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diagrams/quickStyle2.xml" ContentType="application/vnd.openxmlformats-officedocument.drawingml.diagramStyle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charts/chart29.xml" ContentType="application/vnd.openxmlformats-officedocument.drawingml.chart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Default Extension="vml" ContentType="application/vnd.openxmlformats-officedocument.vmlDrawing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52"/>
  </p:notesMasterIdLst>
  <p:sldIdLst>
    <p:sldId id="378" r:id="rId2"/>
    <p:sldId id="395" r:id="rId3"/>
    <p:sldId id="320" r:id="rId4"/>
    <p:sldId id="384" r:id="rId5"/>
    <p:sldId id="350" r:id="rId6"/>
    <p:sldId id="374" r:id="rId7"/>
    <p:sldId id="356" r:id="rId8"/>
    <p:sldId id="323" r:id="rId9"/>
    <p:sldId id="324" r:id="rId10"/>
    <p:sldId id="394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314" r:id="rId20"/>
    <p:sldId id="390" r:id="rId21"/>
    <p:sldId id="327" r:id="rId22"/>
    <p:sldId id="328" r:id="rId23"/>
    <p:sldId id="329" r:id="rId24"/>
    <p:sldId id="370" r:id="rId25"/>
    <p:sldId id="373" r:id="rId26"/>
    <p:sldId id="391" r:id="rId27"/>
    <p:sldId id="377" r:id="rId28"/>
    <p:sldId id="396" r:id="rId29"/>
    <p:sldId id="387" r:id="rId30"/>
    <p:sldId id="330" r:id="rId31"/>
    <p:sldId id="344" r:id="rId32"/>
    <p:sldId id="331" r:id="rId33"/>
    <p:sldId id="358" r:id="rId34"/>
    <p:sldId id="333" r:id="rId35"/>
    <p:sldId id="345" r:id="rId36"/>
    <p:sldId id="334" r:id="rId37"/>
    <p:sldId id="346" r:id="rId38"/>
    <p:sldId id="335" r:id="rId39"/>
    <p:sldId id="340" r:id="rId40"/>
    <p:sldId id="341" r:id="rId41"/>
    <p:sldId id="343" r:id="rId42"/>
    <p:sldId id="347" r:id="rId43"/>
    <p:sldId id="348" r:id="rId44"/>
    <p:sldId id="392" r:id="rId45"/>
    <p:sldId id="389" r:id="rId46"/>
    <p:sldId id="393" r:id="rId47"/>
    <p:sldId id="397" r:id="rId48"/>
    <p:sldId id="406" r:id="rId49"/>
    <p:sldId id="357" r:id="rId50"/>
    <p:sldId id="354" r:id="rId51"/>
  </p:sldIdLst>
  <p:sldSz cx="12192000" cy="6858000"/>
  <p:notesSz cx="6797675" cy="9928225"/>
  <p:custDataLst>
    <p:tags r:id="rId53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8"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CC"/>
    <a:srgbClr val="CCCCFF"/>
    <a:srgbClr val="9999FF"/>
    <a:srgbClr val="CCECFF"/>
    <a:srgbClr val="0000FF"/>
    <a:srgbClr val="FF00FF"/>
    <a:srgbClr val="99CCFF"/>
    <a:srgbClr val="F9FAFD"/>
    <a:srgbClr val="0086EA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15" autoAdjust="0"/>
    <p:restoredTop sz="88337" autoAdjust="0"/>
  </p:normalViewPr>
  <p:slideViewPr>
    <p:cSldViewPr>
      <p:cViewPr varScale="1">
        <p:scale>
          <a:sx n="87" d="100"/>
          <a:sy n="87" d="100"/>
        </p:scale>
        <p:origin x="-306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3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7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40.jpeg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30.jpe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solidFill>
          <a:schemeClr val="bg2">
            <a:lumMod val="75000"/>
            <a:alpha val="27000"/>
          </a:schemeClr>
        </a:solidFill>
        <a:ln>
          <a:noFill/>
        </a:ln>
        <a:effectLst/>
      </c:spPr>
    </c:floor>
    <c:sideWall>
      <c:spPr>
        <a:solidFill>
          <a:schemeClr val="tx2">
            <a:lumMod val="75000"/>
          </a:schemeClr>
        </a:solidFill>
        <a:ln>
          <a:noFill/>
        </a:ln>
        <a:effectLst/>
      </c:spPr>
    </c:sideWall>
    <c:backWall>
      <c:spPr>
        <a:solidFill>
          <a:srgbClr val="0070C0"/>
        </a:solidFill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44158086180686967"/>
          <c:y val="3.4699801355600364E-2"/>
          <c:w val="0.55841916799545277"/>
          <c:h val="0.9354935288429258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CCCCFF">
                    <a:shade val="30000"/>
                    <a:satMod val="115000"/>
                  </a:srgbClr>
                </a:gs>
                <a:gs pos="50000">
                  <a:srgbClr val="CCCCFF">
                    <a:shade val="67500"/>
                    <a:satMod val="115000"/>
                  </a:srgbClr>
                </a:gs>
                <a:gs pos="100000">
                  <a:srgbClr val="CCCC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dLbls>
            <c:dLbl>
              <c:idx val="0"/>
              <c:layout>
                <c:manualLayout>
                  <c:x val="8.3133382722735388E-3"/>
                  <c:y val="-5.3847441449761391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smtClean="0"/>
                      <a:t>326 570,3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BB-4595-ABD2-EB5C3A16ADCD}"/>
                </c:ext>
              </c:extLst>
            </c:dLbl>
            <c:dLbl>
              <c:idx val="1"/>
              <c:layout>
                <c:manualLayout>
                  <c:x val="1.2587655335664754E-2"/>
                  <c:y val="5.3847553208470353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2 973,0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BB-4595-ABD2-EB5C3A16ADCD}"/>
                </c:ext>
              </c:extLst>
            </c:dLbl>
            <c:dLbl>
              <c:idx val="2"/>
              <c:layout>
                <c:manualLayout>
                  <c:x val="8.8925696909427678E-3"/>
                  <c:y val="-9.8719168755981754E-17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5 439,0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BB-4595-ABD2-EB5C3A16ADCD}"/>
                </c:ext>
              </c:extLst>
            </c:dLbl>
            <c:dLbl>
              <c:idx val="3"/>
              <c:layout>
                <c:manualLayout>
                  <c:x val="1.037466432899237E-2"/>
                  <c:y val="-9.8719168755981754E-17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16 293,8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BB-4595-ABD2-EB5C3A16ADCD}"/>
                </c:ext>
              </c:extLst>
            </c:dLbl>
            <c:dLbl>
              <c:idx val="4"/>
              <c:layout>
                <c:manualLayout>
                  <c:x val="1.037466432899237E-2"/>
                  <c:y val="-2.69237207248807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31</a:t>
                    </a:r>
                    <a:r>
                      <a:rPr lang="en-US" baseline="0" smtClean="0"/>
                      <a:t> 159,8</a:t>
                    </a:r>
                    <a:endParaRPr lang="en-US" smtClean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BB-4595-ABD2-EB5C3A16ADCD}"/>
                </c:ext>
              </c:extLst>
            </c:dLbl>
            <c:dLbl>
              <c:idx val="5"/>
              <c:layout>
                <c:manualLayout>
                  <c:x val="1.4771608635783199E-2"/>
                  <c:y val="-1.07693821191787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baseline="0" smtClean="0">
                        <a:latin typeface="Times New Roman" pitchFamily="18" charset="0"/>
                        <a:cs typeface="Times New Roman" pitchFamily="18" charset="0"/>
                      </a:rPr>
                      <a:t>64 370,2</a:t>
                    </a:r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95000"/>
                      <a:alpha val="50000"/>
                    </a:schemeClr>
                  </a:solidFill>
                  <a:round/>
                </a:ln>
                <a:effectLst>
                  <a:outerShdw blurRad="63500" dist="88900" dir="2700000" algn="tl" rotWithShape="0">
                    <a:prstClr val="black">
                      <a:alpha val="40000"/>
                    </a:prstClr>
                  </a:outerShdw>
                </a:effectLst>
              </c:sp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BB-4595-ABD2-EB5C3A16ADCD}"/>
                </c:ext>
              </c:extLst>
            </c:dLbl>
            <c:dLbl>
              <c:idx val="6"/>
              <c:layout>
                <c:manualLayout>
                  <c:x val="1.037466432899237E-2"/>
                  <c:y val="-8.0771166831254976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104</a:t>
                    </a:r>
                    <a:r>
                      <a:rPr lang="en-US" baseline="0" smtClean="0"/>
                      <a:t> 320,2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BB-4595-ABD2-EB5C3A16ADCD}"/>
                </c:ext>
              </c:extLst>
            </c:dLbl>
            <c:dLbl>
              <c:idx val="7"/>
              <c:layout>
                <c:manualLayout>
                  <c:x val="1.2490576133131983E-2"/>
                  <c:y val="-5.3847441449761391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113</a:t>
                    </a:r>
                    <a:r>
                      <a:rPr lang="en-US" baseline="0" smtClean="0"/>
                      <a:t> 810,0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BB-4595-ABD2-EB5C3A16ADCD}"/>
                </c:ext>
              </c:extLst>
            </c:dLbl>
            <c:dLbl>
              <c:idx val="8"/>
              <c:layout>
                <c:manualLayout>
                  <c:x val="7.1321767754852806E-3"/>
                  <c:y val="-8.0771166831254976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187 746,0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BB-4595-ABD2-EB5C3A16ADCD}"/>
                </c:ext>
              </c:extLst>
            </c:dLbl>
            <c:dLbl>
              <c:idx val="9"/>
              <c:layout>
                <c:manualLayout>
                  <c:x val="-1.1965728364884855E-2"/>
                  <c:y val="6.769644469022753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 621 213,5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4BB-4595-ABD2-EB5C3A16ADCD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>
                    <a:lumMod val="95000"/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 smtId="4294967295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Доходы от реализации имущеста</c:v>
                </c:pt>
                <c:pt idx="1">
                  <c:v>Доходы от сдачи в аренду имущества</c:v>
                </c:pt>
                <c:pt idx="2">
                  <c:v>Единый сельскохозяйственный налог</c:v>
                </c:pt>
                <c:pt idx="3">
                  <c:v>Доходы от продажи земельных участков</c:v>
                </c:pt>
                <c:pt idx="4">
                  <c:v>Доходы от акцизов на нефтепродукты</c:v>
                </c:pt>
                <c:pt idx="5">
                  <c:v>Прочие налоговые и неналоговые доход</c:v>
                </c:pt>
                <c:pt idx="6">
                  <c:v>Арендная плата за землю</c:v>
                </c:pt>
                <c:pt idx="7">
                  <c:v>Земельный налог</c:v>
                </c:pt>
                <c:pt idx="8">
                  <c:v>Налог на имущество физических лиц</c:v>
                </c:pt>
                <c:pt idx="9">
                  <c:v>Налог на доходы физических лиц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326570.3</c:v>
                </c:pt>
                <c:pt idx="1">
                  <c:v>2973</c:v>
                </c:pt>
                <c:pt idx="2">
                  <c:v>5439</c:v>
                </c:pt>
                <c:pt idx="3">
                  <c:v>16293.8</c:v>
                </c:pt>
                <c:pt idx="4">
                  <c:v>31159.8</c:v>
                </c:pt>
                <c:pt idx="5">
                  <c:v>57377.599999999999</c:v>
                </c:pt>
                <c:pt idx="6">
                  <c:v>104320.2</c:v>
                </c:pt>
                <c:pt idx="7">
                  <c:v>113810</c:v>
                </c:pt>
                <c:pt idx="8">
                  <c:v>187746</c:v>
                </c:pt>
                <c:pt idx="9">
                  <c:v>621213.5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45-4B19-9DED-87018A616A1A}"/>
            </c:ext>
          </c:extLst>
        </c:ser>
        <c:dLbls/>
        <c:gapWidth val="84"/>
        <c:gapDepth val="53"/>
        <c:shape val="cylinder"/>
        <c:axId val="101907456"/>
        <c:axId val="101818752"/>
        <c:axId val="0"/>
      </c:bar3DChart>
      <c:catAx>
        <c:axId val="10190745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t" anchorCtr="0"/>
          <a:lstStyle/>
          <a:p>
            <a:pPr>
              <a:defRPr sz="1200" b="1" i="0" u="none" strike="noStrike" kern="1200" cap="none" spc="50" baseline="0" smtId="4294967295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itchFamily="34" charset="0"/>
                <a:ea typeface="+mn-ea"/>
                <a:cs typeface="+mn-cs"/>
              </a:defRPr>
            </a:pPr>
            <a:endParaRPr lang="ru-RU"/>
          </a:p>
        </c:txPr>
        <c:crossAx val="101818752"/>
        <c:crosses val="autoZero"/>
        <c:lblAlgn val="ctr"/>
        <c:lblOffset val="100"/>
      </c:catAx>
      <c:valAx>
        <c:axId val="101818752"/>
        <c:scaling>
          <c:orientation val="minMax"/>
        </c:scaling>
        <c:delete val="1"/>
        <c:axPos val="b"/>
        <c:numFmt formatCode="#,##0.0" sourceLinked="1"/>
        <c:tickLblPos val="none"/>
        <c:crossAx val="101907456"/>
        <c:crosses val="autoZero"/>
        <c:crossBetween val="between"/>
      </c:valAx>
      <c:spPr>
        <a:gradFill>
          <a:gsLst>
            <a:gs pos="0">
              <a:schemeClr val="bg1">
                <a:lumMod val="8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1"/>
  </c:chart>
  <c:spPr>
    <a:blipFill>
      <a:blip xmlns:r="http://schemas.openxmlformats.org/officeDocument/2006/relationships" r:embed="rId1"/>
      <a:stretch>
        <a:fillRect/>
      </a:stretch>
    </a:blipFill>
    <a:ln w="57150" cap="flat" cmpd="sng" algn="ctr">
      <a:solidFill>
        <a:schemeClr val="bg1">
          <a:lumMod val="9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5.3867902606725693E-2"/>
          <c:y val="4.6125394292175761E-3"/>
          <c:w val="0.92597913742065441"/>
          <c:h val="0.69985508918762207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C00000"/>
              </a:solidFill>
            </a:ln>
          </c:spPr>
          <c:dPt>
            <c:idx val="0"/>
            <c:spPr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0" scaled="1"/>
              </a:gradFill>
              <a:ln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A6E2-4D5A-B852-BB54651B630D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0" scaled="1"/>
              </a:gradFill>
              <a:ln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910D-4F87-A1E1-4926C0A4B7A7}"/>
              </c:ext>
            </c:extLst>
          </c:dPt>
          <c:dLbls>
            <c:dLbl>
              <c:idx val="0"/>
              <c:layout>
                <c:manualLayout>
                  <c:x val="2.4188155308365832E-2"/>
                  <c:y val="-7.5376808643341051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vert="horz"/>
                <a:lstStyle/>
                <a:p>
                  <a:pPr>
                    <a:defRPr sz="1600" smtId="4294967295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E2-4D5A-B852-BB54651B630D}"/>
                </c:ext>
              </c:extLst>
            </c:dLbl>
            <c:dLbl>
              <c:idx val="1"/>
              <c:layout>
                <c:manualLayout>
                  <c:x val="2.4839976802468303E-2"/>
                  <c:y val="-6.588804721832274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vert="horz"/>
                <a:lstStyle/>
                <a:p>
                  <a:pPr>
                    <a:defRPr sz="1600" smtId="4294967295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0D-4F87-A1E1-4926C0A4B7A7}"/>
                </c:ext>
              </c:extLst>
            </c:dLbl>
            <c:dLbl>
              <c:idx val="2"/>
              <c:layout>
                <c:manualLayout>
                  <c:x val="2.7197916060686118E-2"/>
                  <c:y val="-5.40946833789348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mtClean="0"/>
                      <a:t>54 376,3</a:t>
                    </a:r>
                    <a:endParaRPr lang="ru-RU"/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0D-4F87-A1E1-4926C0A4B7A7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rot="0" vert="horz"/>
              <a:lstStyle/>
              <a:p>
                <a:pPr>
                  <a:defRPr sz="1600" b="1" smtId="4294967295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Обустройство туристского центра города</c:v>
                </c:pt>
                <c:pt idx="1">
                  <c:v>Обеспечение предотвращения возможности возникновения аварийных и чрезвычайных ситуаций</c:v>
                </c:pt>
                <c:pt idx="2">
                  <c:v>Внепрограммные направления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14299.6</c:v>
                </c:pt>
                <c:pt idx="1">
                  <c:v>500</c:v>
                </c:pt>
                <c:pt idx="2">
                  <c:v>54376.3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FD-451D-9C3C-49205C4FB08B}"/>
            </c:ext>
          </c:extLst>
        </c:ser>
        <c:dLbls/>
        <c:gapDepth val="0"/>
        <c:shape val="box"/>
        <c:axId val="124160256"/>
        <c:axId val="124166144"/>
        <c:axId val="123777920"/>
      </c:bar3DChart>
      <c:catAx>
        <c:axId val="124160256"/>
        <c:scaling>
          <c:orientation val="minMax"/>
        </c:scaling>
        <c:axPos val="b"/>
        <c:numFmt formatCode="@" sourceLinked="0"/>
        <c:majorTickMark val="none"/>
        <c:tickLblPos val="nextTo"/>
        <c:spPr>
          <a:ln w="6350">
            <a:solidFill>
              <a:srgbClr val="5B9BD5"/>
            </a:solidFill>
          </a:ln>
        </c:spPr>
        <c:txPr>
          <a:bodyPr rot="0" vert="horz" anchor="ctr" anchorCtr="1"/>
          <a:lstStyle/>
          <a:p>
            <a:pPr>
              <a:defRPr sz="900" b="1" baseline="0" smtId="4294967295"/>
            </a:pPr>
            <a:endParaRPr lang="ru-RU"/>
          </a:p>
        </c:txPr>
        <c:crossAx val="124166144"/>
        <c:crosses val="autoZero"/>
        <c:lblAlgn val="ctr"/>
        <c:lblOffset val="100"/>
        <c:tickMarkSkip val="2"/>
      </c:catAx>
      <c:valAx>
        <c:axId val="124166144"/>
        <c:scaling>
          <c:orientation val="minMax"/>
        </c:scaling>
        <c:delete val="1"/>
        <c:axPos val="l"/>
        <c:majorGridlines>
          <c:spPr>
            <a:ln>
              <a:solidFill>
                <a:prstClr val="black">
                  <a:lumMod val="5000"/>
                  <a:lumOff val="95000"/>
                </a:prstClr>
              </a:solidFill>
            </a:ln>
          </c:spPr>
        </c:majorGridlines>
        <c:numFmt formatCode="#,##0.0" sourceLinked="1"/>
        <c:majorTickMark val="none"/>
        <c:tickLblPos val="none"/>
        <c:crossAx val="124160256"/>
        <c:crosses val="autoZero"/>
        <c:crossBetween val="between"/>
      </c:valAx>
      <c:serAx>
        <c:axId val="123777920"/>
        <c:scaling>
          <c:orientation val="minMax"/>
        </c:scaling>
        <c:delete val="1"/>
        <c:axPos val="b"/>
        <c:majorTickMark val="none"/>
        <c:tickLblPos val="none"/>
        <c:crossAx val="124166144"/>
        <c:crosses val="autoZero"/>
      </c:serAx>
    </c:plotArea>
    <c:plotVisOnly val="1"/>
    <c:dispBlanksAs val="gap"/>
    <c:showDLblsOverMax val="1"/>
  </c:chart>
  <c:txPr>
    <a:bodyPr/>
    <a:lstStyle/>
    <a:p>
      <a:pPr>
        <a:defRPr sz="1800" smtId="4294967295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2.0905786659568561E-3"/>
          <c:w val="0.920770823955536"/>
          <c:h val="0.7934979200363158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gradFill flip="none" rotWithShape="1">
              <a:gsLst>
                <a:gs pos="0">
                  <a:srgbClr val="ED7D31">
                    <a:lumMod val="75000"/>
                    <a:shade val="30000"/>
                    <a:satMod val="115000"/>
                  </a:srgbClr>
                </a:gs>
                <a:gs pos="50000">
                  <a:srgbClr val="ED7D31">
                    <a:lumMod val="75000"/>
                    <a:shade val="67500"/>
                    <a:satMod val="115000"/>
                  </a:srgbClr>
                </a:gs>
                <a:gs pos="100000">
                  <a:srgbClr val="ED7D31">
                    <a:lumMod val="75000"/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dLbls>
            <c:dLbl>
              <c:idx val="0"/>
              <c:layout>
                <c:manualLayout>
                  <c:x val="1.9267233088612553E-2"/>
                  <c:y val="-0.14370831847190862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38100"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3C-4E50-85B3-285087F2D5D2}"/>
                </c:ext>
              </c:extLst>
            </c:dLbl>
            <c:dLbl>
              <c:idx val="1"/>
              <c:layout>
                <c:manualLayout>
                  <c:x val="5.3585279732942588E-2"/>
                  <c:y val="-0.21976071596145633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38100"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74-4AF8-93DD-217BBAE09F36}"/>
                </c:ext>
              </c:extLst>
            </c:dLbl>
            <c:dLbl>
              <c:idx val="2"/>
              <c:layout>
                <c:manualLayout>
                  <c:x val="5.6393213570117957E-2"/>
                  <c:y val="-0.22693940997123724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38100"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74-4AF8-93DD-217BBAE09F36}"/>
                </c:ext>
              </c:extLst>
            </c:dLbl>
            <c:dLbl>
              <c:idx val="3"/>
              <c:layout>
                <c:manualLayout>
                  <c:x val="5.2320141345262534E-2"/>
                  <c:y val="-0.22936862707138064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38100"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FD-451D-9C3C-49205C4FB08B}"/>
                </c:ext>
              </c:extLst>
            </c:dLbl>
            <c:dLbl>
              <c:idx val="4"/>
              <c:layout>
                <c:manualLayout>
                  <c:x val="5.5739380419254303E-2"/>
                  <c:y val="-0.23651312291622167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38100"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74-4AF8-93DD-217BBAE09F36}"/>
                </c:ext>
              </c:extLst>
            </c:dLbl>
            <c:dLbl>
              <c:idx val="5"/>
              <c:layout>
                <c:manualLayout>
                  <c:x val="5.9520035982131951E-2"/>
                  <c:y val="-0.23831847310066226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38100"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FD-451D-9C3C-49205C4FB08B}"/>
                </c:ext>
              </c:extLst>
            </c:dLbl>
            <c:dLbl>
              <c:idx val="6"/>
              <c:layout>
                <c:manualLayout>
                  <c:x val="5.642072856426239E-2"/>
                  <c:y val="-0.23651312291622167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38100"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FD-451D-9C3C-49205C4FB08B}"/>
                </c:ext>
              </c:extLst>
            </c:dLbl>
            <c:dLbl>
              <c:idx val="7"/>
              <c:layout>
                <c:manualLayout>
                  <c:x val="4.4462848454713828E-2"/>
                  <c:y val="-0.18290148675441747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38100"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3C-4E50-85B3-285087F2D5D2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/>
              </a:sp3d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Заработная плата и начисления на оплату труда</c:v>
                </c:pt>
                <c:pt idx="1">
                  <c:v>Организация работы с молодежью</c:v>
                </c:pt>
                <c:pt idx="2">
                  <c:v>Межбюджетные трансферты</c:v>
                </c:pt>
                <c:pt idx="3">
                  <c:v>Коммунальные  услуги</c:v>
                </c:pt>
                <c:pt idx="4">
                  <c:v>Хозяйственные нужды </c:v>
                </c:pt>
                <c:pt idx="5">
                  <c:v>Налоги</c:v>
                </c:pt>
                <c:pt idx="6">
                  <c:v>Капитальный ремонт здания</c:v>
                </c:pt>
                <c:pt idx="7">
                  <c:v>Проведение мероприятий для детей и молодежи, закупка основных средств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22559.4</c:v>
                </c:pt>
                <c:pt idx="1">
                  <c:v>1669.5</c:v>
                </c:pt>
                <c:pt idx="2">
                  <c:v>1053.0999999999999</c:v>
                </c:pt>
                <c:pt idx="3">
                  <c:v>847.3</c:v>
                </c:pt>
                <c:pt idx="4">
                  <c:v>405.3</c:v>
                </c:pt>
                <c:pt idx="5">
                  <c:v>13</c:v>
                </c:pt>
                <c:pt idx="6">
                  <c:v>7149.8</c:v>
                </c:pt>
                <c:pt idx="7">
                  <c:v>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FD-451D-9C3C-49205C4FB08B}"/>
            </c:ext>
          </c:extLst>
        </c:ser>
        <c:dLbls/>
        <c:gapDepth val="0"/>
        <c:shape val="box"/>
        <c:axId val="124190720"/>
        <c:axId val="124192256"/>
        <c:axId val="123780160"/>
      </c:bar3DChart>
      <c:catAx>
        <c:axId val="1241907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1" i="0" u="none" strike="noStrike" kern="1200" baseline="0" smtId="4294967295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192256"/>
        <c:crosses val="autoZero"/>
        <c:lblAlgn val="ctr"/>
        <c:lblOffset val="100"/>
      </c:catAx>
      <c:valAx>
        <c:axId val="1241922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tickLblPos val="none"/>
        <c:crossAx val="124190720"/>
        <c:crosses val="autoZero"/>
        <c:crossBetween val="between"/>
      </c:valAx>
      <c:serAx>
        <c:axId val="123780160"/>
        <c:scaling>
          <c:orientation val="minMax"/>
        </c:scaling>
        <c:delete val="1"/>
        <c:axPos val="b"/>
        <c:majorTickMark val="none"/>
        <c:tickLblPos val="none"/>
        <c:crossAx val="12419225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 w="38100"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4.6460580080747611E-2"/>
          <c:y val="0.14465518295764923"/>
          <c:w val="0.920770823955536"/>
          <c:h val="0.77020943164825462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0000FF"/>
              </a:solidFill>
            </a:ln>
            <a:effectLst/>
          </c:spPr>
          <c:dLbls>
            <c:dLbl>
              <c:idx val="0"/>
              <c:layout>
                <c:manualLayout>
                  <c:x val="5.2910786122083664E-2"/>
                  <c:y val="-0.18964606523513794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38100"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60-4E42-BC17-E6A255C537BF}"/>
                </c:ext>
              </c:extLst>
            </c:dLbl>
            <c:dLbl>
              <c:idx val="1"/>
              <c:layout>
                <c:manualLayout>
                  <c:x val="5.5864106863737099E-2"/>
                  <c:y val="-0.21775741875171664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38100"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0D-4F87-A1E1-4926C0A4B7A7}"/>
                </c:ext>
              </c:extLst>
            </c:dLbl>
            <c:dLbl>
              <c:idx val="2"/>
              <c:layout>
                <c:manualLayout>
                  <c:x val="6.0876481235027313E-2"/>
                  <c:y val="-0.19854994118213659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38100"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0D-4F87-A1E1-4926C0A4B7A7}"/>
                </c:ext>
              </c:extLst>
            </c:dLbl>
            <c:dLbl>
              <c:idx val="3"/>
              <c:layout>
                <c:manualLayout>
                  <c:x val="6.3574880361557007E-2"/>
                  <c:y val="-0.19736674427986145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38100"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FD-451D-9C3C-49205C4FB08B}"/>
                </c:ext>
              </c:extLst>
            </c:dLbl>
            <c:dLbl>
              <c:idx val="4"/>
              <c:layout>
                <c:manualLayout>
                  <c:x val="6.0148525983095176E-2"/>
                  <c:y val="-0.19777387380599976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38100"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0D-4F87-A1E1-4926C0A4B7A7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/>
              </a:sp3d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Заработная плата и начисления на оплату труда</c:v>
                </c:pt>
                <c:pt idx="1">
                  <c:v>Коммунальные услуги</c:v>
                </c:pt>
                <c:pt idx="2">
                  <c:v>Хозяйственные нужды</c:v>
                </c:pt>
                <c:pt idx="3">
                  <c:v>Налоги</c:v>
                </c:pt>
                <c:pt idx="4">
                  <c:v>Капитальный и текущий ремонт зданий, закупка основных средств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109939.8</c:v>
                </c:pt>
                <c:pt idx="1">
                  <c:v>10744.1</c:v>
                </c:pt>
                <c:pt idx="2">
                  <c:v>8068.1</c:v>
                </c:pt>
                <c:pt idx="3">
                  <c:v>611.5</c:v>
                </c:pt>
                <c:pt idx="4">
                  <c:v>45787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FD-451D-9C3C-49205C4FB08B}"/>
            </c:ext>
          </c:extLst>
        </c:ser>
        <c:dLbls/>
        <c:gapDepth val="0"/>
        <c:shape val="box"/>
        <c:axId val="124263040"/>
        <c:axId val="124277120"/>
        <c:axId val="124245312"/>
      </c:bar3DChart>
      <c:catAx>
        <c:axId val="1242630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 smtId="4294967295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277120"/>
        <c:crosses val="autoZero"/>
        <c:lblAlgn val="ctr"/>
        <c:lblOffset val="100"/>
      </c:catAx>
      <c:valAx>
        <c:axId val="1242771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tickLblPos val="none"/>
        <c:crossAx val="124263040"/>
        <c:crosses val="autoZero"/>
        <c:crossBetween val="between"/>
      </c:valAx>
      <c:serAx>
        <c:axId val="124245312"/>
        <c:scaling>
          <c:orientation val="minMax"/>
        </c:scaling>
        <c:delete val="1"/>
        <c:axPos val="b"/>
        <c:majorTickMark val="none"/>
        <c:tickLblPos val="none"/>
        <c:crossAx val="12427712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 w="38100"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4.6460580080747611E-2"/>
          <c:y val="0.14465518295764923"/>
          <c:w val="0.920770823955536"/>
          <c:h val="0.77020943164825462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gradFill flip="none" rotWithShape="1">
              <a:gsLst>
                <a:gs pos="0">
                  <a:srgbClr val="FF00FF">
                    <a:shade val="30000"/>
                    <a:satMod val="115000"/>
                  </a:srgbClr>
                </a:gs>
                <a:gs pos="50000">
                  <a:srgbClr val="FF00FF">
                    <a:shade val="67500"/>
                    <a:satMod val="115000"/>
                  </a:srgbClr>
                </a:gs>
                <a:gs pos="100000">
                  <a:srgbClr val="FF00FF">
                    <a:shade val="100000"/>
                    <a:satMod val="115000"/>
                  </a:srgbClr>
                </a:gs>
              </a:gsLst>
              <a:lin ang="0" scaled="1"/>
            </a:gradFill>
            <a:ln>
              <a:solidFill>
                <a:srgbClr val="002060"/>
              </a:solidFill>
            </a:ln>
            <a:effectLst/>
          </c:spPr>
          <c:dLbls>
            <c:dLbl>
              <c:idx val="0"/>
              <c:layout>
                <c:manualLayout>
                  <c:x val="4.8991471529006965E-2"/>
                  <c:y val="-0.22676052153110504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38100"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05-4C2A-89D0-E7DD5339DA6B}"/>
                </c:ext>
              </c:extLst>
            </c:dLbl>
            <c:dLbl>
              <c:idx val="1"/>
              <c:layout>
                <c:manualLayout>
                  <c:x val="5.7742126286029816E-2"/>
                  <c:y val="-0.23217955231666565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38100"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0D-4F87-A1E1-4926C0A4B7A7}"/>
                </c:ext>
              </c:extLst>
            </c:dLbl>
            <c:dLbl>
              <c:idx val="2"/>
              <c:layout>
                <c:manualLayout>
                  <c:x val="5.7351823896169669E-2"/>
                  <c:y val="-0.26153838634490972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38100"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0D-4F87-A1E1-4926C0A4B7A7}"/>
                </c:ext>
              </c:extLst>
            </c:dLbl>
            <c:dLbl>
              <c:idx val="3"/>
              <c:layout>
                <c:manualLayout>
                  <c:x val="4.9830026924610145E-2"/>
                  <c:y val="-0.23554179072380069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38100"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FD-451D-9C3C-49205C4FB08B}"/>
                </c:ext>
              </c:extLst>
            </c:dLbl>
            <c:dLbl>
              <c:idx val="4"/>
              <c:layout>
                <c:manualLayout>
                  <c:x val="5.846109613776207E-2"/>
                  <c:y val="-0.23845118284225469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38100"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0D-4F87-A1E1-4926C0A4B7A7}"/>
                </c:ext>
              </c:extLst>
            </c:dLbl>
            <c:dLbl>
              <c:idx val="5"/>
              <c:layout>
                <c:manualLayout>
                  <c:x val="5.9916183352470398E-2"/>
                  <c:y val="-0.23722364008426669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38100"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FD-451D-9C3C-49205C4FB08B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/>
              </a:sp3d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Заработная плата  и начисления на оплату труда</c:v>
                </c:pt>
                <c:pt idx="1">
                  <c:v>Коммунальные  услуги</c:v>
                </c:pt>
                <c:pt idx="2">
                  <c:v>Физкультурно-оздоровительные и спортивно-массовые мероприятия</c:v>
                </c:pt>
                <c:pt idx="3">
                  <c:v>Хозяйственные нужды</c:v>
                </c:pt>
                <c:pt idx="4">
                  <c:v>Укрепление и развитие материально-технической базы</c:v>
                </c:pt>
                <c:pt idx="5">
                  <c:v>Налоги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23083.599999999999</c:v>
                </c:pt>
                <c:pt idx="1">
                  <c:v>3919.2</c:v>
                </c:pt>
                <c:pt idx="2">
                  <c:v>2586.4</c:v>
                </c:pt>
                <c:pt idx="3">
                  <c:v>3675.7</c:v>
                </c:pt>
                <c:pt idx="4">
                  <c:v>7267.3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FD-451D-9C3C-49205C4FB08B}"/>
            </c:ext>
          </c:extLst>
        </c:ser>
        <c:dLbls/>
        <c:gapDepth val="0"/>
        <c:shape val="box"/>
        <c:axId val="124400384"/>
        <c:axId val="124401920"/>
        <c:axId val="123793408"/>
      </c:bar3DChart>
      <c:catAx>
        <c:axId val="124400384"/>
        <c:scaling>
          <c:orientation val="minMax"/>
        </c:scaling>
        <c:axPos val="b"/>
        <c:numFmt formatCode="@" sourceLinked="0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b" anchorCtr="0"/>
          <a:lstStyle/>
          <a:p>
            <a:pPr>
              <a:defRPr sz="1200" b="1" i="0" u="none" strike="noStrike" kern="1200" baseline="0" smtId="4294967295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401920"/>
        <c:crosses val="autoZero"/>
        <c:lblAlgn val="ctr"/>
        <c:lblOffset val="100"/>
        <c:tickLblSkip val="1"/>
      </c:catAx>
      <c:valAx>
        <c:axId val="1244019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tickLblPos val="none"/>
        <c:crossAx val="124400384"/>
        <c:crosses val="autoZero"/>
        <c:crossBetween val="between"/>
      </c:valAx>
      <c:serAx>
        <c:axId val="123793408"/>
        <c:scaling>
          <c:orientation val="minMax"/>
        </c:scaling>
        <c:delete val="1"/>
        <c:axPos val="b"/>
        <c:majorTickMark val="none"/>
        <c:tickLblPos val="none"/>
        <c:crossAx val="12440192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 w="38100"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autoTitleDeleted val="1"/>
    <c:view3D>
      <c:rotX val="40"/>
      <c:rotY val="140"/>
      <c:perspective val="30"/>
    </c:view3D>
    <c:plotArea>
      <c:layout>
        <c:manualLayout>
          <c:layoutTarget val="inner"/>
          <c:xMode val="edge"/>
          <c:yMode val="edge"/>
          <c:x val="0.18714541196823123"/>
          <c:y val="1.9679743796586983E-2"/>
          <c:w val="0.76133757829666138"/>
          <c:h val="0.450283288955688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Предусмотрено в 2025 году</c:v>
                </c:pt>
              </c:strCache>
            </c:strRef>
          </c:tx>
          <c:dPt>
            <c:idx val="1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724F-4FF3-B436-32B70042D178}"/>
              </c:ext>
            </c:extLst>
          </c:dPt>
          <c:dPt>
            <c:idx val="5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724F-4FF3-B436-32B70042D178}"/>
              </c:ext>
            </c:extLst>
          </c:dPt>
          <c:dPt>
            <c:idx val="6"/>
            <c:spPr>
              <a:solidFill>
                <a:srgbClr val="9999FF"/>
              </a:solidFill>
            </c:spPr>
            <c:extLst>
              <c:ext xmlns:c16="http://schemas.microsoft.com/office/drawing/2014/chart" uri="{C3380CC4-5D6E-409C-BE32-E72D297353CC}">
                <c16:uniqueId val="{00000002-724F-4FF3-B436-32B70042D178}"/>
              </c:ext>
            </c:extLst>
          </c:dPt>
          <c:dPt>
            <c:idx val="1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3-724F-4FF3-B436-32B70042D178}"/>
              </c:ext>
            </c:extLst>
          </c:dPt>
          <c:dPt>
            <c:idx val="12"/>
            <c:spPr>
              <a:solidFill>
                <a:srgbClr val="99CCFF"/>
              </a:solidFill>
            </c:spPr>
            <c:extLst>
              <c:ext xmlns:c16="http://schemas.microsoft.com/office/drawing/2014/chart" uri="{C3380CC4-5D6E-409C-BE32-E72D297353CC}">
                <c16:uniqueId val="{00000004-724F-4FF3-B436-32B70042D178}"/>
              </c:ext>
            </c:extLst>
          </c:dPt>
          <c:dPt>
            <c:idx val="13"/>
            <c:explosion val="16"/>
            <c:spPr>
              <a:solidFill>
                <a:srgbClr val="FF00FF"/>
              </a:solidFill>
            </c:spPr>
            <c:extLst>
              <c:ext xmlns:c16="http://schemas.microsoft.com/office/drawing/2014/chart" uri="{C3380CC4-5D6E-409C-BE32-E72D297353CC}">
                <c16:uniqueId val="{00000000-0BBD-4731-9279-199540B66291}"/>
              </c:ext>
            </c:extLst>
          </c:dPt>
          <c:cat>
            <c:strRef>
              <c:f>Лист1!$A$2:$A$15</c:f>
              <c:strCache>
                <c:ptCount val="14"/>
                <c:pt idx="0">
                  <c:v>Совершенствование системы оплаты труда работников отдельных муниципальных учреждений</c:v>
                </c:pt>
                <c:pt idx="1">
                  <c:v>Развитие культуры </c:v>
                </c:pt>
                <c:pt idx="2">
                  <c:v>Развитие физической культуры, спорта, молодежной политики </c:v>
                </c:pt>
                <c:pt idx="3">
                  <c:v>Улучшение экологической обстановки </c:v>
                </c:pt>
                <c:pt idx="4">
                  <c:v>Обеспечение первичных мер пожарной безопасности и безопасности людей на водных объектах </c:v>
                </c:pt>
                <c:pt idx="5">
                  <c:v>Комплексное развитие транспортной инфраструктуры Саратовской агломерации </c:v>
                </c:pt>
                <c:pt idx="6">
                  <c:v>Формирование современной городской среды </c:v>
                </c:pt>
                <c:pt idx="7">
                  <c:v>Эффективное управление и распоряжение муниципальным имуществом </c:v>
                </c:pt>
                <c:pt idx="8">
                  <c:v>Профилактика правонарушений и терроризма </c:v>
                </c:pt>
                <c:pt idx="9">
                  <c:v>Развитие земельных отношений </c:v>
                </c:pt>
                <c:pt idx="10">
                  <c:v>Управление муниципальными финансами</c:v>
                </c:pt>
                <c:pt idx="11">
                  <c:v>Социальная поддержка отдельных категорий граждан </c:v>
                </c:pt>
                <c:pt idx="12">
                  <c:v>Дорожная деятельность, благоустройство и оказание ритуальных услуг </c:v>
                </c:pt>
                <c:pt idx="13">
                  <c:v>Содержание жилищного фонда </c:v>
                </c:pt>
              </c:strCache>
            </c:strRef>
          </c:cat>
          <c:val>
            <c:numRef>
              <c:f>Лист1!$B$2:$B$15</c:f>
              <c:numCache>
                <c:formatCode>#,##0.0</c:formatCode>
                <c:ptCount val="14"/>
                <c:pt idx="0">
                  <c:v>56876</c:v>
                </c:pt>
                <c:pt idx="1">
                  <c:v>93401.8</c:v>
                </c:pt>
                <c:pt idx="2">
                  <c:v>71633.7</c:v>
                </c:pt>
                <c:pt idx="3">
                  <c:v>6846.6</c:v>
                </c:pt>
                <c:pt idx="4">
                  <c:v>2544.3000000000002</c:v>
                </c:pt>
                <c:pt idx="5">
                  <c:v>355000</c:v>
                </c:pt>
                <c:pt idx="6">
                  <c:v>89384</c:v>
                </c:pt>
                <c:pt idx="7">
                  <c:v>571.29999999999995</c:v>
                </c:pt>
                <c:pt idx="8">
                  <c:v>3686.2</c:v>
                </c:pt>
                <c:pt idx="9">
                  <c:v>918</c:v>
                </c:pt>
                <c:pt idx="10">
                  <c:v>539487.80000000005</c:v>
                </c:pt>
                <c:pt idx="11">
                  <c:v>1015.4</c:v>
                </c:pt>
                <c:pt idx="12">
                  <c:v>822250.6</c:v>
                </c:pt>
                <c:pt idx="13">
                  <c:v>8778.4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A-48F6-972D-E2AF8D05710B}"/>
            </c:ext>
          </c:extLst>
        </c:ser>
        <c:dLbls/>
      </c:pie3DChart>
      <c:spPr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b"/>
      <c:layout>
        <c:manualLayout>
          <c:xMode val="edge"/>
          <c:yMode val="edge"/>
          <c:x val="2.8385734185576449E-2"/>
          <c:y val="0.49026349186897283"/>
          <c:w val="0.94078165292739879"/>
          <c:h val="0.50241285562515259"/>
        </c:manualLayout>
      </c:layout>
      <c:txPr>
        <a:bodyPr/>
        <a:lstStyle/>
        <a:p>
          <a:pPr>
            <a:defRPr sz="1200" b="1" baseline="0" smtId="4294967295">
              <a:solidFill>
                <a:schemeClr val="tx1"/>
              </a:solidFill>
              <a:latin typeface="Times New Roman" pitchFamily="18" charset="0"/>
            </a:defRPr>
          </a:pPr>
          <a:endParaRPr lang="ru-RU"/>
        </a:p>
      </c:txPr>
    </c:legend>
    <c:plotVisOnly val="1"/>
    <c:showDLblsOverMax val="1"/>
  </c:chart>
  <c:spPr>
    <a:solidFill>
      <a:schemeClr val="accent6">
        <a:lumMod val="40000"/>
        <a:lumOff val="60000"/>
      </a:schemeClr>
    </a:solidFill>
    <a:ln w="38100" cap="flat" cmpd="sng" algn="ctr">
      <a:solidFill>
        <a:schemeClr val="lt1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 smtId="4294967295"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4627164602279666"/>
          <c:y val="8.1772744655609172E-2"/>
          <c:w val="0.66820585727691673"/>
          <c:h val="0.730382323265075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Ресурсное обеспечение программы, тыс. руб.</c:v>
                </c:pt>
              </c:strCache>
            </c:strRef>
          </c:tx>
          <c:spPr>
            <a:solidFill>
              <a:srgbClr val="0000FF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0"/>
                  <c:y val="2.2046161815524105E-2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22-43A4-AA2A-3BFC0301B420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#,##0.0_р_.</c:formatCode>
                <c:ptCount val="5"/>
                <c:pt idx="0">
                  <c:v>43910.5</c:v>
                </c:pt>
                <c:pt idx="1">
                  <c:v>52179.8</c:v>
                </c:pt>
                <c:pt idx="2">
                  <c:v>56876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22-43A4-AA2A-3BFC0301B420}"/>
            </c:ext>
          </c:extLst>
        </c:ser>
        <c:dLbls/>
        <c:axId val="124973824"/>
        <c:axId val="124975360"/>
      </c:barChart>
      <c:catAx>
        <c:axId val="1249738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0" baseline="0" smtId="4294967295"/>
            </a:pPr>
            <a:endParaRPr lang="ru-RU"/>
          </a:p>
        </c:txPr>
        <c:crossAx val="124975360"/>
        <c:crosses val="autoZero"/>
        <c:lblAlgn val="ctr"/>
        <c:lblOffset val="100"/>
      </c:catAx>
      <c:valAx>
        <c:axId val="124975360"/>
        <c:scaling>
          <c:orientation val="minMax"/>
        </c:scaling>
        <c:axPos val="l"/>
        <c:majorGridlines/>
        <c:numFmt formatCode="#,##0.0_р_." sourceLinked="1"/>
        <c:tickLblPos val="nextTo"/>
        <c:crossAx val="124973824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81117731332778942"/>
          <c:y val="0.1803060919046402"/>
          <c:w val="0.18317291140556335"/>
          <c:h val="0.48027843236923223"/>
        </c:manualLayout>
      </c:layout>
      <c:txPr>
        <a:bodyPr/>
        <a:lstStyle/>
        <a:p>
          <a:pPr>
            <a:defRPr sz="800" smtId="4294967295"/>
          </a:pPr>
          <a:endParaRPr lang="ru-RU"/>
        </a:p>
      </c:txPr>
    </c:legend>
    <c:plotVisOnly val="1"/>
    <c:dispBlanksAs val="gap"/>
    <c:showDLblsOverMax val="1"/>
  </c:chart>
  <c:spPr>
    <a:solidFill>
      <a:schemeClr val="accent2">
        <a:lumMod val="20000"/>
        <a:lumOff val="80000"/>
      </a:schemeClr>
    </a:solidFill>
    <a:ln w="25400" cap="flat" cmpd="sng" algn="ctr">
      <a:solidFill>
        <a:schemeClr val="bg1"/>
      </a:solidFill>
      <a:prstDash val="solid"/>
    </a:ln>
    <a:effectLst/>
  </c:spPr>
  <c:txPr>
    <a:bodyPr/>
    <a:lstStyle/>
    <a:p>
      <a:pPr>
        <a:defRPr smtId="4294967295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627164602279666"/>
          <c:y val="8.1772744655609172E-2"/>
          <c:w val="0.66820585727691673"/>
          <c:h val="0.730382323265075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Ресурсное обеспечение программы, тыс. руб.</c:v>
                </c:pt>
              </c:strCache>
            </c:strRef>
          </c:tx>
          <c:spPr>
            <a:solidFill>
              <a:srgbClr val="0000FF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0"/>
                  <c:y val="2.2046161815524105E-2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EF-4B87-9937-28D690F4008C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#,##0.0_р_.</c:formatCode>
                <c:ptCount val="5"/>
                <c:pt idx="0">
                  <c:v>71453</c:v>
                </c:pt>
                <c:pt idx="1">
                  <c:v>70210</c:v>
                </c:pt>
                <c:pt idx="2">
                  <c:v>132042.9</c:v>
                </c:pt>
                <c:pt idx="3">
                  <c:v>152299.29999999999</c:v>
                </c:pt>
                <c:pt idx="4">
                  <c:v>123147.2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EF-4B87-9937-28D690F4008C}"/>
            </c:ext>
          </c:extLst>
        </c:ser>
        <c:dLbls/>
        <c:axId val="125480960"/>
        <c:axId val="125482496"/>
      </c:barChart>
      <c:catAx>
        <c:axId val="1254809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0" baseline="0" smtId="4294967295"/>
            </a:pPr>
            <a:endParaRPr lang="ru-RU"/>
          </a:p>
        </c:txPr>
        <c:crossAx val="125482496"/>
        <c:crosses val="autoZero"/>
        <c:lblAlgn val="ctr"/>
        <c:lblOffset val="100"/>
      </c:catAx>
      <c:valAx>
        <c:axId val="125482496"/>
        <c:scaling>
          <c:orientation val="minMax"/>
        </c:scaling>
        <c:axPos val="l"/>
        <c:majorGridlines/>
        <c:numFmt formatCode="#,##0.0_р_." sourceLinked="1"/>
        <c:tickLblPos val="nextTo"/>
        <c:crossAx val="125480960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81117731332778942"/>
          <c:y val="0.1803060919046402"/>
          <c:w val="0.18317291140556335"/>
          <c:h val="0.48027843236923223"/>
        </c:manualLayout>
      </c:layout>
      <c:txPr>
        <a:bodyPr/>
        <a:lstStyle/>
        <a:p>
          <a:pPr>
            <a:defRPr sz="800" smtId="4294967295"/>
          </a:pPr>
          <a:endParaRPr lang="ru-RU"/>
        </a:p>
      </c:txPr>
    </c:legend>
    <c:plotVisOnly val="1"/>
    <c:dispBlanksAs val="gap"/>
    <c:showDLblsOverMax val="1"/>
  </c:chart>
  <c:spPr>
    <a:solidFill>
      <a:schemeClr val="accent2">
        <a:lumMod val="20000"/>
        <a:lumOff val="80000"/>
      </a:schemeClr>
    </a:solidFill>
    <a:ln w="25400" cap="flat" cmpd="sng" algn="ctr">
      <a:solidFill>
        <a:schemeClr val="bg1"/>
      </a:solidFill>
      <a:prstDash val="solid"/>
    </a:ln>
    <a:effectLst/>
  </c:spPr>
  <c:txPr>
    <a:bodyPr/>
    <a:lstStyle/>
    <a:p>
      <a:pPr>
        <a:defRPr smtId="4294967295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627164602279666"/>
          <c:y val="8.1772744655609172E-2"/>
          <c:w val="0.66820585727691673"/>
          <c:h val="0.730382323265075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Ресурсное обеспечение программы, тыс. руб.</c:v>
                </c:pt>
              </c:strCache>
            </c:strRef>
          </c:tx>
          <c:spPr>
            <a:solidFill>
              <a:srgbClr val="0000FF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0"/>
                  <c:y val="2.2046161815524105E-2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F8-4206-9690-BADDCE0404B9}"/>
                </c:ext>
              </c:extLst>
            </c:dLbl>
            <c:dLbl>
              <c:idx val="1"/>
              <c:layout>
                <c:manualLayout>
                  <c:x val="0"/>
                  <c:y val="-1.6534620895981792E-2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67-4C31-AA9F-9E4BE5E53562}"/>
                </c:ext>
              </c:extLst>
            </c:dLbl>
            <c:dLbl>
              <c:idx val="2"/>
              <c:layout>
                <c:manualLayout>
                  <c:x val="0"/>
                  <c:y val="2.7557702735066417E-2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67-4C31-AA9F-9E4BE5E53562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67-4C31-AA9F-9E4BE5E53562}"/>
                </c:ext>
              </c:extLst>
            </c:dLbl>
            <c:dLbl>
              <c:idx val="4"/>
              <c:layout>
                <c:manualLayout>
                  <c:x val="-3.3277224962425557E-3"/>
                  <c:y val="-7.0699998850702384E-2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67-4C31-AA9F-9E4BE5E53562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#,##0.0_р_.</c:formatCode>
                <c:ptCount val="5"/>
                <c:pt idx="0">
                  <c:v>39300.199999999997</c:v>
                </c:pt>
                <c:pt idx="1">
                  <c:v>57727.7</c:v>
                </c:pt>
                <c:pt idx="2">
                  <c:v>88037.5</c:v>
                </c:pt>
                <c:pt idx="3">
                  <c:v>56623</c:v>
                </c:pt>
                <c:pt idx="4">
                  <c:v>57270.3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F8-4206-9690-BADDCE0404B9}"/>
            </c:ext>
          </c:extLst>
        </c:ser>
        <c:dLbls/>
        <c:axId val="128099456"/>
        <c:axId val="128100992"/>
      </c:barChart>
      <c:catAx>
        <c:axId val="1280994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0" baseline="0" smtId="4294967295"/>
            </a:pPr>
            <a:endParaRPr lang="ru-RU"/>
          </a:p>
        </c:txPr>
        <c:crossAx val="128100992"/>
        <c:crosses val="autoZero"/>
        <c:lblAlgn val="ctr"/>
        <c:lblOffset val="100"/>
      </c:catAx>
      <c:valAx>
        <c:axId val="128100992"/>
        <c:scaling>
          <c:orientation val="minMax"/>
        </c:scaling>
        <c:axPos val="l"/>
        <c:majorGridlines/>
        <c:numFmt formatCode="#,##0.0_р_." sourceLinked="1"/>
        <c:tickLblPos val="nextTo"/>
        <c:crossAx val="128099456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81117731332778942"/>
          <c:y val="0.1803060919046402"/>
          <c:w val="0.18317291140556335"/>
          <c:h val="0.48027843236923223"/>
        </c:manualLayout>
      </c:layout>
      <c:txPr>
        <a:bodyPr/>
        <a:lstStyle/>
        <a:p>
          <a:pPr>
            <a:defRPr sz="800" smtId="4294967295"/>
          </a:pPr>
          <a:endParaRPr lang="ru-RU"/>
        </a:p>
      </c:txPr>
    </c:legend>
    <c:plotVisOnly val="1"/>
    <c:dispBlanksAs val="gap"/>
    <c:showDLblsOverMax val="1"/>
  </c:chart>
  <c:spPr>
    <a:solidFill>
      <a:schemeClr val="accent2">
        <a:lumMod val="20000"/>
        <a:lumOff val="80000"/>
      </a:schemeClr>
    </a:solidFill>
    <a:ln w="25400" cap="flat" cmpd="sng" algn="ctr">
      <a:solidFill>
        <a:schemeClr val="bg1"/>
      </a:solidFill>
      <a:prstDash val="solid"/>
    </a:ln>
    <a:effectLst/>
  </c:spPr>
  <c:txPr>
    <a:bodyPr/>
    <a:lstStyle/>
    <a:p>
      <a:pPr>
        <a:defRPr smtId="4294967295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4627164602279666"/>
          <c:y val="8.1772744655609172E-2"/>
          <c:w val="0.66820585727691673"/>
          <c:h val="0.730382323265075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Ресурсное обеспечение программы, тыс. руб.</c:v>
                </c:pt>
              </c:strCache>
            </c:strRef>
          </c:tx>
          <c:spPr>
            <a:solidFill>
              <a:srgbClr val="0000FF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0"/>
                  <c:y val="1.6701847314834598E-2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C3-4C9E-A37D-41E633186A36}"/>
                </c:ext>
              </c:extLst>
            </c:dLbl>
            <c:dLbl>
              <c:idx val="2"/>
              <c:layout>
                <c:manualLayout>
                  <c:x val="0"/>
                  <c:y val="-5.3445240482687941E-3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11-40C0-985E-F5E2671B1AE8}"/>
                </c:ext>
              </c:extLst>
            </c:dLbl>
            <c:dLbl>
              <c:idx val="3"/>
              <c:layout>
                <c:manualLayout>
                  <c:x val="5.5115404538810262E-3"/>
                  <c:y val="-5.3445240482687941E-3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38-4566-8897-6DD62821EBFB}"/>
                </c:ext>
              </c:extLst>
            </c:dLbl>
            <c:dLbl>
              <c:idx val="4"/>
              <c:layout>
                <c:manualLayout>
                  <c:x val="0"/>
                  <c:y val="-5.3445240482687941E-3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38-4566-8897-6DD62821EBFB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#,##0.0_р_.</c:formatCode>
                <c:ptCount val="5"/>
                <c:pt idx="0">
                  <c:v>393864.9</c:v>
                </c:pt>
                <c:pt idx="1">
                  <c:v>19132.2</c:v>
                </c:pt>
                <c:pt idx="2">
                  <c:v>7238.3</c:v>
                </c:pt>
                <c:pt idx="3">
                  <c:v>6846.6</c:v>
                </c:pt>
                <c:pt idx="4">
                  <c:v>6846.6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C3-4C9E-A37D-41E633186A36}"/>
            </c:ext>
          </c:extLst>
        </c:ser>
        <c:dLbls/>
        <c:axId val="128545536"/>
        <c:axId val="128547072"/>
      </c:barChart>
      <c:catAx>
        <c:axId val="1285455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0" baseline="0" smtId="4294967295"/>
            </a:pPr>
            <a:endParaRPr lang="ru-RU"/>
          </a:p>
        </c:txPr>
        <c:crossAx val="128547072"/>
        <c:crosses val="autoZero"/>
        <c:lblAlgn val="ctr"/>
        <c:lblOffset val="100"/>
      </c:catAx>
      <c:valAx>
        <c:axId val="128547072"/>
        <c:scaling>
          <c:orientation val="minMax"/>
        </c:scaling>
        <c:axPos val="l"/>
        <c:majorGridlines/>
        <c:numFmt formatCode="#,##0.0_р_." sourceLinked="1"/>
        <c:tickLblPos val="nextTo"/>
        <c:crossAx val="128545536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81117731332778942"/>
          <c:y val="0.1803060919046402"/>
          <c:w val="0.18317291140556335"/>
          <c:h val="0.48027843236923223"/>
        </c:manualLayout>
      </c:layout>
      <c:txPr>
        <a:bodyPr/>
        <a:lstStyle/>
        <a:p>
          <a:pPr>
            <a:defRPr sz="800" smtId="4294967295"/>
          </a:pPr>
          <a:endParaRPr lang="ru-RU"/>
        </a:p>
      </c:txPr>
    </c:legend>
    <c:plotVisOnly val="1"/>
    <c:dispBlanksAs val="gap"/>
    <c:showDLblsOverMax val="1"/>
  </c:chart>
  <c:spPr>
    <a:solidFill>
      <a:schemeClr val="accent2">
        <a:lumMod val="20000"/>
        <a:lumOff val="80000"/>
      </a:schemeClr>
    </a:solidFill>
    <a:ln w="25400" cap="flat" cmpd="sng" algn="ctr">
      <a:solidFill>
        <a:schemeClr val="bg1"/>
      </a:solidFill>
      <a:prstDash val="solid"/>
    </a:ln>
    <a:effectLst/>
  </c:spPr>
  <c:txPr>
    <a:bodyPr/>
    <a:lstStyle/>
    <a:p>
      <a:pPr>
        <a:defRPr smtId="4294967295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4627164602279666"/>
          <c:y val="8.1772744655609172E-2"/>
          <c:w val="0.66820585727691673"/>
          <c:h val="0.730382323265075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Ресурсное обеспечение программы, тыс. руб.</c:v>
                </c:pt>
              </c:strCache>
            </c:strRef>
          </c:tx>
          <c:spPr>
            <a:solidFill>
              <a:srgbClr val="0000FF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0"/>
                  <c:y val="2.2046161815524105E-2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F6-430C-A0B3-AD4AA81E9F2B}"/>
                </c:ext>
              </c:extLst>
            </c:dLbl>
            <c:dLbl>
              <c:idx val="1"/>
              <c:layout>
                <c:manualLayout>
                  <c:x val="0"/>
                  <c:y val="1.8245099112391475E-2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31-42FC-9246-4CCFE9EF15C4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#,##0.0_р_.</c:formatCode>
                <c:ptCount val="5"/>
                <c:pt idx="0">
                  <c:v>2445.6999999999998</c:v>
                </c:pt>
                <c:pt idx="1">
                  <c:v>3767.5</c:v>
                </c:pt>
                <c:pt idx="2">
                  <c:v>2544.3000000000002</c:v>
                </c:pt>
                <c:pt idx="3">
                  <c:v>2386.1</c:v>
                </c:pt>
                <c:pt idx="4">
                  <c:v>2480.4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F6-430C-A0B3-AD4AA81E9F2B}"/>
            </c:ext>
          </c:extLst>
        </c:ser>
        <c:dLbls/>
        <c:axId val="129086976"/>
        <c:axId val="129088512"/>
      </c:barChart>
      <c:catAx>
        <c:axId val="1290869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0" baseline="0" smtId="4294967295"/>
            </a:pPr>
            <a:endParaRPr lang="ru-RU"/>
          </a:p>
        </c:txPr>
        <c:crossAx val="129088512"/>
        <c:crosses val="autoZero"/>
        <c:lblAlgn val="ctr"/>
        <c:lblOffset val="100"/>
      </c:catAx>
      <c:valAx>
        <c:axId val="129088512"/>
        <c:scaling>
          <c:orientation val="minMax"/>
        </c:scaling>
        <c:axPos val="l"/>
        <c:majorGridlines/>
        <c:numFmt formatCode="#,##0.0_р_." sourceLinked="1"/>
        <c:tickLblPos val="nextTo"/>
        <c:crossAx val="129086976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81682705879211437"/>
          <c:y val="0.17422442138195041"/>
          <c:w val="0.18317291140556335"/>
          <c:h val="0.48027843236923223"/>
        </c:manualLayout>
      </c:layout>
      <c:txPr>
        <a:bodyPr/>
        <a:lstStyle/>
        <a:p>
          <a:pPr>
            <a:defRPr sz="800" smtId="4294967295"/>
          </a:pPr>
          <a:endParaRPr lang="ru-RU"/>
        </a:p>
      </c:txPr>
    </c:legend>
    <c:plotVisOnly val="1"/>
    <c:dispBlanksAs val="gap"/>
    <c:showDLblsOverMax val="1"/>
  </c:chart>
  <c:spPr>
    <a:solidFill>
      <a:schemeClr val="accent2">
        <a:lumMod val="20000"/>
        <a:lumOff val="80000"/>
      </a:schemeClr>
    </a:solidFill>
    <a:ln w="25400" cap="flat" cmpd="sng" algn="ctr">
      <a:solidFill>
        <a:schemeClr val="bg1"/>
      </a:solidFill>
      <a:prstDash val="solid"/>
    </a:ln>
    <a:effectLst/>
  </c:spPr>
  <c:txPr>
    <a:bodyPr/>
    <a:lstStyle/>
    <a:p>
      <a:pPr>
        <a:defRPr smtId="4294967295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8443174362182617"/>
          <c:y val="0.1215590238571167"/>
          <c:w val="0.51556819677352894"/>
          <c:h val="0.7491034865379333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dPt>
            <c:idx val="0"/>
            <c:spPr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870-42C1-8B9F-2D757314CC97}"/>
              </c:ext>
            </c:extLst>
          </c:dPt>
          <c:dLbls>
            <c:dLbl>
              <c:idx val="0"/>
              <c:layout>
                <c:manualLayout>
                  <c:x val="-1.4901123940944672E-2"/>
                  <c:y val="-3.42926420271396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baseline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 621 213,5</a:t>
                    </a:r>
                  </a:p>
                  <a:p>
                    <a:pPr>
                      <a:defRPr sz="1100" b="1" i="0" u="none" strike="noStrike" kern="1200" baseline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endParaRPr lang="en-US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07655293"/>
                      <c:h val="0.049559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870-42C1-8B9F-2D757314CC9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187 746,0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FE-4DB5-8AF8-C5076810923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113 810,0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FE-4DB5-8AF8-C5076810923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104 320,2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FE-4DB5-8AF8-C5076810923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64 370,2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35-400C-A105-EF0541169C19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31</a:t>
                    </a:r>
                    <a:r>
                      <a:rPr lang="en-US" baseline="0" smtClean="0"/>
                      <a:t> 159,8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70-42C1-8B9F-2D757314CC97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16 293,8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F6-4F96-8730-AD79BBC03EE7}"/>
                </c:ext>
              </c:extLst>
            </c:dLbl>
            <c:dLbl>
              <c:idx val="7"/>
              <c:layout>
                <c:manualLayout>
                  <c:x val="-1.2907477372785631E-3"/>
                  <c:y val="-2.9394727746299795E-2"/>
                </c:manualLayout>
              </c:layout>
              <c:showVal val="1"/>
              <c:extLst/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35-400C-A105-EF0541169C19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326 570,3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35-400C-A105-EF0541169C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 smtId="4294967295">
                    <a:solidFill>
                      <a:schemeClr val="tx2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Лист1!$A$3:$A$14</c:f>
              <c:strCache>
                <c:ptCount val="10"/>
                <c:pt idx="0">
                  <c:v>Налог на доходы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Арендная плата за землю</c:v>
                </c:pt>
                <c:pt idx="4">
                  <c:v>Прочие налоговые и неналоговые доходы</c:v>
                </c:pt>
                <c:pt idx="5">
                  <c:v>Доходы от акцизов на нефтепродукты</c:v>
                </c:pt>
                <c:pt idx="6">
                  <c:v>Доходы от продажи земельных участков</c:v>
                </c:pt>
                <c:pt idx="7">
                  <c:v>Единый сельскохозяйственный налог</c:v>
                </c:pt>
                <c:pt idx="8">
                  <c:v>Доходы от сдачи в аренду имущества</c:v>
                </c:pt>
                <c:pt idx="9">
                  <c:v>Доходы от реализации имущеста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0"/>
                <c:pt idx="0">
                  <c:v>621213.5</c:v>
                </c:pt>
                <c:pt idx="1">
                  <c:v>187746</c:v>
                </c:pt>
                <c:pt idx="2">
                  <c:v>113810</c:v>
                </c:pt>
                <c:pt idx="3">
                  <c:v>104320.2</c:v>
                </c:pt>
                <c:pt idx="4">
                  <c:v>64370.2</c:v>
                </c:pt>
                <c:pt idx="5">
                  <c:v>31159.8</c:v>
                </c:pt>
                <c:pt idx="6">
                  <c:v>16293.8</c:v>
                </c:pt>
                <c:pt idx="7">
                  <c:v>5439</c:v>
                </c:pt>
                <c:pt idx="8" formatCode="General">
                  <c:v>2973</c:v>
                </c:pt>
                <c:pt idx="9">
                  <c:v>326570.3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70-42C1-8B9F-2D757314CC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-6.0593087226152441E-2"/>
                  <c:y val="-3.135423362255097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smtClean="0"/>
                      <a:t>473 654,5</a:t>
                    </a:r>
                  </a:p>
                </c:rich>
              </c:tx>
              <c:dLblPos val="outEnd"/>
              <c:showSerNam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35-400C-A105-EF0541169C19}"/>
                </c:ext>
              </c:extLst>
            </c:dLbl>
            <c:dLbl>
              <c:idx val="1"/>
              <c:layout>
                <c:manualLayout>
                  <c:x val="3.2460605725646032E-3"/>
                  <c:y val="-1.9584244582802062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smtClean="0"/>
                      <a:t>109 954,0</a:t>
                    </a:r>
                    <a:endParaRPr lang="en-US"/>
                  </a:p>
                </c:rich>
              </c:tx>
              <c:dLblPos val="outEnd"/>
              <c:showSerNam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F6-4F96-8730-AD79BBC03EE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135 866,0</a:t>
                    </a:r>
                    <a:endParaRPr lang="en-US"/>
                  </a:p>
                </c:rich>
              </c:tx>
              <c:dLblPos val="outEnd"/>
              <c:showSerNam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F6-4F96-8730-AD79BBC03EE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114 308,1</a:t>
                    </a:r>
                    <a:endParaRPr lang="en-US"/>
                  </a:p>
                </c:rich>
              </c:tx>
              <c:dLblPos val="outEnd"/>
              <c:showSerNam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70-42C1-8B9F-2D757314CC97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aseline="0" smtClean="0"/>
                      <a:t>31 175,2</a:t>
                    </a:r>
                  </a:p>
                </c:rich>
              </c:tx>
              <c:dLblPos val="outEnd"/>
              <c:showSerNam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F6-4F96-8730-AD79BBC03EE7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30 370,0</a:t>
                    </a:r>
                    <a:endParaRPr lang="en-US"/>
                  </a:p>
                </c:rich>
              </c:tx>
              <c:dLblPos val="outEnd"/>
              <c:showSerNam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70-42C1-8B9F-2D757314CC97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17 513,5</a:t>
                    </a:r>
                    <a:endParaRPr lang="en-US"/>
                  </a:p>
                </c:rich>
              </c:tx>
              <c:dLblPos val="outEnd"/>
              <c:showSerNam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F6-4F96-8730-AD79BBC03EE7}"/>
                </c:ext>
              </c:extLst>
            </c:dLbl>
            <c:dLbl>
              <c:idx val="7"/>
              <c:layout>
                <c:manualLayout>
                  <c:x val="0"/>
                  <c:y val="-4.703181128022812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smtClean="0"/>
                      <a:t>4 173,0</a:t>
                    </a:r>
                    <a:endParaRPr lang="en-US"/>
                  </a:p>
                </c:rich>
              </c:tx>
              <c:dLblPos val="outEnd"/>
              <c:showSerNam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F6-4F96-8730-AD79BBC03EE7}"/>
                </c:ext>
              </c:extLst>
            </c:dLbl>
            <c:dLbl>
              <c:idx val="8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mtClean="0"/>
                      <a:t>3 007,0</a:t>
                    </a: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SerNam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F6-4F96-8730-AD79BBC03EE7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97 397,4</a:t>
                    </a:r>
                    <a:endParaRPr lang="en-US"/>
                  </a:p>
                </c:rich>
              </c:tx>
              <c:dLblPos val="outEnd"/>
              <c:showSerNam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2F6-4F96-8730-AD79BBC03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 smtId="4294967295">
                    <a:solidFill>
                      <a:schemeClr val="tx2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SerName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Лист1!$A$3:$A$14</c:f>
              <c:strCache>
                <c:ptCount val="10"/>
                <c:pt idx="0">
                  <c:v>Налог на доходы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Арендная плата за землю</c:v>
                </c:pt>
                <c:pt idx="4">
                  <c:v>Прочие налоговые и неналоговые доходы</c:v>
                </c:pt>
                <c:pt idx="5">
                  <c:v>Доходы от акцизов на нефтепродукты</c:v>
                </c:pt>
                <c:pt idx="6">
                  <c:v>Доходы от продажи земельных участков</c:v>
                </c:pt>
                <c:pt idx="7">
                  <c:v>Единый сельскохозяйственный налог</c:v>
                </c:pt>
                <c:pt idx="8">
                  <c:v>Доходы от сдачи в аренду имущества</c:v>
                </c:pt>
                <c:pt idx="9">
                  <c:v>Доходы от реализации имущеста</c:v>
                </c:pt>
              </c:strCache>
            </c:strRef>
          </c:cat>
          <c:val>
            <c:numRef>
              <c:f>Лист1!$C$2:$C$13</c:f>
              <c:numCache>
                <c:formatCode>#,##0.0</c:formatCode>
                <c:ptCount val="10"/>
                <c:pt idx="0">
                  <c:v>473654.5</c:v>
                </c:pt>
                <c:pt idx="1">
                  <c:v>109954</c:v>
                </c:pt>
                <c:pt idx="2">
                  <c:v>135866</c:v>
                </c:pt>
                <c:pt idx="3">
                  <c:v>114308.1</c:v>
                </c:pt>
                <c:pt idx="4">
                  <c:v>31175.200000000001</c:v>
                </c:pt>
                <c:pt idx="5">
                  <c:v>30370</c:v>
                </c:pt>
                <c:pt idx="6">
                  <c:v>17513.5</c:v>
                </c:pt>
                <c:pt idx="7">
                  <c:v>4173</c:v>
                </c:pt>
                <c:pt idx="8">
                  <c:v>3007</c:v>
                </c:pt>
                <c:pt idx="9">
                  <c:v>97397.4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70-42C1-8B9F-2D757314CC97}"/>
            </c:ext>
          </c:extLst>
        </c:ser>
        <c:dLbls/>
        <c:gapWidth val="65"/>
        <c:axId val="105887616"/>
        <c:axId val="105889152"/>
      </c:barChart>
      <c:catAx>
        <c:axId val="105887616"/>
        <c:scaling>
          <c:orientation val="maxMin"/>
        </c:scaling>
        <c:axPos val="l"/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0" spcFirstLastPara="1" vertOverflow="ellipsis" vert="horz" wrap="square" anchor="t" anchorCtr="1"/>
          <a:lstStyle/>
          <a:p>
            <a:pPr>
              <a:defRPr sz="1300" b="1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889152"/>
        <c:crosses val="autoZero"/>
        <c:lblAlgn val="ctr"/>
        <c:lblOffset val="100"/>
      </c:catAx>
      <c:valAx>
        <c:axId val="10588915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tickLblPos val="none"/>
        <c:crossAx val="10588761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/>
        </a:scene3d>
        <a:sp3d prstMaterial="softEdge">
          <a:bevelT w="127000" prst="artDeco"/>
        </a:sp3d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 smtId="4294967295">
                <a:solidFill>
                  <a:schemeClr val="tx2">
                    <a:lumMod val="50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 smtId="4294967295">
                <a:solidFill>
                  <a:schemeClr val="tx2">
                    <a:lumMod val="50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142467737197876"/>
          <c:y val="0.71075731515884411"/>
          <c:w val="0.1418219059705734"/>
          <c:h val="0.14463439583778384"/>
        </c:manualLayout>
      </c:layout>
      <c:spPr>
        <a:solidFill>
          <a:schemeClr val="tx2">
            <a:lumMod val="75000"/>
          </a:schemeClr>
        </a:solidFill>
        <a:ln w="28575">
          <a:solidFill>
            <a:schemeClr val="accent2">
              <a:lumMod val="50000"/>
            </a:schemeClr>
          </a:solidFill>
        </a:ln>
        <a:effectLst/>
        <a:scene3d>
          <a:camera prst="orthographicFront"/>
          <a:lightRig rig="threePt" dir="t"/>
        </a:scene3d>
        <a:sp3d prstMaterial="clear">
          <a:bevelT h="63500"/>
        </a:sp3d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 smtId="4294967295">
              <a:solidFill>
                <a:schemeClr val="bg1"/>
              </a:solidFill>
              <a:latin typeface="Bahnschrift Light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627164602279666"/>
          <c:y val="8.1772744655609172E-2"/>
          <c:w val="0.66820585727691673"/>
          <c:h val="0.730382323265075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Ресурсное обеспечение программы, тыс. руб.</c:v>
                </c:pt>
              </c:strCache>
            </c:strRef>
          </c:tx>
          <c:spPr>
            <a:solidFill>
              <a:srgbClr val="0000FF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0"/>
                  <c:y val="2.2046161815524105E-2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75-4C2D-BDA3-0047980E2CBE}"/>
                </c:ext>
              </c:extLst>
            </c:dLbl>
            <c:dLbl>
              <c:idx val="2"/>
              <c:layout>
                <c:manualLayout>
                  <c:x val="-1.1757953092455867E-2"/>
                  <c:y val="-2.6722619310021404E-2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79-4BC7-AD9C-95E584E0B7C9}"/>
                </c:ext>
              </c:extLst>
            </c:dLbl>
            <c:dLbl>
              <c:idx val="3"/>
              <c:layout>
                <c:manualLayout>
                  <c:x val="-1.1757953092455867E-2"/>
                  <c:y val="1.603315211832524E-2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79-4BC7-AD9C-95E584E0B7C9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#,##0.0_р_.</c:formatCode>
                <c:ptCount val="5"/>
                <c:pt idx="0">
                  <c:v>693791.9</c:v>
                </c:pt>
                <c:pt idx="1">
                  <c:v>263153.3</c:v>
                </c:pt>
                <c:pt idx="2">
                  <c:v>366910</c:v>
                </c:pt>
                <c:pt idx="3">
                  <c:v>340000</c:v>
                </c:pt>
                <c:pt idx="4">
                  <c:v>310000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75-4C2D-BDA3-0047980E2CBE}"/>
            </c:ext>
          </c:extLst>
        </c:ser>
        <c:dLbls/>
        <c:axId val="135330816"/>
        <c:axId val="142062336"/>
      </c:barChart>
      <c:catAx>
        <c:axId val="1353308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0" baseline="0" smtId="4294967295"/>
            </a:pPr>
            <a:endParaRPr lang="ru-RU"/>
          </a:p>
        </c:txPr>
        <c:crossAx val="142062336"/>
        <c:crosses val="autoZero"/>
        <c:lblAlgn val="ctr"/>
        <c:lblOffset val="100"/>
      </c:catAx>
      <c:valAx>
        <c:axId val="142062336"/>
        <c:scaling>
          <c:orientation val="minMax"/>
        </c:scaling>
        <c:axPos val="l"/>
        <c:majorGridlines/>
        <c:numFmt formatCode="#,##0.0_р_." sourceLinked="1"/>
        <c:tickLblPos val="nextTo"/>
        <c:crossAx val="135330816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81117731332778942"/>
          <c:y val="0.1803060919046402"/>
          <c:w val="0.18317291140556335"/>
          <c:h val="0.48027843236923223"/>
        </c:manualLayout>
      </c:layout>
      <c:txPr>
        <a:bodyPr/>
        <a:lstStyle/>
        <a:p>
          <a:pPr>
            <a:defRPr sz="800" smtId="4294967295"/>
          </a:pPr>
          <a:endParaRPr lang="ru-RU"/>
        </a:p>
      </c:txPr>
    </c:legend>
    <c:plotVisOnly val="1"/>
    <c:dispBlanksAs val="gap"/>
    <c:showDLblsOverMax val="1"/>
  </c:chart>
  <c:spPr>
    <a:solidFill>
      <a:schemeClr val="accent2">
        <a:lumMod val="20000"/>
        <a:lumOff val="80000"/>
      </a:schemeClr>
    </a:solidFill>
    <a:ln w="25400" cap="flat" cmpd="sng" algn="ctr">
      <a:solidFill>
        <a:schemeClr val="bg1"/>
      </a:solidFill>
      <a:prstDash val="solid"/>
    </a:ln>
    <a:effectLst/>
  </c:spPr>
  <c:txPr>
    <a:bodyPr/>
    <a:lstStyle/>
    <a:p>
      <a:pPr>
        <a:defRPr smtId="4294967295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4627164602279666"/>
          <c:y val="8.1772744655609172E-2"/>
          <c:w val="0.66820585727691673"/>
          <c:h val="0.730382323265075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Ресурсное обеспечение программы, тыс. руб.</c:v>
                </c:pt>
              </c:strCache>
            </c:strRef>
          </c:tx>
          <c:spPr>
            <a:solidFill>
              <a:srgbClr val="0000FF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0"/>
                  <c:y val="2.2046161815524105E-2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2C-4B8B-9182-FC5D376404F7}"/>
                </c:ext>
              </c:extLst>
            </c:dLbl>
            <c:dLbl>
              <c:idx val="1"/>
              <c:layout>
                <c:manualLayout>
                  <c:x val="5.9786201454699048E-3"/>
                  <c:y val="6.2989033758640289E-3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E1-4784-8071-23596C70B7F9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#,##0.0_р_.</c:formatCode>
                <c:ptCount val="5"/>
                <c:pt idx="0">
                  <c:v>72087.7</c:v>
                </c:pt>
                <c:pt idx="1">
                  <c:v>433914.9</c:v>
                </c:pt>
                <c:pt idx="2">
                  <c:v>888724.6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2C-4B8B-9182-FC5D376404F7}"/>
            </c:ext>
          </c:extLst>
        </c:ser>
        <c:dLbls/>
        <c:axId val="142375552"/>
        <c:axId val="142377344"/>
      </c:barChart>
      <c:catAx>
        <c:axId val="1423755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0" baseline="0" smtId="4294967295"/>
            </a:pPr>
            <a:endParaRPr lang="ru-RU"/>
          </a:p>
        </c:txPr>
        <c:crossAx val="142377344"/>
        <c:crosses val="autoZero"/>
        <c:lblAlgn val="ctr"/>
        <c:lblOffset val="100"/>
      </c:catAx>
      <c:valAx>
        <c:axId val="142377344"/>
        <c:scaling>
          <c:orientation val="minMax"/>
        </c:scaling>
        <c:axPos val="l"/>
        <c:majorGridlines/>
        <c:numFmt formatCode="#,##0.0_р_." sourceLinked="1"/>
        <c:tickLblPos val="nextTo"/>
        <c:crossAx val="142375552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81117731332778942"/>
          <c:y val="0.1803060919046402"/>
          <c:w val="0.18317291140556335"/>
          <c:h val="0.48027843236923223"/>
        </c:manualLayout>
      </c:layout>
      <c:txPr>
        <a:bodyPr/>
        <a:lstStyle/>
        <a:p>
          <a:pPr>
            <a:defRPr sz="800" smtId="4294967295"/>
          </a:pPr>
          <a:endParaRPr lang="ru-RU"/>
        </a:p>
      </c:txPr>
    </c:legend>
    <c:plotVisOnly val="1"/>
    <c:dispBlanksAs val="gap"/>
    <c:showDLblsOverMax val="1"/>
  </c:chart>
  <c:spPr>
    <a:solidFill>
      <a:schemeClr val="accent2">
        <a:lumMod val="20000"/>
        <a:lumOff val="80000"/>
      </a:schemeClr>
    </a:solidFill>
    <a:ln w="25400" cap="flat" cmpd="sng" algn="ctr">
      <a:solidFill>
        <a:schemeClr val="bg1"/>
      </a:solidFill>
      <a:prstDash val="solid"/>
    </a:ln>
    <a:effectLst/>
  </c:spPr>
  <c:txPr>
    <a:bodyPr/>
    <a:lstStyle/>
    <a:p>
      <a:pPr>
        <a:defRPr smtId="4294967295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627164602279666"/>
          <c:y val="8.1772744655609172E-2"/>
          <c:w val="0.66820585727691673"/>
          <c:h val="0.730382323265075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Ресурсное обеспечение программы, тыс. руб.</c:v>
                </c:pt>
              </c:strCache>
            </c:strRef>
          </c:tx>
          <c:spPr>
            <a:solidFill>
              <a:srgbClr val="0000FF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0"/>
                  <c:y val="2.2046161815524105E-2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5C-4ABF-B6D2-39749CA0AF2A}"/>
                </c:ext>
              </c:extLst>
            </c:dLbl>
            <c:dLbl>
              <c:idx val="2"/>
              <c:layout>
                <c:manualLayout>
                  <c:x val="2.9893100727349524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90-455D-B8D0-B2D874222ED0}"/>
                </c:ext>
              </c:extLst>
            </c:dLbl>
            <c:dLbl>
              <c:idx val="3"/>
              <c:layout>
                <c:manualLayout>
                  <c:x val="2.9893100727349524E-3"/>
                  <c:y val="-3.1494516879320145E-2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90-455D-B8D0-B2D874222ED0}"/>
                </c:ext>
              </c:extLst>
            </c:dLbl>
            <c:dLbl>
              <c:idx val="4"/>
              <c:layout>
                <c:manualLayout>
                  <c:x val="-8.9679304510355013E-3"/>
                  <c:y val="-6.928793340921402E-2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90-455D-B8D0-B2D874222ED0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#,##0.0_р_.</c:formatCode>
                <c:ptCount val="5"/>
                <c:pt idx="0">
                  <c:v>519.9</c:v>
                </c:pt>
                <c:pt idx="1">
                  <c:v>1539.4</c:v>
                </c:pt>
                <c:pt idx="2">
                  <c:v>663.3</c:v>
                </c:pt>
                <c:pt idx="3">
                  <c:v>581.29999999999995</c:v>
                </c:pt>
                <c:pt idx="4">
                  <c:v>591.29999999999995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5C-4ABF-B6D2-39749CA0AF2A}"/>
            </c:ext>
          </c:extLst>
        </c:ser>
        <c:dLbls/>
        <c:axId val="136603520"/>
        <c:axId val="136605056"/>
      </c:barChart>
      <c:catAx>
        <c:axId val="1366035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0" baseline="0" smtId="4294967295"/>
            </a:pPr>
            <a:endParaRPr lang="ru-RU"/>
          </a:p>
        </c:txPr>
        <c:crossAx val="136605056"/>
        <c:crosses val="autoZero"/>
        <c:lblAlgn val="ctr"/>
        <c:lblOffset val="100"/>
      </c:catAx>
      <c:valAx>
        <c:axId val="136605056"/>
        <c:scaling>
          <c:orientation val="minMax"/>
        </c:scaling>
        <c:axPos val="l"/>
        <c:majorGridlines/>
        <c:numFmt formatCode="#,##0.0_р_." sourceLinked="1"/>
        <c:tickLblPos val="nextTo"/>
        <c:crossAx val="136603520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81117731332778942"/>
          <c:y val="0.1803060919046402"/>
          <c:w val="0.18317291140556335"/>
          <c:h val="0.48027843236923223"/>
        </c:manualLayout>
      </c:layout>
      <c:txPr>
        <a:bodyPr/>
        <a:lstStyle/>
        <a:p>
          <a:pPr>
            <a:defRPr sz="800" smtId="4294967295"/>
          </a:pPr>
          <a:endParaRPr lang="ru-RU"/>
        </a:p>
      </c:txPr>
    </c:legend>
    <c:plotVisOnly val="1"/>
    <c:dispBlanksAs val="gap"/>
    <c:showDLblsOverMax val="1"/>
  </c:chart>
  <c:spPr>
    <a:solidFill>
      <a:schemeClr val="accent2">
        <a:lumMod val="20000"/>
        <a:lumOff val="80000"/>
      </a:schemeClr>
    </a:solidFill>
    <a:ln w="25400" cap="flat" cmpd="sng" algn="ctr">
      <a:solidFill>
        <a:schemeClr val="bg1"/>
      </a:solidFill>
      <a:prstDash val="solid"/>
    </a:ln>
    <a:effectLst/>
  </c:spPr>
  <c:txPr>
    <a:bodyPr/>
    <a:lstStyle/>
    <a:p>
      <a:pPr>
        <a:defRPr smtId="4294967295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4627164602279666"/>
          <c:y val="8.1772744655609172E-2"/>
          <c:w val="0.66820585727691673"/>
          <c:h val="0.730382323265075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Ресурсное обеспечение программы, тыс. руб.</c:v>
                </c:pt>
              </c:strCache>
            </c:strRef>
          </c:tx>
          <c:spPr>
            <a:solidFill>
              <a:srgbClr val="0000FF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0"/>
                  <c:y val="2.2046161815524105E-2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C0-4324-9A8C-8E2CEEDD2CFD}"/>
                </c:ext>
              </c:extLst>
            </c:dLbl>
            <c:dLbl>
              <c:idx val="2"/>
              <c:layout>
                <c:manualLayout>
                  <c:x val="0"/>
                  <c:y val="1.1378663592040541E-2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DF-4693-9643-23C384941999}"/>
                </c:ext>
              </c:extLst>
            </c:dLbl>
            <c:dLbl>
              <c:idx val="3"/>
              <c:layout>
                <c:manualLayout>
                  <c:x val="2.7133736293762931E-3"/>
                  <c:y val="-1.1378663592040541E-2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DF-4693-9643-23C384941999}"/>
                </c:ext>
              </c:extLst>
            </c:dLbl>
            <c:dLbl>
              <c:idx val="4"/>
              <c:layout>
                <c:manualLayout>
                  <c:x val="-5.4267472587525853E-3"/>
                  <c:y val="-1.7067996785044677E-2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DF-4693-9643-23C384941999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#,##0.0_р_.</c:formatCode>
                <c:ptCount val="5"/>
                <c:pt idx="0">
                  <c:v>3125.2</c:v>
                </c:pt>
                <c:pt idx="1">
                  <c:v>6685.3</c:v>
                </c:pt>
                <c:pt idx="2">
                  <c:v>2168.6999999999998</c:v>
                </c:pt>
                <c:pt idx="3">
                  <c:v>3706.8</c:v>
                </c:pt>
                <c:pt idx="4">
                  <c:v>3731.5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C0-4324-9A8C-8E2CEEDD2CFD}"/>
            </c:ext>
          </c:extLst>
        </c:ser>
        <c:dLbls/>
        <c:axId val="137483008"/>
        <c:axId val="137484544"/>
      </c:barChart>
      <c:catAx>
        <c:axId val="1374830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0" baseline="0" smtId="4294967295"/>
            </a:pPr>
            <a:endParaRPr lang="ru-RU"/>
          </a:p>
        </c:txPr>
        <c:crossAx val="137484544"/>
        <c:crosses val="autoZero"/>
        <c:lblAlgn val="ctr"/>
        <c:lblOffset val="100"/>
      </c:catAx>
      <c:valAx>
        <c:axId val="137484544"/>
        <c:scaling>
          <c:orientation val="minMax"/>
        </c:scaling>
        <c:axPos val="l"/>
        <c:majorGridlines/>
        <c:numFmt formatCode="#,##0.0_р_." sourceLinked="1"/>
        <c:tickLblPos val="nextTo"/>
        <c:crossAx val="137483008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81117731332778942"/>
          <c:y val="0.1803060919046402"/>
          <c:w val="0.18317291140556335"/>
          <c:h val="0.48027843236923223"/>
        </c:manualLayout>
      </c:layout>
      <c:txPr>
        <a:bodyPr/>
        <a:lstStyle/>
        <a:p>
          <a:pPr>
            <a:defRPr sz="800" smtId="4294967295"/>
          </a:pPr>
          <a:endParaRPr lang="ru-RU"/>
        </a:p>
      </c:txPr>
    </c:legend>
    <c:plotVisOnly val="1"/>
    <c:dispBlanksAs val="gap"/>
    <c:showDLblsOverMax val="1"/>
  </c:chart>
  <c:spPr>
    <a:solidFill>
      <a:schemeClr val="accent2">
        <a:lumMod val="20000"/>
        <a:lumOff val="80000"/>
      </a:schemeClr>
    </a:solidFill>
    <a:ln w="25400" cap="flat" cmpd="sng" algn="ctr">
      <a:solidFill>
        <a:schemeClr val="bg1"/>
      </a:solidFill>
      <a:prstDash val="solid"/>
    </a:ln>
    <a:effectLst/>
  </c:spPr>
  <c:txPr>
    <a:bodyPr/>
    <a:lstStyle/>
    <a:p>
      <a:pPr>
        <a:defRPr smtId="4294967295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627164602279666"/>
          <c:y val="8.1772744655609172E-2"/>
          <c:w val="0.66820585727691673"/>
          <c:h val="0.730382323265075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Ресурсное обеспечение программы, тыс. руб.</c:v>
                </c:pt>
              </c:strCache>
            </c:strRef>
          </c:tx>
          <c:spPr>
            <a:solidFill>
              <a:srgbClr val="0000FF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0"/>
                  <c:y val="2.2046161815524105E-2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66-457F-9604-1AF2B566259E}"/>
                </c:ext>
              </c:extLst>
            </c:dLbl>
            <c:dLbl>
              <c:idx val="2"/>
              <c:layout>
                <c:manualLayout>
                  <c:x val="0"/>
                  <c:y val="-3.3594150096178062E-2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02-4022-8838-7D943E9E6551}"/>
                </c:ext>
              </c:extLst>
            </c:dLbl>
            <c:dLbl>
              <c:idx val="3"/>
              <c:layout>
                <c:manualLayout>
                  <c:x val="-3.2067142892628926E-3"/>
                  <c:y val="-6.7188300192356082E-2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02-4022-8838-7D943E9E6551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#,##0.0_р_.</c:formatCode>
                <c:ptCount val="5"/>
                <c:pt idx="0">
                  <c:v>657.4</c:v>
                </c:pt>
                <c:pt idx="1">
                  <c:v>1510</c:v>
                </c:pt>
                <c:pt idx="2">
                  <c:v>918</c:v>
                </c:pt>
                <c:pt idx="3">
                  <c:v>968</c:v>
                </c:pt>
                <c:pt idx="4">
                  <c:v>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66-457F-9604-1AF2B566259E}"/>
            </c:ext>
          </c:extLst>
        </c:ser>
        <c:dLbls/>
        <c:axId val="138332032"/>
        <c:axId val="138333568"/>
      </c:barChart>
      <c:catAx>
        <c:axId val="1383320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0" baseline="0" smtId="4294967295"/>
            </a:pPr>
            <a:endParaRPr lang="ru-RU"/>
          </a:p>
        </c:txPr>
        <c:crossAx val="138333568"/>
        <c:crosses val="autoZero"/>
        <c:lblAlgn val="ctr"/>
        <c:lblOffset val="100"/>
      </c:catAx>
      <c:valAx>
        <c:axId val="138333568"/>
        <c:scaling>
          <c:orientation val="minMax"/>
        </c:scaling>
        <c:axPos val="l"/>
        <c:majorGridlines/>
        <c:numFmt formatCode="#,##0.0_р_." sourceLinked="1"/>
        <c:tickLblPos val="nextTo"/>
        <c:crossAx val="138332032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81117731332778942"/>
          <c:y val="0.1803060919046402"/>
          <c:w val="0.18317291140556335"/>
          <c:h val="0.48027843236923223"/>
        </c:manualLayout>
      </c:layout>
      <c:txPr>
        <a:bodyPr/>
        <a:lstStyle/>
        <a:p>
          <a:pPr>
            <a:defRPr sz="800" smtId="4294967295"/>
          </a:pPr>
          <a:endParaRPr lang="ru-RU"/>
        </a:p>
      </c:txPr>
    </c:legend>
    <c:plotVisOnly val="1"/>
    <c:dispBlanksAs val="gap"/>
    <c:showDLblsOverMax val="1"/>
  </c:chart>
  <c:spPr>
    <a:solidFill>
      <a:schemeClr val="accent2">
        <a:lumMod val="20000"/>
        <a:lumOff val="80000"/>
      </a:schemeClr>
    </a:solidFill>
    <a:ln w="25400" cap="flat" cmpd="sng" algn="ctr">
      <a:solidFill>
        <a:schemeClr val="bg1"/>
      </a:solidFill>
      <a:prstDash val="solid"/>
    </a:ln>
    <a:effectLst/>
  </c:spPr>
  <c:txPr>
    <a:bodyPr/>
    <a:lstStyle/>
    <a:p>
      <a:pPr>
        <a:defRPr smtId="4294967295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627164602279666"/>
          <c:y val="8.1772744655609172E-2"/>
          <c:w val="0.66820585727691673"/>
          <c:h val="0.730382323265075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Ресурсное обеспечение программы, тыс. руб.</c:v>
                </c:pt>
              </c:strCache>
            </c:strRef>
          </c:tx>
          <c:spPr>
            <a:solidFill>
              <a:srgbClr val="0000FF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0"/>
                  <c:y val="2.2046161815524105E-2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7B-4D99-8EE9-2B45386C50B1}"/>
                </c:ext>
              </c:extLst>
            </c:dLbl>
            <c:dLbl>
              <c:idx val="2"/>
              <c:layout>
                <c:manualLayout>
                  <c:x val="1.2780383229255676E-2"/>
                  <c:y val="-1.7067996785044677E-2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69-4624-BAB9-A8B9FAD61E11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#,##0.0_р_.</c:formatCode>
                <c:ptCount val="5"/>
                <c:pt idx="0">
                  <c:v>501308.6</c:v>
                </c:pt>
                <c:pt idx="1">
                  <c:v>557151.19999999879</c:v>
                </c:pt>
                <c:pt idx="2">
                  <c:v>764157.7</c:v>
                </c:pt>
                <c:pt idx="3">
                  <c:v>467641.2</c:v>
                </c:pt>
                <c:pt idx="4">
                  <c:v>517964.1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7B-4D99-8EE9-2B45386C50B1}"/>
            </c:ext>
          </c:extLst>
        </c:ser>
        <c:dLbls/>
        <c:axId val="135597056"/>
        <c:axId val="135602944"/>
      </c:barChart>
      <c:catAx>
        <c:axId val="1355970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0" baseline="0" smtId="4294967295"/>
            </a:pPr>
            <a:endParaRPr lang="ru-RU"/>
          </a:p>
        </c:txPr>
        <c:crossAx val="135602944"/>
        <c:crosses val="autoZero"/>
        <c:lblAlgn val="ctr"/>
        <c:lblOffset val="100"/>
      </c:catAx>
      <c:valAx>
        <c:axId val="135602944"/>
        <c:scaling>
          <c:orientation val="minMax"/>
        </c:scaling>
        <c:axPos val="l"/>
        <c:majorGridlines/>
        <c:numFmt formatCode="#,##0.0_р_." sourceLinked="1"/>
        <c:tickLblPos val="nextTo"/>
        <c:crossAx val="135597056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81117731332778942"/>
          <c:y val="0.1803060919046402"/>
          <c:w val="0.18317291140556335"/>
          <c:h val="0.48027843236923223"/>
        </c:manualLayout>
      </c:layout>
      <c:txPr>
        <a:bodyPr/>
        <a:lstStyle/>
        <a:p>
          <a:pPr>
            <a:defRPr sz="800" smtId="4294967295"/>
          </a:pPr>
          <a:endParaRPr lang="ru-RU"/>
        </a:p>
      </c:txPr>
    </c:legend>
    <c:plotVisOnly val="1"/>
    <c:dispBlanksAs val="gap"/>
    <c:showDLblsOverMax val="1"/>
  </c:chart>
  <c:spPr>
    <a:solidFill>
      <a:schemeClr val="accent2">
        <a:lumMod val="20000"/>
        <a:lumOff val="80000"/>
      </a:schemeClr>
    </a:solidFill>
    <a:ln w="25400" cap="flat" cmpd="sng" algn="ctr">
      <a:solidFill>
        <a:schemeClr val="bg1"/>
      </a:solidFill>
      <a:prstDash val="solid"/>
    </a:ln>
    <a:effectLst/>
  </c:spPr>
  <c:txPr>
    <a:bodyPr/>
    <a:lstStyle/>
    <a:p>
      <a:pPr>
        <a:defRPr smtId="4294967295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627164602279666"/>
          <c:y val="8.1772744655609172E-2"/>
          <c:w val="0.66820585727691673"/>
          <c:h val="0.730382323265075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Ресурсное обеспечение программы, тыс. руб.</c:v>
                </c:pt>
              </c:strCache>
            </c:strRef>
          </c:tx>
          <c:spPr>
            <a:solidFill>
              <a:srgbClr val="0000FF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5.3445240482687941E-3"/>
                  <c:y val="-1.7778938636183749E-2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4B-45B7-8E57-896B9D77AE1F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#,##0.0_р_.</c:formatCode>
                <c:ptCount val="5"/>
                <c:pt idx="0">
                  <c:v>758.9</c:v>
                </c:pt>
                <c:pt idx="1">
                  <c:v>924.9</c:v>
                </c:pt>
                <c:pt idx="2">
                  <c:v>1215.4000000000001</c:v>
                </c:pt>
                <c:pt idx="3">
                  <c:v>1058.9000000000001</c:v>
                </c:pt>
                <c:pt idx="4">
                  <c:v>1101.5999999999999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4B-45B7-8E57-896B9D77AE1F}"/>
            </c:ext>
          </c:extLst>
        </c:ser>
        <c:dLbls/>
        <c:axId val="138958720"/>
        <c:axId val="138960256"/>
      </c:barChart>
      <c:catAx>
        <c:axId val="1389587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0" baseline="0" smtId="4294967295"/>
            </a:pPr>
            <a:endParaRPr lang="ru-RU"/>
          </a:p>
        </c:txPr>
        <c:crossAx val="138960256"/>
        <c:crosses val="autoZero"/>
        <c:lblAlgn val="ctr"/>
        <c:lblOffset val="100"/>
      </c:catAx>
      <c:valAx>
        <c:axId val="138960256"/>
        <c:scaling>
          <c:orientation val="minMax"/>
        </c:scaling>
        <c:axPos val="l"/>
        <c:majorGridlines/>
        <c:numFmt formatCode="#,##0.0_р_." sourceLinked="1"/>
        <c:tickLblPos val="nextTo"/>
        <c:crossAx val="138958720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81117731332778942"/>
          <c:y val="0.1803060919046402"/>
          <c:w val="0.18317291140556335"/>
          <c:h val="0.48027843236923223"/>
        </c:manualLayout>
      </c:layout>
      <c:txPr>
        <a:bodyPr/>
        <a:lstStyle/>
        <a:p>
          <a:pPr>
            <a:defRPr sz="800" smtId="4294967295"/>
          </a:pPr>
          <a:endParaRPr lang="ru-RU"/>
        </a:p>
      </c:txPr>
    </c:legend>
    <c:plotVisOnly val="1"/>
    <c:dispBlanksAs val="gap"/>
    <c:showDLblsOverMax val="1"/>
  </c:chart>
  <c:spPr>
    <a:solidFill>
      <a:schemeClr val="accent2">
        <a:lumMod val="20000"/>
        <a:lumOff val="80000"/>
      </a:schemeClr>
    </a:solidFill>
    <a:ln w="25400" cap="flat" cmpd="sng" algn="ctr">
      <a:solidFill>
        <a:schemeClr val="bg1"/>
      </a:solidFill>
      <a:prstDash val="solid"/>
    </a:ln>
    <a:effectLst/>
  </c:spPr>
  <c:txPr>
    <a:bodyPr/>
    <a:lstStyle/>
    <a:p>
      <a:pPr>
        <a:defRPr smtId="4294967295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4627164602279666"/>
          <c:y val="8.1772744655609172E-2"/>
          <c:w val="0.66820585727691673"/>
          <c:h val="0.730382323265075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Ресурсное обеспечение программы, тыс. руб.</c:v>
                </c:pt>
              </c:strCache>
            </c:strRef>
          </c:tx>
          <c:spPr>
            <a:solidFill>
              <a:srgbClr val="0000FF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0"/>
                  <c:y val="-4.0942870080471039E-2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62-47E4-BCFE-0A448A616E46}"/>
                </c:ext>
              </c:extLst>
            </c:dLbl>
            <c:dLbl>
              <c:idx val="1"/>
              <c:layout>
                <c:manualLayout>
                  <c:x val="0"/>
                  <c:y val="-6.2989033758640289E-3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6E-4864-B236-3149584FC499}"/>
                </c:ext>
              </c:extLst>
            </c:dLbl>
            <c:dLbl>
              <c:idx val="2"/>
              <c:layout>
                <c:manualLayout>
                  <c:x val="3.6490198224782965E-2"/>
                  <c:y val="1.889671012759209E-2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3A-4DCD-AE23-5579F05DB5E0}"/>
                </c:ext>
              </c:extLst>
            </c:dLbl>
            <c:dLbl>
              <c:idx val="3"/>
              <c:layout>
                <c:manualLayout>
                  <c:x val="1.2163399718701839E-2"/>
                  <c:y val="-6.2989033758640289E-3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FB-4B93-98B1-DC26A4082088}"/>
                </c:ext>
              </c:extLst>
            </c:dLbl>
            <c:dLbl>
              <c:idx val="4"/>
              <c:layout>
                <c:manualLayout>
                  <c:x val="0"/>
                  <c:y val="-6.2989033758640303E-2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FB-4B93-98B1-DC26A4082088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#,##0.0_р_.</c:formatCode>
                <c:ptCount val="5"/>
                <c:pt idx="0">
                  <c:v>837293.2</c:v>
                </c:pt>
                <c:pt idx="1">
                  <c:v>1135009.5</c:v>
                </c:pt>
                <c:pt idx="2">
                  <c:v>1245670.6000000001</c:v>
                </c:pt>
                <c:pt idx="3">
                  <c:v>838873.5</c:v>
                </c:pt>
                <c:pt idx="4">
                  <c:v>878796.2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62-47E4-BCFE-0A448A616E46}"/>
            </c:ext>
          </c:extLst>
        </c:ser>
        <c:dLbls/>
        <c:axId val="138926720"/>
        <c:axId val="139010432"/>
      </c:barChart>
      <c:catAx>
        <c:axId val="1389267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0" baseline="0" smtId="4294967295"/>
            </a:pPr>
            <a:endParaRPr lang="ru-RU"/>
          </a:p>
        </c:txPr>
        <c:crossAx val="139010432"/>
        <c:crosses val="autoZero"/>
        <c:lblAlgn val="ctr"/>
        <c:lblOffset val="100"/>
      </c:catAx>
      <c:valAx>
        <c:axId val="139010432"/>
        <c:scaling>
          <c:orientation val="minMax"/>
        </c:scaling>
        <c:axPos val="l"/>
        <c:majorGridlines/>
        <c:numFmt formatCode="#,##0.0_р_." sourceLinked="1"/>
        <c:tickLblPos val="nextTo"/>
        <c:crossAx val="138926720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81117731332778942"/>
          <c:y val="0.1803060919046402"/>
          <c:w val="0.18317291140556335"/>
          <c:h val="0.48027843236923223"/>
        </c:manualLayout>
      </c:layout>
      <c:txPr>
        <a:bodyPr/>
        <a:lstStyle/>
        <a:p>
          <a:pPr>
            <a:defRPr sz="800" smtId="4294967295"/>
          </a:pPr>
          <a:endParaRPr lang="ru-RU"/>
        </a:p>
      </c:txPr>
    </c:legend>
    <c:plotVisOnly val="1"/>
    <c:dispBlanksAs val="gap"/>
    <c:showDLblsOverMax val="1"/>
  </c:chart>
  <c:spPr>
    <a:solidFill>
      <a:schemeClr val="accent2">
        <a:lumMod val="20000"/>
        <a:lumOff val="80000"/>
      </a:schemeClr>
    </a:solidFill>
    <a:ln w="25400" cap="flat" cmpd="sng" algn="ctr">
      <a:solidFill>
        <a:schemeClr val="bg1"/>
      </a:solidFill>
      <a:prstDash val="solid"/>
    </a:ln>
    <a:effectLst/>
  </c:spPr>
  <c:txPr>
    <a:bodyPr/>
    <a:lstStyle/>
    <a:p>
      <a:pPr>
        <a:defRPr smtId="4294967295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627164602279666"/>
          <c:y val="8.1772744655609172E-2"/>
          <c:w val="0.66820585727691673"/>
          <c:h val="0.730382323265075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Ресурсное обеспечение программы, тыс. руб.</c:v>
                </c:pt>
              </c:strCache>
            </c:strRef>
          </c:tx>
          <c:spPr>
            <a:solidFill>
              <a:srgbClr val="0000FF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9.5334752595057012E-3"/>
                  <c:y val="-5.8016214572649827E-3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CC-4701-8D82-6EEC496F80AE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#,##0.0_р_.</c:formatCode>
                <c:ptCount val="5"/>
                <c:pt idx="0">
                  <c:v>15838</c:v>
                </c:pt>
                <c:pt idx="1">
                  <c:v>15901.7</c:v>
                </c:pt>
                <c:pt idx="2">
                  <c:v>11590.2</c:v>
                </c:pt>
                <c:pt idx="3">
                  <c:v>10278.4</c:v>
                </c:pt>
                <c:pt idx="4">
                  <c:v>10278.4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CC-4701-8D82-6EEC496F80AE}"/>
            </c:ext>
          </c:extLst>
        </c:ser>
        <c:dLbls/>
        <c:axId val="141668352"/>
        <c:axId val="141669888"/>
      </c:barChart>
      <c:catAx>
        <c:axId val="1416683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0" baseline="0" smtId="4294967295"/>
            </a:pPr>
            <a:endParaRPr lang="ru-RU"/>
          </a:p>
        </c:txPr>
        <c:crossAx val="141669888"/>
        <c:crosses val="autoZero"/>
        <c:lblAlgn val="ctr"/>
        <c:lblOffset val="100"/>
      </c:catAx>
      <c:valAx>
        <c:axId val="141669888"/>
        <c:scaling>
          <c:orientation val="minMax"/>
        </c:scaling>
        <c:axPos val="l"/>
        <c:majorGridlines/>
        <c:numFmt formatCode="#,##0.0_р_." sourceLinked="1"/>
        <c:tickLblPos val="nextTo"/>
        <c:crossAx val="141668352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81117731332778942"/>
          <c:y val="0.1803060919046402"/>
          <c:w val="0.18317291140556335"/>
          <c:h val="0.48027843236923223"/>
        </c:manualLayout>
      </c:layout>
      <c:txPr>
        <a:bodyPr/>
        <a:lstStyle/>
        <a:p>
          <a:pPr>
            <a:defRPr sz="800" smtId="4294967295"/>
          </a:pPr>
          <a:endParaRPr lang="ru-RU"/>
        </a:p>
      </c:txPr>
    </c:legend>
    <c:plotVisOnly val="1"/>
    <c:dispBlanksAs val="gap"/>
    <c:showDLblsOverMax val="1"/>
  </c:chart>
  <c:spPr>
    <a:solidFill>
      <a:schemeClr val="accent2">
        <a:lumMod val="20000"/>
        <a:lumOff val="80000"/>
      </a:schemeClr>
    </a:solidFill>
    <a:ln w="25400" cap="flat" cmpd="sng" algn="ctr">
      <a:solidFill>
        <a:schemeClr val="bg1"/>
      </a:solidFill>
      <a:prstDash val="solid"/>
    </a:ln>
    <a:effectLst/>
  </c:spPr>
  <c:txPr>
    <a:bodyPr/>
    <a:lstStyle/>
    <a:p>
      <a:pPr>
        <a:defRPr smtId="4294967295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plotArea>
      <c:layout>
        <c:manualLayout>
          <c:layoutTarget val="inner"/>
          <c:xMode val="edge"/>
          <c:yMode val="edge"/>
          <c:x val="0.18106162548065186"/>
          <c:y val="0.19372521340847018"/>
          <c:w val="0.36491176486015331"/>
          <c:h val="0.730442285537719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0-DDD3-4AA0-8123-1D42A10201E6}"/>
              </c:ext>
            </c:extLst>
          </c:dPt>
          <c:dPt>
            <c:idx val="1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8164-49ED-985F-258B1C30D846}"/>
              </c:ext>
            </c:extLst>
          </c:dPt>
          <c:dPt>
            <c:idx val="2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DDD3-4AA0-8123-1D42A10201E6}"/>
              </c:ext>
            </c:extLst>
          </c:dPt>
          <c:dLbls>
            <c:dLbl>
              <c:idx val="0"/>
              <c:layout>
                <c:manualLayout>
                  <c:x val="-0.14848311245441442"/>
                  <c:y val="0.144555926322937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aseline="0" smtId="4294967295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D3-4AA0-8123-1D42A10201E6}"/>
                </c:ext>
              </c:extLst>
            </c:dLbl>
            <c:dLbl>
              <c:idx val="1"/>
              <c:layout>
                <c:manualLayout>
                  <c:x val="5.1339630037546172E-2"/>
                  <c:y val="-1.314144767820835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200" b="1" i="0" baseline="0" smtClean="0"/>
                      <a:t>308 660,2</a:t>
                    </a: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</c:dLbl>
            <c:dLbl>
              <c:idx val="2"/>
              <c:layout>
                <c:manualLayout>
                  <c:x val="-2.3488935083150874E-2"/>
                  <c:y val="-7.227796316146849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200" b="1" i="0" baseline="0" smtClean="0"/>
                      <a:t>30 121,7</a:t>
                    </a: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D3-4AA0-8123-1D42A10201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 smtId="4294967295"/>
                </a:pPr>
                <a:endParaRPr lang="ru-RU"/>
              </a:p>
            </c:txPr>
            <c:showVal val="1"/>
            <c:showLeaderLines val="1"/>
            <c:extLst/>
          </c:dLbls>
          <c:cat>
            <c:strRef>
              <c:f>Лист1!$A$2:$A$4</c:f>
              <c:strCache>
                <c:ptCount val="3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местный бюджет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112850</c:v>
                </c:pt>
                <c:pt idx="1">
                  <c:v>308660.2</c:v>
                </c:pt>
                <c:pt idx="2">
                  <c:v>30121.7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18-4FA0-BBA4-BA021A9DA84C}"/>
            </c:ext>
          </c:extLst>
        </c:ser>
        <c:dLbls/>
        <c:firstSliceAng val="0"/>
      </c:pieChart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62414467334747337"/>
          <c:y val="0.25524881482124334"/>
          <c:w val="0.34396383166313171"/>
          <c:h val="0.59463393688201893"/>
        </c:manualLayout>
      </c:layout>
      <c:spPr>
        <a:solidFill>
          <a:schemeClr val="bg1">
            <a:lumMod val="95000"/>
          </a:schemeClr>
        </a:solidFill>
      </c:spPr>
      <c:txPr>
        <a:bodyPr/>
        <a:lstStyle/>
        <a:p>
          <a:pPr>
            <a:defRPr sz="1000" smtId="4294967295">
              <a:solidFill>
                <a:schemeClr val="tx1"/>
              </a:solidFill>
            </a:defRPr>
          </a:pPr>
          <a:endParaRPr lang="ru-RU"/>
        </a:p>
      </c:txPr>
    </c:legend>
    <c:plotVisOnly val="1"/>
    <c:showDLblsOverMax val="1"/>
  </c:chart>
  <c:spPr>
    <a:solidFill>
      <a:schemeClr val="accent1">
        <a:lumMod val="20000"/>
        <a:lumOff val="80000"/>
      </a:schemeClr>
    </a:solidFill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 smtId="4294967295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ru-RU" smtClean="0"/>
              <a:t>3 568 757,5 тыс</a:t>
            </a:r>
            <a:r>
              <a:rPr lang="ru-RU"/>
              <a:t>. руб.</a:t>
            </a:r>
          </a:p>
        </c:rich>
      </c:tx>
      <c:layout>
        <c:manualLayout>
          <c:xMode val="edge"/>
          <c:yMode val="edge"/>
          <c:x val="0.36106565594673157"/>
          <c:y val="0"/>
        </c:manualLayout>
      </c:layout>
    </c:title>
    <c:view3D>
      <c:rotX val="60"/>
      <c:rotY val="280"/>
      <c:perspective val="110"/>
    </c:view3D>
    <c:plotArea>
      <c:layout>
        <c:manualLayout>
          <c:layoutTarget val="inner"/>
          <c:xMode val="edge"/>
          <c:yMode val="edge"/>
          <c:x val="3.2798860222101218E-2"/>
          <c:y val="8.5599608719348921E-2"/>
          <c:w val="0.59469944238662731"/>
          <c:h val="0.826629877090454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7"/>
          <c:dPt>
            <c:idx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6A4C-417B-849A-8E01A96BCF50}"/>
              </c:ext>
            </c:extLst>
          </c:dPt>
          <c:dPt>
            <c:idx val="1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B06-4F3E-842A-2682FD423A5D}"/>
              </c:ext>
            </c:extLst>
          </c:dPt>
          <c:dPt>
            <c:idx val="2"/>
            <c:spPr>
              <a:solidFill>
                <a:srgbClr val="9999FF"/>
              </a:solidFill>
            </c:spPr>
            <c:extLst>
              <c:ext xmlns:c16="http://schemas.microsoft.com/office/drawing/2014/chart" uri="{C3380CC4-5D6E-409C-BE32-E72D297353CC}">
                <c16:uniqueId val="{00000002-5B06-4F3E-842A-2682FD423A5D}"/>
              </c:ext>
            </c:extLst>
          </c:dPt>
          <c:dPt>
            <c:idx val="3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5B06-4F3E-842A-2682FD423A5D}"/>
              </c:ext>
            </c:extLst>
          </c:dPt>
          <c:dPt>
            <c:idx val="4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4-6A4C-417B-849A-8E01A96BCF50}"/>
              </c:ext>
            </c:extLst>
          </c:dPt>
          <c:dPt>
            <c:idx val="6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A4C-417B-849A-8E01A96BCF50}"/>
              </c:ext>
            </c:extLst>
          </c:dPt>
          <c:dPt>
            <c:idx val="7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B06-4F3E-842A-2682FD423A5D}"/>
              </c:ext>
            </c:extLst>
          </c:dPt>
          <c:dPt>
            <c:idx val="8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0-B1F9-470C-89E3-5AEE4A7BF872}"/>
              </c:ext>
            </c:extLst>
          </c:dPt>
          <c:dLbls>
            <c:dLbl>
              <c:idx val="0"/>
              <c:layout>
                <c:manualLayout>
                  <c:x val="-1.0178966476814824E-4"/>
                  <c:y val="-6.8528696894645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 smtId="4294967295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C-417B-849A-8E01A96BCF50}"/>
                </c:ext>
              </c:extLst>
            </c:dLbl>
            <c:dLbl>
              <c:idx val="1"/>
              <c:layout>
                <c:manualLayout>
                  <c:x val="5.2797973155975342E-2"/>
                  <c:y val="0.112923279404640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 smtId="4294967295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06-4F3E-842A-2682FD423A5D}"/>
                </c:ext>
              </c:extLst>
            </c:dLbl>
            <c:dLbl>
              <c:idx val="2"/>
              <c:layout>
                <c:manualLayout>
                  <c:x val="-0.14823789894580841"/>
                  <c:y val="-0.105507157742977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 smtId="4294967295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06-4F3E-842A-2682FD423A5D}"/>
                </c:ext>
              </c:extLst>
            </c:dLbl>
            <c:dLbl>
              <c:idx val="3"/>
              <c:layout>
                <c:manualLayout>
                  <c:x val="0.13110232353210449"/>
                  <c:y val="-1.65575481951236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 smtId="4294967295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06-4F3E-842A-2682FD423A5D}"/>
                </c:ext>
              </c:extLst>
            </c:dLbl>
            <c:dLbl>
              <c:idx val="4"/>
              <c:layout>
                <c:manualLayout>
                  <c:x val="7.010987401008606E-2"/>
                  <c:y val="-0.132061406970024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 smtId="4294967295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4C-417B-849A-8E01A96BCF50}"/>
                </c:ext>
              </c:extLst>
            </c:dLbl>
            <c:dLbl>
              <c:idx val="5"/>
              <c:layout>
                <c:manualLayout>
                  <c:x val="3.2525099813938141E-2"/>
                  <c:y val="9.40274298191070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 smtId="4294967295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C17-48A1-A151-097D73C005A4}"/>
                </c:ext>
              </c:extLst>
            </c:dLbl>
            <c:dLbl>
              <c:idx val="6"/>
              <c:layout>
                <c:manualLayout>
                  <c:x val="-2.5152791291475299E-2"/>
                  <c:y val="2.636652672663332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 smtId="4294967295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4C-417B-849A-8E01A96BCF50}"/>
                </c:ext>
              </c:extLst>
            </c:dLbl>
            <c:dLbl>
              <c:idx val="7"/>
              <c:layout>
                <c:manualLayout>
                  <c:x val="-1.0076127946376802E-2"/>
                  <c:y val="-6.9305621087551145E-2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en-US" sz="1100" b="1" smtClean="0"/>
                      <a:t>50 083,6</a:t>
                    </a:r>
                    <a:endParaRPr lang="en-US" b="1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06-4F3E-842A-2682FD423A5D}"/>
                </c:ext>
              </c:extLst>
            </c:dLbl>
            <c:dLbl>
              <c:idx val="8"/>
              <c:layout>
                <c:manualLayout>
                  <c:x val="7.98027738928795E-2"/>
                  <c:y val="-7.73409828543662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 smtId="4294967295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F9-470C-89E3-5AEE4A7BF8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smtId="4294967295"/>
                </a:pPr>
                <a:endParaRPr lang="ru-RU"/>
              </a:p>
            </c:txPr>
            <c:showVal val="1"/>
            <c:showLeaderLines val="1"/>
            <c:extLst/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</c:v>
                </c:pt>
                <c:pt idx="1">
                  <c:v>Национальная экономика 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 и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муниципального долга</c:v>
                </c:pt>
                <c:pt idx="8">
                  <c:v>Межбюджетные трансферты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12811.7</c:v>
                </c:pt>
                <c:pt idx="1">
                  <c:v>1385332.3</c:v>
                </c:pt>
                <c:pt idx="2">
                  <c:v>1361922.1</c:v>
                </c:pt>
                <c:pt idx="3">
                  <c:v>48697.4</c:v>
                </c:pt>
                <c:pt idx="4">
                  <c:v>175150.5</c:v>
                </c:pt>
                <c:pt idx="5">
                  <c:v>1215.4000000000001</c:v>
                </c:pt>
                <c:pt idx="6">
                  <c:v>40533.199999999997</c:v>
                </c:pt>
                <c:pt idx="7">
                  <c:v>50083.6</c:v>
                </c:pt>
                <c:pt idx="8">
                  <c:v>493011.3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F9-470C-89E3-5AEE4A7BF872}"/>
            </c:ext>
          </c:extLst>
        </c:ser>
        <c:dLbls/>
      </c:pie3DChart>
      <c:spPr>
        <a:solidFill>
          <a:schemeClr val="accent3">
            <a:lumMod val="40000"/>
            <a:lumOff val="60000"/>
          </a:schemeClr>
        </a:solidFill>
      </c:spPr>
    </c:plotArea>
    <c:legend>
      <c:legendPos val="r"/>
      <c:layout>
        <c:manualLayout>
          <c:xMode val="edge"/>
          <c:yMode val="edge"/>
          <c:x val="0.64446133375167858"/>
          <c:y val="8.9995615184307112E-2"/>
          <c:w val="0.32945102453231812"/>
          <c:h val="0.76712930202484153"/>
        </c:manualLayout>
      </c:layout>
      <c:txPr>
        <a:bodyPr/>
        <a:lstStyle/>
        <a:p>
          <a:pPr>
            <a:defRPr sz="1000" smtId="4294967295"/>
          </a:pPr>
          <a:endParaRPr lang="ru-RU"/>
        </a:p>
      </c:txPr>
    </c:legend>
    <c:plotVisOnly val="1"/>
    <c:showDLblsOverMax val="1"/>
  </c:chart>
  <c:spPr>
    <a:ln w="38100">
      <a:solidFill>
        <a:srgbClr val="000066"/>
      </a:solidFill>
    </a:ln>
    <a:scene3d>
      <a:camera prst="orthographicFront"/>
      <a:lightRig rig="threePt" dir="t"/>
    </a:scene3d>
    <a:sp3d prstMaterial="flat"/>
  </c:spPr>
  <c:txPr>
    <a:bodyPr/>
    <a:lstStyle/>
    <a:p>
      <a:pPr>
        <a:defRPr sz="1800" smtId="4294967295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smtClean="0">
                <a:solidFill>
                  <a:schemeClr val="tx1"/>
                </a:solidFill>
              </a:rPr>
              <a:t>Обслуживание муниципального долга, тыс. руб.</a:t>
            </a:r>
            <a:endParaRPr lang="ru-RU" sz="18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9.627903997898106E-2"/>
          <c:y val="0"/>
        </c:manualLayout>
      </c:layout>
      <c:spPr>
        <a:gradFill flip="none" rotWithShape="1">
          <a:gsLst>
            <a:gs pos="0">
              <a:srgbClr val="5B9BD5">
                <a:lumMod val="40000"/>
                <a:lumOff val="60000"/>
                <a:shade val="30000"/>
                <a:satMod val="115000"/>
              </a:srgbClr>
            </a:gs>
            <a:gs pos="50000">
              <a:srgbClr val="5B9BD5">
                <a:lumMod val="40000"/>
                <a:lumOff val="60000"/>
                <a:shade val="67500"/>
                <a:satMod val="115000"/>
              </a:srgbClr>
            </a:gs>
            <a:gs pos="100000">
              <a:srgbClr val="5B9BD5">
                <a:lumMod val="40000"/>
                <a:lumOff val="60000"/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>
          <a:solidFill>
            <a:schemeClr val="bg2">
              <a:lumMod val="75000"/>
            </a:schemeClr>
          </a:solidFill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Обслуживание муниципального долга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00B0F0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8.83294492959976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9 797,0</a:t>
                    </a:r>
                    <a:endParaRPr lang="en-US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43-48AB-A166-FAA8DE38F3A4}"/>
                </c:ext>
              </c:extLst>
            </c:dLbl>
            <c:dLbl>
              <c:idx val="1"/>
              <c:layout>
                <c:manualLayout>
                  <c:x val="-3.5273857414722457E-2"/>
                  <c:y val="-8.83294492959976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26 256,3</a:t>
                    </a:r>
                    <a:endParaRPr lang="en-US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43-48AB-A166-FAA8DE38F3A4}"/>
                </c:ext>
              </c:extLst>
            </c:dLbl>
            <c:dLbl>
              <c:idx val="2"/>
              <c:layout>
                <c:manualLayout>
                  <c:x val="3.2334368675947203E-2"/>
                  <c:y val="0.10515410453081134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50 083,6</a:t>
                    </a:r>
                    <a:endParaRPr lang="en-US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43-48AB-A166-FAA8DE38F3A4}"/>
                </c:ext>
              </c:extLst>
            </c:dLbl>
            <c:dLbl>
              <c:idx val="3"/>
              <c:layout>
                <c:manualLayout>
                  <c:x val="-0.13387735188007358"/>
                  <c:y val="9.727362543344501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175 881,0</a:t>
                    </a:r>
                  </a:p>
                </c:rich>
              </c:tx>
              <c:dLblPos val="r"/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43-48AB-A166-FAA8DE38F3A4}"/>
                </c:ext>
              </c:extLst>
            </c:dLbl>
            <c:dLbl>
              <c:idx val="4"/>
              <c:layout>
                <c:manualLayout>
                  <c:x val="-8.8184643536806107E-3"/>
                  <c:y val="0.1009479463100433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175</a:t>
                    </a:r>
                    <a:r>
                      <a:rPr lang="en-US" baseline="0" smtClean="0"/>
                      <a:t> 722,2</a:t>
                    </a:r>
                    <a:endParaRPr lang="en-US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43-48AB-A166-FAA8DE38F3A4}"/>
                </c:ext>
              </c:extLst>
            </c:dLbl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9797</c:v>
                </c:pt>
                <c:pt idx="1">
                  <c:v>20371.599999999897</c:v>
                </c:pt>
                <c:pt idx="2">
                  <c:v>50083.6</c:v>
                </c:pt>
                <c:pt idx="3">
                  <c:v>175881</c:v>
                </c:pt>
                <c:pt idx="4">
                  <c:v>175722.2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B6-4308-A89E-3EB704A68ED6}"/>
            </c:ext>
          </c:extLst>
        </c:ser>
        <c:dLbls/>
        <c:marker val="1"/>
        <c:axId val="143756672"/>
        <c:axId val="143766656"/>
      </c:lineChart>
      <c:catAx>
        <c:axId val="1437566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766656"/>
        <c:crosses val="autoZero"/>
        <c:lblAlgn val="ctr"/>
        <c:lblOffset val="100"/>
      </c:catAx>
      <c:valAx>
        <c:axId val="1437666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" sourceLinked="1"/>
        <c:majorTickMark val="none"/>
        <c:tickLblPos val="none"/>
        <c:crossAx val="143756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</a:gradFill>
    <a:ln w="9525" cap="flat" cmpd="sng" algn="ctr">
      <a:solidFill>
        <a:schemeClr val="accent5">
          <a:lumMod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tx>
        <c:rich>
          <a:bodyPr rot="0" vert="horz"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Структура муниципального </a:t>
            </a:r>
            <a:r>
              <a:rPr lang="ru-RU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долга, тыс. руб.</a:t>
            </a:r>
            <a:endParaRPr lang="ru-RU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5520741045475009"/>
          <c:y val="1.8040139228105545E-2"/>
        </c:manualLayout>
      </c:layout>
      <c:spPr>
        <a:gradFill flip="none" rotWithShape="1">
          <a:gsLst>
            <a:gs pos="0">
              <a:srgbClr val="A5A5A5">
                <a:lumMod val="110000"/>
                <a:satMod val="105000"/>
                <a:tint val="67000"/>
              </a:srgbClr>
            </a:gs>
            <a:gs pos="50000">
              <a:srgbClr val="A5A5A5">
                <a:lumMod val="105000"/>
                <a:satMod val="103000"/>
                <a:tint val="73000"/>
              </a:srgbClr>
            </a:gs>
            <a:gs pos="100000">
              <a:srgbClr val="A5A5A5">
                <a:lumMod val="105000"/>
                <a:satMod val="109000"/>
                <a:tint val="81000"/>
              </a:srgbClr>
            </a:gs>
          </a:gsLst>
          <a:path path="circle">
            <a:fillToRect l="100000" b="100000"/>
          </a:path>
          <a:tileRect t="-100000" r="-10000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c:spPr>
    </c:title>
    <c:plotArea>
      <c:layout>
        <c:manualLayout>
          <c:layoutTarget val="inner"/>
          <c:xMode val="edge"/>
          <c:yMode val="edge"/>
          <c:x val="4.8041708767414093E-2"/>
          <c:y val="0.10211718082427979"/>
          <c:w val="0.93633329868316661"/>
          <c:h val="0.74774849414825462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Банковские кредиты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150 000,0</a:t>
                    </a:r>
                    <a:endParaRPr lang="en-US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C2-4287-89A1-B680FEE9C38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200 000,0</a:t>
                    </a:r>
                    <a:endParaRPr lang="en-US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C2-4287-89A1-B680FEE9C38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251 800</a:t>
                    </a:r>
                    <a:endParaRPr lang="en-US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27-4A2F-82DD-92895A89DBE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200 000</a:t>
                    </a:r>
                    <a:endParaRPr lang="en-US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13-4B07-BB3F-72AAB76B4153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251 800</a:t>
                    </a:r>
                    <a:endParaRPr lang="en-US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13-4B07-BB3F-72AAB76B41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 smtId="4294967295"/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150000</c:v>
                </c:pt>
                <c:pt idx="1">
                  <c:v>200000</c:v>
                </c:pt>
                <c:pt idx="2">
                  <c:v>251800</c:v>
                </c:pt>
                <c:pt idx="3">
                  <c:v>200000</c:v>
                </c:pt>
                <c:pt idx="4">
                  <c:v>251000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0F-4C09-AE25-A83161AFD9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rgbClr val="9999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</c:spP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118 500</a:t>
                    </a:r>
                    <a:endParaRPr lang="en-US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27-4A2F-82DD-92895A89DBE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0,0</a:t>
                    </a:r>
                  </a:p>
                  <a:p>
                    <a:endParaRPr lang="en-US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C2-4287-89A1-B680FEE9C3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 smtId="4294967295"/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198500</c:v>
                </c:pt>
                <c:pt idx="1">
                  <c:v>198500</c:v>
                </c:pt>
                <c:pt idx="2">
                  <c:v>118500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0F-4C09-AE25-A83161AFD9B5}"/>
            </c:ext>
          </c:extLst>
        </c:ser>
        <c:dLbls/>
        <c:overlap val="100"/>
        <c:axId val="142005760"/>
        <c:axId val="142007296"/>
      </c:barChart>
      <c:catAx>
        <c:axId val="1420057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42007296"/>
        <c:crosses val="autoZero"/>
        <c:lblAlgn val="ctr"/>
        <c:lblOffset val="100"/>
      </c:catAx>
      <c:valAx>
        <c:axId val="1420072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42005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322528481483462"/>
          <c:y val="0.91413229703903198"/>
          <c:w val="0.5935492515563966"/>
          <c:h val="7.4889019131660448E-2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 sz="1200" smtId="4294967295"/>
          </a:pPr>
          <a:endParaRPr lang="ru-RU"/>
        </a:p>
      </c:txPr>
    </c:legend>
    <c:plotVisOnly val="1"/>
    <c:dispBlanksAs val="gap"/>
    <c:showDLblsOverMax val="1"/>
  </c:chart>
  <c:spPr>
    <a:gradFill rotWithShape="1">
      <a:gsLst>
        <a:gs pos="0">
          <a:schemeClr val="accent1">
            <a:lumMod val="110000"/>
            <a:satMod val="105000"/>
            <a:tint val="67000"/>
          </a:schemeClr>
        </a:gs>
        <a:gs pos="50000">
          <a:schemeClr val="accent1">
            <a:lumMod val="105000"/>
            <a:satMod val="103000"/>
            <a:tint val="73000"/>
          </a:schemeClr>
        </a:gs>
        <a:gs pos="100000">
          <a:schemeClr val="accent1">
            <a:lumMod val="105000"/>
            <a:satMod val="109000"/>
            <a:tint val="81000"/>
          </a:schemeClr>
        </a:gs>
      </a:gsLst>
      <a:lin ang="5400000" scaled="0"/>
    </a:gradFill>
    <a:ln w="635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smtId="4294967295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smtClean="0"/>
              <a:t>58 739,5 тыс</a:t>
            </a:r>
            <a:r>
              <a:rPr lang="ru-RU"/>
              <a:t>. руб.</a:t>
            </a:r>
          </a:p>
        </c:rich>
      </c:tx>
      <c:layout>
        <c:manualLayout>
          <c:xMode val="edge"/>
          <c:yMode val="edge"/>
          <c:x val="0.36106565594673157"/>
          <c:y val="0"/>
        </c:manualLayout>
      </c:layout>
    </c:title>
    <c:view3D>
      <c:rotX val="60"/>
      <c:rotY val="280"/>
      <c:perspective val="110"/>
    </c:view3D>
    <c:plotArea>
      <c:layout>
        <c:manualLayout>
          <c:layoutTarget val="inner"/>
          <c:xMode val="edge"/>
          <c:yMode val="edge"/>
          <c:x val="3.1589731574058526E-2"/>
          <c:y val="8.8778406381607083E-2"/>
          <c:w val="0.59800112247467052"/>
          <c:h val="0.829808771610260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7"/>
          <c:dPt>
            <c:idx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0-6A4C-417B-849A-8E01A96BCF50}"/>
              </c:ext>
            </c:extLst>
          </c:dPt>
          <c:dPt>
            <c:idx val="1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5B06-4F3E-842A-2682FD423A5D}"/>
              </c:ext>
            </c:extLst>
          </c:dPt>
          <c:dPt>
            <c:idx val="2"/>
            <c:explosion val="31"/>
            <c:spPr>
              <a:solidFill>
                <a:srgbClr val="9966FF"/>
              </a:solidFill>
            </c:spPr>
            <c:extLst>
              <c:ext xmlns:c16="http://schemas.microsoft.com/office/drawing/2014/chart" uri="{C3380CC4-5D6E-409C-BE32-E72D297353CC}">
                <c16:uniqueId val="{00000002-5B06-4F3E-842A-2682FD423A5D}"/>
              </c:ext>
            </c:extLst>
          </c:dPt>
          <c:dLbls>
            <c:dLbl>
              <c:idx val="0"/>
              <c:layout>
                <c:manualLayout>
                  <c:x val="3.3703662455081947E-2"/>
                  <c:y val="1.41198839992284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smtId="4294967295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C-417B-849A-8E01A96BCF50}"/>
                </c:ext>
              </c:extLst>
            </c:dLbl>
            <c:dLbl>
              <c:idx val="1"/>
              <c:layout>
                <c:manualLayout>
                  <c:x val="0.10655111074447632"/>
                  <c:y val="-8.09835866093635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smtId="4294967295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06-4F3E-842A-2682FD423A5D}"/>
                </c:ext>
              </c:extLst>
            </c:dLbl>
            <c:dLbl>
              <c:idx val="2"/>
              <c:layout>
                <c:manualLayout>
                  <c:x val="-0.22937287390232086"/>
                  <c:y val="-5.46463429927825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smtId="4294967295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06-4F3E-842A-2682FD423A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smtId="4294967295"/>
                </a:pPr>
                <a:endParaRPr lang="ru-RU"/>
              </a:p>
            </c:txPr>
            <c:showVal val="1"/>
            <c:showLeaderLines val="1"/>
            <c:extLst/>
          </c:dLbls>
          <c:cat>
            <c:strRef>
              <c:f>Лист1!$A$2:$A$4</c:f>
              <c:strCache>
                <c:ptCount val="3"/>
                <c:pt idx="0">
                  <c:v>Общегосударственные расходы</c:v>
                </c:pt>
                <c:pt idx="1">
                  <c:v>Национальная экономика </c:v>
                </c:pt>
                <c:pt idx="2">
                  <c:v>Жилищно-коммунальное хозяйство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2741.7</c:v>
                </c:pt>
                <c:pt idx="1">
                  <c:v>1621.5</c:v>
                </c:pt>
                <c:pt idx="2">
                  <c:v>54376.3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F9-470C-89E3-5AEE4A7BF872}"/>
            </c:ext>
          </c:extLst>
        </c:ser>
        <c:dLbls/>
      </c:pie3DChart>
      <c:spPr>
        <a:solidFill>
          <a:schemeClr val="bg2"/>
        </a:solidFill>
      </c:spPr>
    </c:plotArea>
    <c:legend>
      <c:legendPos val="r"/>
      <c:layout>
        <c:manualLayout>
          <c:xMode val="edge"/>
          <c:yMode val="edge"/>
          <c:x val="0.65961188077926647"/>
          <c:y val="8.9995615184307112E-2"/>
          <c:w val="0.34038814902305614"/>
          <c:h val="0.31080415844917303"/>
        </c:manualLayout>
      </c:layout>
      <c:txPr>
        <a:bodyPr/>
        <a:lstStyle/>
        <a:p>
          <a:pPr>
            <a:defRPr sz="1100" b="1" i="1" smtId="4294967295"/>
          </a:pPr>
          <a:endParaRPr lang="ru-RU"/>
        </a:p>
      </c:txPr>
    </c:legend>
    <c:plotVisOnly val="1"/>
    <c:showDLblsOverMax val="1"/>
  </c:chart>
  <c:spPr>
    <a:ln w="38100">
      <a:solidFill>
        <a:srgbClr val="002060"/>
      </a:solidFill>
    </a:ln>
  </c:spPr>
  <c:txPr>
    <a:bodyPr/>
    <a:lstStyle/>
    <a:p>
      <a:pPr>
        <a:defRPr sz="1800" smtId="4294967295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5.9812594205141088E-2"/>
          <c:y val="7.4116498231887845E-2"/>
          <c:w val="0.4767458438873291"/>
          <c:h val="0.8623172044754028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в разрезе бюджетов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dPt>
            <c:idx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1-56A2-4BDB-AB4D-6E89CA5489DE}"/>
              </c:ext>
            </c:extLst>
          </c:dPt>
          <c:dPt>
            <c:idx val="1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3-56A2-4BDB-AB4D-6E89CA5489DE}"/>
              </c:ext>
            </c:extLst>
          </c:dPt>
          <c:dLbls>
            <c:dLbl>
              <c:idx val="0"/>
              <c:layout>
                <c:manualLayout>
                  <c:x val="-2.8981462121009837E-2"/>
                  <c:y val="3.4968104213476188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23,1%</a:t>
                    </a:r>
                    <a:endParaRPr lang="ru-RU" sz="1400" b="1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A2-4BDB-AB4D-6E89CA5489DE}"/>
                </c:ext>
              </c:extLst>
            </c:dLbl>
            <c:dLbl>
              <c:idx val="1"/>
              <c:layout>
                <c:manualLayout>
                  <c:x val="1.2910602614283563E-2"/>
                  <c:y val="5.0605922937393188E-2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A2-4BDB-AB4D-6E89CA5489DE}"/>
                </c:ext>
              </c:extLst>
            </c:dLbl>
            <c:numFmt formatCode="0.0%" sourceLinked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 smtId="4294967295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/>
          </c:dLbls>
          <c:cat>
            <c:strRef>
              <c:f>Лист1!$A$2:$A$3</c:f>
              <c:strCache>
                <c:ptCount val="2"/>
                <c:pt idx="0">
                  <c:v>бюджеты вышестоящих уровней</c:v>
                </c:pt>
                <c:pt idx="1">
                  <c:v>местный бюджет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0.23100000000000001</c:v>
                </c:pt>
                <c:pt idx="1">
                  <c:v>0.76900000000000013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6A2-4BDB-AB4D-6E89CA5489DE}"/>
            </c:ext>
          </c:extLst>
        </c:ser>
        <c:dLbls/>
        <c:shape val="pyramid"/>
        <c:axId val="123646720"/>
        <c:axId val="123648256"/>
        <c:axId val="0"/>
      </c:bar3DChart>
      <c:catAx>
        <c:axId val="123646720"/>
        <c:scaling>
          <c:orientation val="minMax"/>
        </c:scaling>
        <c:delete val="1"/>
        <c:axPos val="b"/>
        <c:numFmt formatCode="General" sourceLinked="0"/>
        <c:tickLblPos val="none"/>
        <c:crossAx val="123648256"/>
        <c:crosses val="autoZero"/>
        <c:lblAlgn val="ctr"/>
        <c:lblOffset val="100"/>
      </c:catAx>
      <c:valAx>
        <c:axId val="123648256"/>
        <c:scaling>
          <c:orientation val="minMax"/>
        </c:scaling>
        <c:axPos val="l"/>
        <c:majorGridlines/>
        <c:numFmt formatCode="0.00%" sourceLinked="1"/>
        <c:tickLblPos val="nextTo"/>
        <c:crossAx val="123646720"/>
        <c:crosses val="autoZero"/>
        <c:crossBetween val="between"/>
      </c:valAx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8594598770141602"/>
          <c:y val="0.28341946005821234"/>
          <c:w val="0.31270661950111389"/>
          <c:h val="0.55860459804534912"/>
        </c:manualLayout>
      </c:layout>
      <c:spPr>
        <a:solidFill>
          <a:sysClr val="window" lastClr="FFFFFF"/>
        </a:solidFill>
        <a:ln>
          <a:noFill/>
        </a:ln>
        <a:effectLst/>
        <a:scene3d>
          <a:camera prst="orthographicFront"/>
          <a:lightRig rig="chilly" dir="t">
            <a:rot lat="0" lon="0" rev="18480000"/>
          </a:lightRig>
        </a:scene3d>
        <a:sp3d prstMaterial="clear">
          <a:bevelT h="63500"/>
        </a:sp3d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showDLblsOverMax val="1"/>
  </c:chart>
  <c:spPr>
    <a:solidFill>
      <a:srgbClr val="CCECFF"/>
    </a:solidFill>
    <a:ln w="38100">
      <a:solidFill>
        <a:sysClr val="window" lastClr="FFFFFF">
          <a:lumMod val="95000"/>
        </a:sysClr>
      </a:solidFill>
    </a:ln>
    <a:effectLst/>
  </c:spPr>
  <c:txPr>
    <a:bodyPr/>
    <a:lstStyle/>
    <a:p>
      <a:pPr>
        <a:defRPr sz="900" smtId="4294967295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5.9812594205141088E-2"/>
          <c:y val="7.4116498231887845E-2"/>
          <c:w val="0.4767458438873291"/>
          <c:h val="0.8623172044754028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в разрезе бюджетов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dPt>
            <c:idx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1-56A2-4BDB-AB4D-6E89CA5489DE}"/>
              </c:ext>
            </c:extLst>
          </c:dPt>
          <c:dPt>
            <c:idx val="1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3-56A2-4BDB-AB4D-6E89CA5489DE}"/>
              </c:ext>
            </c:extLst>
          </c:dPt>
          <c:dLbls>
            <c:dLbl>
              <c:idx val="0"/>
              <c:layout>
                <c:manualLayout>
                  <c:x val="-2.8981462121009837E-2"/>
                  <c:y val="3.4968104213476188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39,4%</a:t>
                    </a:r>
                    <a:endParaRPr lang="ru-RU" sz="1400" b="1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A2-4BDB-AB4D-6E89CA5489DE}"/>
                </c:ext>
              </c:extLst>
            </c:dLbl>
            <c:dLbl>
              <c:idx val="1"/>
              <c:layout>
                <c:manualLayout>
                  <c:x val="7.9539090394973741E-2"/>
                  <c:y val="-3.2067142426967621E-2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A2-4BDB-AB4D-6E89CA5489DE}"/>
                </c:ext>
              </c:extLst>
            </c:dLbl>
            <c:numFmt formatCode="0.0%" sourceLinked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 smtId="4294967295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/>
          </c:dLbls>
          <c:cat>
            <c:strRef>
              <c:f>Лист1!$A$2:$A$3</c:f>
              <c:strCache>
                <c:ptCount val="2"/>
                <c:pt idx="0">
                  <c:v>бюджеты вышестоящих уровней</c:v>
                </c:pt>
                <c:pt idx="1">
                  <c:v>местный бюджет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0.39400000000000007</c:v>
                </c:pt>
                <c:pt idx="1">
                  <c:v>0.60600000000000009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6A2-4BDB-AB4D-6E89CA5489DE}"/>
            </c:ext>
          </c:extLst>
        </c:ser>
        <c:dLbls/>
        <c:shape val="pyramid"/>
        <c:axId val="123488128"/>
        <c:axId val="123489664"/>
        <c:axId val="0"/>
      </c:bar3DChart>
      <c:catAx>
        <c:axId val="123488128"/>
        <c:scaling>
          <c:orientation val="minMax"/>
        </c:scaling>
        <c:delete val="1"/>
        <c:axPos val="b"/>
        <c:numFmt formatCode="General" sourceLinked="0"/>
        <c:tickLblPos val="none"/>
        <c:crossAx val="123489664"/>
        <c:crosses val="autoZero"/>
        <c:lblAlgn val="ctr"/>
        <c:lblOffset val="100"/>
      </c:catAx>
      <c:valAx>
        <c:axId val="123489664"/>
        <c:scaling>
          <c:orientation val="minMax"/>
        </c:scaling>
        <c:axPos val="l"/>
        <c:majorGridlines/>
        <c:numFmt formatCode="0.00%" sourceLinked="1"/>
        <c:tickLblPos val="nextTo"/>
        <c:crossAx val="123488128"/>
        <c:crosses val="autoZero"/>
        <c:crossBetween val="between"/>
      </c:valAx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24301075935366"/>
          <c:y val="0.24483868479728704"/>
          <c:w val="0.31270661950111389"/>
          <c:h val="0.5034891963005067"/>
        </c:manualLayout>
      </c:layout>
      <c:spPr>
        <a:solidFill>
          <a:sysClr val="window" lastClr="FFFFFF"/>
        </a:solidFill>
        <a:ln>
          <a:noFill/>
        </a:ln>
        <a:effectLst/>
        <a:scene3d>
          <a:camera prst="orthographicFront"/>
          <a:lightRig rig="chilly" dir="t">
            <a:rot lat="0" lon="0" rev="18480000"/>
          </a:lightRig>
        </a:scene3d>
        <a:sp3d prstMaterial="clear">
          <a:bevelT h="63500"/>
        </a:sp3d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showDLblsOverMax val="1"/>
  </c:chart>
  <c:spPr>
    <a:solidFill>
      <a:srgbClr val="CCECFF"/>
    </a:solidFill>
    <a:ln w="38100">
      <a:solidFill>
        <a:sysClr val="window" lastClr="FFFFFF">
          <a:lumMod val="95000"/>
        </a:sysClr>
      </a:solidFill>
    </a:ln>
    <a:effectLst/>
  </c:spPr>
  <c:txPr>
    <a:bodyPr/>
    <a:lstStyle/>
    <a:p>
      <a:pPr>
        <a:defRPr sz="900" smtId="4294967295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5.9812594205141088E-2"/>
          <c:y val="7.4116498231887845E-2"/>
          <c:w val="0.4767458438873291"/>
          <c:h val="0.8623172044754028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в разрезе бюджетов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dPt>
            <c:idx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1-56A2-4BDB-AB4D-6E89CA5489DE}"/>
              </c:ext>
            </c:extLst>
          </c:dPt>
          <c:dPt>
            <c:idx val="1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3-56A2-4BDB-AB4D-6E89CA5489DE}"/>
              </c:ext>
            </c:extLst>
          </c:dPt>
          <c:dLbls>
            <c:dLbl>
              <c:idx val="0"/>
              <c:layout>
                <c:manualLayout>
                  <c:x val="-2.8981462121009837E-2"/>
                  <c:y val="3.4968104213476188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72,2%</a:t>
                    </a:r>
                    <a:endParaRPr lang="ru-RU" sz="1400" b="1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A2-4BDB-AB4D-6E89CA5489DE}"/>
                </c:ext>
              </c:extLst>
            </c:dLbl>
            <c:dLbl>
              <c:idx val="1"/>
              <c:layout>
                <c:manualLayout>
                  <c:x val="1.2910602614283563E-2"/>
                  <c:y val="-1.553256250917912E-2"/>
                </c:manualLayout>
              </c:layout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A2-4BDB-AB4D-6E89CA5489DE}"/>
                </c:ext>
              </c:extLst>
            </c:dLbl>
            <c:numFmt formatCode="0.0%" sourceLinked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 smtId="4294967295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/>
          </c:dLbls>
          <c:cat>
            <c:strRef>
              <c:f>Лист1!$A$2:$A$3</c:f>
              <c:strCache>
                <c:ptCount val="2"/>
                <c:pt idx="0">
                  <c:v>бюджеты вышестоящих уровней</c:v>
                </c:pt>
                <c:pt idx="1">
                  <c:v>местный бюджет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0.72200000000000009</c:v>
                </c:pt>
                <c:pt idx="1">
                  <c:v>0.27800000000000002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6A2-4BDB-AB4D-6E89CA5489DE}"/>
            </c:ext>
          </c:extLst>
        </c:ser>
        <c:dLbls/>
        <c:shape val="pyramid"/>
        <c:axId val="123509760"/>
        <c:axId val="123708160"/>
        <c:axId val="0"/>
      </c:bar3DChart>
      <c:catAx>
        <c:axId val="123509760"/>
        <c:scaling>
          <c:orientation val="minMax"/>
        </c:scaling>
        <c:delete val="1"/>
        <c:axPos val="b"/>
        <c:numFmt formatCode="General" sourceLinked="0"/>
        <c:tickLblPos val="none"/>
        <c:crossAx val="123708160"/>
        <c:crosses val="autoZero"/>
        <c:lblAlgn val="ctr"/>
        <c:lblOffset val="100"/>
      </c:catAx>
      <c:valAx>
        <c:axId val="123708160"/>
        <c:scaling>
          <c:orientation val="minMax"/>
        </c:scaling>
        <c:axPos val="l"/>
        <c:majorGridlines/>
        <c:numFmt formatCode="0.00%" sourceLinked="1"/>
        <c:tickLblPos val="nextTo"/>
        <c:crossAx val="123509760"/>
        <c:crosses val="autoZero"/>
        <c:crossBetween val="between"/>
      </c:valAx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634941101074241"/>
          <c:y val="0.24483868479728704"/>
          <c:w val="0.32979112863540649"/>
          <c:h val="0.54575967788696289"/>
        </c:manualLayout>
      </c:layout>
      <c:spPr>
        <a:solidFill>
          <a:sysClr val="window" lastClr="FFFFFF"/>
        </a:solidFill>
        <a:ln>
          <a:noFill/>
        </a:ln>
        <a:effectLst/>
        <a:scene3d>
          <a:camera prst="orthographicFront"/>
          <a:lightRig rig="chilly" dir="t">
            <a:rot lat="0" lon="0" rev="18480000"/>
          </a:lightRig>
        </a:scene3d>
        <a:sp3d prstMaterial="clear">
          <a:bevelT h="63500"/>
        </a:sp3d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showDLblsOverMax val="1"/>
  </c:chart>
  <c:spPr>
    <a:solidFill>
      <a:srgbClr val="CCECFF"/>
    </a:solidFill>
    <a:ln w="38100">
      <a:solidFill>
        <a:sysClr val="window" lastClr="FFFFFF">
          <a:lumMod val="95000"/>
        </a:sysClr>
      </a:solidFill>
    </a:ln>
    <a:effectLst/>
  </c:spPr>
  <c:txPr>
    <a:bodyPr/>
    <a:lstStyle/>
    <a:p>
      <a:pPr>
        <a:defRPr sz="900" smtId="4294967295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"/>
          <c:y val="0.14577245712280276"/>
          <c:w val="0.920770823955536"/>
          <c:h val="0.77020943164825462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lin ang="8100000" scaled="1"/>
            </a:gradFill>
            <a:ln>
              <a:solidFill>
                <a:srgbClr val="FF0000"/>
              </a:solidFill>
            </a:ln>
          </c:spPr>
          <c:dLbls>
            <c:dLbl>
              <c:idx val="0"/>
              <c:layout>
                <c:manualLayout>
                  <c:x val="4.7104842960834496E-2"/>
                  <c:y val="-0.116529710590839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mtClean="0"/>
                      <a:t>589 515,9</a:t>
                    </a:r>
                    <a:endParaRPr lang="ru-RU"/>
                  </a:p>
                </c:rich>
              </c:tx>
              <c:spPr>
                <a:solidFill>
                  <a:schemeClr val="bg1">
                    <a:lumMod val="95000"/>
                  </a:schemeClr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C9-4790-BE41-189D0014F895}"/>
                </c:ext>
              </c:extLst>
            </c:dLbl>
            <c:dLbl>
              <c:idx val="1"/>
              <c:layout>
                <c:manualLayout>
                  <c:x val="5.6808993220329299E-2"/>
                  <c:y val="-0.1226328089833259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mtClean="0"/>
                      <a:t>707 702,2</a:t>
                    </a:r>
                    <a:endParaRPr lang="ru-RU"/>
                  </a:p>
                </c:rich>
              </c:tx>
              <c:spPr>
                <a:solidFill>
                  <a:schemeClr val="bg1">
                    <a:lumMod val="95000"/>
                  </a:schemeClr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0D-4F87-A1E1-4926C0A4B7A7}"/>
                </c:ext>
              </c:extLst>
            </c:dLbl>
            <c:dLbl>
              <c:idx val="2"/>
              <c:layout>
                <c:manualLayout>
                  <c:x val="5.3078211843967452E-2"/>
                  <c:y val="-0.18266539275646218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vert="horz"/>
                <a:lstStyle/>
                <a:p>
                  <a:pPr>
                    <a:defRPr sz="1600" smtId="4294967295">
                      <a:solidFill>
                        <a:schemeClr val="tx1"/>
                      </a:solidFill>
                      <a:effectLst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0D-4F87-A1E1-4926C0A4B7A7}"/>
                </c:ext>
              </c:extLst>
            </c:dLbl>
            <c:dLbl>
              <c:idx val="3"/>
              <c:layout>
                <c:manualLayout>
                  <c:x val="5.8850690722465529E-2"/>
                  <c:y val="-0.1765241622924805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vert="horz"/>
                <a:lstStyle/>
                <a:p>
                  <a:pPr>
                    <a:defRPr sz="1600" smtId="4294967295">
                      <a:solidFill>
                        <a:schemeClr val="tx1"/>
                      </a:solidFill>
                      <a:effectLst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FD-451D-9C3C-49205C4FB08B}"/>
                </c:ext>
              </c:extLst>
            </c:dLbl>
            <c:dLbl>
              <c:idx val="4"/>
              <c:layout>
                <c:manualLayout>
                  <c:x val="5.8751840144395842E-2"/>
                  <c:y val="-0.18751238286495214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vert="horz"/>
                <a:lstStyle/>
                <a:p>
                  <a:pPr>
                    <a:defRPr sz="1600" smtId="4294967295">
                      <a:solidFill>
                        <a:schemeClr val="tx1"/>
                      </a:solidFill>
                      <a:effectLst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0D-4F87-A1E1-4926C0A4B7A7}"/>
                </c:ext>
              </c:extLst>
            </c:dLbl>
            <c:dLbl>
              <c:idx val="5"/>
              <c:layout>
                <c:manualLayout>
                  <c:x val="5.3620595484972007E-2"/>
                  <c:y val="-0.18696926534175876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vert="horz"/>
                <a:lstStyle/>
                <a:p>
                  <a:pPr>
                    <a:defRPr sz="1600" smtId="4294967295">
                      <a:solidFill>
                        <a:schemeClr val="tx1"/>
                      </a:solidFill>
                      <a:effectLst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FD-451D-9C3C-49205C4FB08B}"/>
                </c:ext>
              </c:extLst>
            </c:dLbl>
            <c:dLbl>
              <c:idx val="6"/>
              <c:layout>
                <c:manualLayout>
                  <c:x val="4.6452049165964134E-2"/>
                  <c:y val="-0.18696473538875583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vert="horz"/>
                <a:lstStyle/>
                <a:p>
                  <a:pPr>
                    <a:defRPr sz="1600" smtId="4294967295">
                      <a:solidFill>
                        <a:schemeClr val="tx1"/>
                      </a:solidFill>
                      <a:effectLst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FD-451D-9C3C-49205C4FB08B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rot="0" vert="horz"/>
              <a:lstStyle/>
              <a:p>
                <a:pPr>
                  <a:defRPr sz="1600" b="1" smtId="4294967295">
                    <a:solidFill>
                      <a:schemeClr val="tx1"/>
                    </a:solidFill>
                    <a:effectLst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Ремонт автомобильных дорог</c:v>
                </c:pt>
                <c:pt idx="1">
                  <c:v>Содержание автомобильных дорог</c:v>
                </c:pt>
                <c:pt idx="2">
                  <c:v>Ремонт тротуаров</c:v>
                </c:pt>
                <c:pt idx="3">
                  <c:v>Осуществление пассажирских перевозок, осуществляемых городским наземным электрическим транспортом</c:v>
                </c:pt>
                <c:pt idx="4">
                  <c:v>Межбюджетные трансферты бюджету ЭМР</c:v>
                </c:pt>
                <c:pt idx="5">
                  <c:v>Мероприятия по землеустройству и землепользованию</c:v>
                </c:pt>
                <c:pt idx="6">
                  <c:v>Внепрограммные направления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589515.9</c:v>
                </c:pt>
                <c:pt idx="1">
                  <c:v>707702.2</c:v>
                </c:pt>
                <c:pt idx="2">
                  <c:v>21242</c:v>
                </c:pt>
                <c:pt idx="3">
                  <c:v>63349.8</c:v>
                </c:pt>
                <c:pt idx="4">
                  <c:v>2654.4</c:v>
                </c:pt>
                <c:pt idx="5">
                  <c:v>868</c:v>
                </c:pt>
                <c:pt idx="6">
                  <c:v>1621.5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FD-451D-9C3C-49205C4FB08B}"/>
            </c:ext>
          </c:extLst>
        </c:ser>
        <c:dLbls/>
        <c:gapDepth val="0"/>
        <c:shape val="box"/>
        <c:axId val="123873536"/>
        <c:axId val="123891712"/>
        <c:axId val="122401216"/>
      </c:bar3DChart>
      <c:catAx>
        <c:axId val="1238735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 sz="1100" b="1" smtId="4294967295"/>
            </a:pPr>
            <a:endParaRPr lang="ru-RU"/>
          </a:p>
        </c:txPr>
        <c:crossAx val="123891712"/>
        <c:crosses val="autoZero"/>
        <c:lblAlgn val="ctr"/>
        <c:lblOffset val="100"/>
      </c:catAx>
      <c:valAx>
        <c:axId val="123891712"/>
        <c:scaling>
          <c:orientation val="minMax"/>
        </c:scaling>
        <c:delete val="1"/>
        <c:axPos val="l"/>
        <c:majorGridlines>
          <c:spPr>
            <a:ln>
              <a:solidFill>
                <a:prstClr val="black">
                  <a:lumMod val="5000"/>
                  <a:lumOff val="95000"/>
                </a:prstClr>
              </a:solidFill>
            </a:ln>
          </c:spPr>
        </c:majorGridlines>
        <c:numFmt formatCode="#,##0.0" sourceLinked="1"/>
        <c:majorTickMark val="none"/>
        <c:tickLblPos val="none"/>
        <c:crossAx val="123873536"/>
        <c:crosses val="autoZero"/>
        <c:crossBetween val="between"/>
      </c:valAx>
      <c:serAx>
        <c:axId val="122401216"/>
        <c:scaling>
          <c:orientation val="minMax"/>
        </c:scaling>
        <c:delete val="1"/>
        <c:axPos val="b"/>
        <c:majorTickMark val="none"/>
        <c:tickLblPos val="none"/>
        <c:crossAx val="123891712"/>
        <c:crosses val="autoZero"/>
      </c:serAx>
    </c:plotArea>
    <c:plotVisOnly val="1"/>
    <c:dispBlanksAs val="gap"/>
    <c:showDLblsOverMax val="1"/>
  </c:chart>
  <c:txPr>
    <a:bodyPr/>
    <a:lstStyle/>
    <a:p>
      <a:pPr>
        <a:defRPr sz="1800" smtId="4294967295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4.6460580080747611E-2"/>
          <c:y val="1.867706328630447E-2"/>
          <c:w val="0.92597913742065441"/>
          <c:h val="0.5675780773162842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0800000" scaled="1"/>
            </a:gradFill>
            <a:ln>
              <a:solidFill>
                <a:srgbClr val="C00000"/>
              </a:solidFill>
            </a:ln>
          </c:spPr>
          <c:dLbls>
            <c:dLbl>
              <c:idx val="0"/>
              <c:layout>
                <c:manualLayout>
                  <c:x val="2.4188155308365832E-2"/>
                  <c:y val="-7.5376808643341051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vert="horz"/>
                <a:lstStyle/>
                <a:p>
                  <a:pPr>
                    <a:defRPr sz="1600" smtId="4294967295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AC-43CC-9DA2-F8820A6EFB3D}"/>
                </c:ext>
              </c:extLst>
            </c:dLbl>
            <c:dLbl>
              <c:idx val="1"/>
              <c:layout>
                <c:manualLayout>
                  <c:x val="2.4839976802468303E-2"/>
                  <c:y val="-6.588804721832274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vert="horz"/>
                <a:lstStyle/>
                <a:p>
                  <a:pPr>
                    <a:defRPr sz="1600" smtId="4294967295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0D-4F87-A1E1-4926C0A4B7A7}"/>
                </c:ext>
              </c:extLst>
            </c:dLbl>
            <c:dLbl>
              <c:idx val="2"/>
              <c:layout>
                <c:manualLayout>
                  <c:x val="2.7197916060686118E-2"/>
                  <c:y val="-5.409468337893486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vert="horz"/>
                <a:lstStyle/>
                <a:p>
                  <a:pPr>
                    <a:defRPr sz="1600" smtId="4294967295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0D-4F87-A1E1-4926C0A4B7A7}"/>
                </c:ext>
              </c:extLst>
            </c:dLbl>
            <c:dLbl>
              <c:idx val="3"/>
              <c:layout>
                <c:manualLayout>
                  <c:x val="2.4744668975472447E-2"/>
                  <c:y val="-6.9040939211845398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vert="horz"/>
                <a:lstStyle/>
                <a:p>
                  <a:pPr>
                    <a:defRPr sz="1600" smtId="4294967295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FD-451D-9C3C-49205C4FB08B}"/>
                </c:ext>
              </c:extLst>
            </c:dLbl>
            <c:dLbl>
              <c:idx val="4"/>
              <c:layout>
                <c:manualLayout>
                  <c:x val="2.5848753750324256E-2"/>
                  <c:y val="-7.0060737431049389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vert="horz"/>
                <a:lstStyle/>
                <a:p>
                  <a:pPr>
                    <a:defRPr sz="1600" smtId="4294967295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0D-4F87-A1E1-4926C0A4B7A7}"/>
                </c:ext>
              </c:extLst>
            </c:dLbl>
            <c:dLbl>
              <c:idx val="5"/>
              <c:layout>
                <c:manualLayout>
                  <c:x val="2.768651582300664E-2"/>
                  <c:y val="-6.2743954360485091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vert="horz"/>
                <a:lstStyle/>
                <a:p>
                  <a:pPr>
                    <a:defRPr sz="1600" smtId="4294967295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FD-451D-9C3C-49205C4FB08B}"/>
                </c:ext>
              </c:extLst>
            </c:dLbl>
            <c:dLbl>
              <c:idx val="6"/>
              <c:layout>
                <c:manualLayout>
                  <c:x val="3.0450459569692619E-2"/>
                  <c:y val="-6.3761897385120392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vert="horz"/>
                <a:lstStyle/>
                <a:p>
                  <a:pPr>
                    <a:defRPr sz="1600" smtId="4294967295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FD-451D-9C3C-49205C4FB08B}"/>
                </c:ext>
              </c:extLst>
            </c:dLbl>
            <c:dLbl>
              <c:idx val="7"/>
              <c:layout>
                <c:manualLayout>
                  <c:x val="2.604166604578495E-2"/>
                  <c:y val="-6.1729252338409438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0" vert="horz"/>
                <a:lstStyle/>
                <a:p>
                  <a:pPr>
                    <a:defRPr sz="1600" smtId="4294967295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AC-43CC-9DA2-F8820A6EFB3D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rot="0" vert="horz"/>
              <a:lstStyle/>
              <a:p>
                <a:pPr>
                  <a:defRPr sz="1600" b="1" smtId="4294967295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Освещение улиц и улучшение технического состояния электрических линий уличного освещения</c:v>
                </c:pt>
                <c:pt idx="1">
                  <c:v>Благоустройство дворовых и общественных территорий </c:v>
                </c:pt>
                <c:pt idx="2">
                  <c:v>Озеленение </c:v>
                </c:pt>
                <c:pt idx="3">
                  <c:v>Улучшение экологической обстановки</c:v>
                </c:pt>
                <c:pt idx="4">
                  <c:v>Содержание, ремонт, проведение экспертизы и оценки состояния жилищного фонда, взносы на капитальный ремонт</c:v>
                </c:pt>
                <c:pt idx="5">
                  <c:v>Организация предоставления ритуальных услуг и обеспечение содержания мест захоронения </c:v>
                </c:pt>
                <c:pt idx="6">
                  <c:v>Межбюджетные трансферты </c:v>
                </c:pt>
                <c:pt idx="7">
                  <c:v>Обеспечение  первичных мер пожарной безопасности 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100152.5</c:v>
                </c:pt>
                <c:pt idx="1">
                  <c:v>888724.5</c:v>
                </c:pt>
                <c:pt idx="2">
                  <c:v>119061.2</c:v>
                </c:pt>
                <c:pt idx="3">
                  <c:v>7238.3</c:v>
                </c:pt>
                <c:pt idx="4">
                  <c:v>11417.5</c:v>
                </c:pt>
                <c:pt idx="5">
                  <c:v>11557</c:v>
                </c:pt>
                <c:pt idx="6">
                  <c:v>207398.2</c:v>
                </c:pt>
                <c:pt idx="7">
                  <c:v>1573.3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FD-451D-9C3C-49205C4FB08B}"/>
            </c:ext>
          </c:extLst>
        </c:ser>
        <c:dLbls/>
        <c:gapDepth val="0"/>
        <c:shape val="box"/>
        <c:axId val="123963264"/>
        <c:axId val="123964800"/>
        <c:axId val="123435200"/>
      </c:bar3DChart>
      <c:catAx>
        <c:axId val="123963264"/>
        <c:scaling>
          <c:orientation val="minMax"/>
        </c:scaling>
        <c:axPos val="b"/>
        <c:numFmt formatCode="@" sourceLinked="0"/>
        <c:majorTickMark val="none"/>
        <c:tickLblPos val="nextTo"/>
        <c:spPr>
          <a:ln w="6350">
            <a:solidFill>
              <a:srgbClr val="5B9BD5"/>
            </a:solidFill>
          </a:ln>
        </c:spPr>
        <c:txPr>
          <a:bodyPr rot="0" vert="horz" anchor="ctr" anchorCtr="1"/>
          <a:lstStyle/>
          <a:p>
            <a:pPr>
              <a:defRPr sz="900" b="1" baseline="0" smtId="4294967295"/>
            </a:pPr>
            <a:endParaRPr lang="ru-RU"/>
          </a:p>
        </c:txPr>
        <c:crossAx val="123964800"/>
        <c:crosses val="autoZero"/>
        <c:lblAlgn val="ctr"/>
        <c:lblOffset val="100"/>
        <c:tickMarkSkip val="2"/>
      </c:catAx>
      <c:valAx>
        <c:axId val="123964800"/>
        <c:scaling>
          <c:orientation val="minMax"/>
        </c:scaling>
        <c:delete val="1"/>
        <c:axPos val="l"/>
        <c:majorGridlines>
          <c:spPr>
            <a:ln>
              <a:solidFill>
                <a:prstClr val="black">
                  <a:lumMod val="5000"/>
                  <a:lumOff val="95000"/>
                </a:prstClr>
              </a:solidFill>
            </a:ln>
          </c:spPr>
        </c:majorGridlines>
        <c:numFmt formatCode="#,##0.0" sourceLinked="1"/>
        <c:majorTickMark val="none"/>
        <c:tickLblPos val="none"/>
        <c:crossAx val="123963264"/>
        <c:crosses val="autoZero"/>
        <c:crossBetween val="between"/>
      </c:valAx>
      <c:serAx>
        <c:axId val="123435200"/>
        <c:scaling>
          <c:orientation val="minMax"/>
        </c:scaling>
        <c:delete val="1"/>
        <c:axPos val="b"/>
        <c:majorTickMark val="none"/>
        <c:tickLblPos val="none"/>
        <c:crossAx val="123964800"/>
        <c:crosses val="autoZero"/>
      </c:serAx>
    </c:plotArea>
    <c:plotVisOnly val="1"/>
    <c:dispBlanksAs val="gap"/>
    <c:showDLblsOverMax val="1"/>
  </c:chart>
  <c:txPr>
    <a:bodyPr/>
    <a:lstStyle/>
    <a:p>
      <a:pPr>
        <a:defRPr sz="1800" smtId="4294967295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7CD310-88E2-491B-A418-CA4C9BE90B4A}" type="doc">
      <dgm:prSet loTypeId="urn:microsoft.com/office/officeart/2005/8/layout/list1" loCatId="list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6EB27C67-9EF8-4CA4-B4B0-D2FE7115D0D6}" type="parTrans" cxnId="{033F90BB-82DA-4E84-97D6-9152BC6800AB}">
      <dgm:prSet custT="1"/>
      <dgm:spPr/>
      <dgm:t>
        <a:bodyPr/>
        <a:lstStyle/>
        <a:p>
          <a:endParaRPr lang="ru-RU" sz="1200">
            <a:latin typeface="Century Gothic" pitchFamily="34" charset="0"/>
          </a:endParaRPr>
        </a:p>
      </dgm:t>
    </dgm:pt>
    <dgm:pt modelId="{3681F82B-6C57-4A6B-B295-FB70FF476F2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50" b="1" smtClean="0">
              <a:solidFill>
                <a:srgbClr val="002060"/>
              </a:solidFill>
            </a:rPr>
            <a:t>-  Обеспечение сбалансированности и долгосрочной устойчивости бюджетного процесса в достаточно сложных экономических условиях </a:t>
          </a:r>
          <a:endParaRPr lang="ru-RU" sz="1250" b="1">
            <a:solidFill>
              <a:srgbClr val="002060"/>
            </a:solidFill>
            <a:latin typeface="Century Gothic" pitchFamily="34" charset="0"/>
          </a:endParaRPr>
        </a:p>
      </dgm:t>
    </dgm:pt>
    <dgm:pt modelId="{3FBD1DC4-0CFC-412F-9D9A-7D4C1405375F}" type="sibTrans" cxnId="{033F90BB-82DA-4E84-97D6-9152BC6800AB}">
      <dgm:prSet custT="1"/>
      <dgm:spPr/>
      <dgm:t>
        <a:bodyPr/>
        <a:lstStyle/>
        <a:p>
          <a:endParaRPr lang="ru-RU" sz="1200">
            <a:latin typeface="Century Gothic" pitchFamily="34" charset="0"/>
          </a:endParaRPr>
        </a:p>
      </dgm:t>
    </dgm:pt>
    <dgm:pt modelId="{9651E5A8-3192-4052-A723-0D2E365094F7}" type="parTrans" cxnId="{DABB0B34-53AE-4F96-BE4F-5B88B3E0A4C9}">
      <dgm:prSet custT="1"/>
      <dgm:spPr/>
      <dgm:t>
        <a:bodyPr/>
        <a:lstStyle/>
        <a:p>
          <a:endParaRPr lang="ru-RU" sz="1200">
            <a:latin typeface="Century Gothic" pitchFamily="34" charset="0"/>
          </a:endParaRPr>
        </a:p>
      </dgm:t>
    </dgm:pt>
    <dgm:pt modelId="{97E20596-35C5-4A29-9580-F38488C9E6E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50" b="1" smtClean="0">
              <a:solidFill>
                <a:srgbClr val="002060"/>
              </a:solidFill>
            </a:rPr>
            <a:t>- Повышение качества планирования и эффективности расходования бюджетных средств  </a:t>
          </a:r>
          <a:endParaRPr lang="ru-RU" sz="1250" b="1">
            <a:solidFill>
              <a:srgbClr val="002060"/>
            </a:solidFill>
            <a:latin typeface="Century Gothic" pitchFamily="34" charset="0"/>
          </a:endParaRPr>
        </a:p>
      </dgm:t>
    </dgm:pt>
    <dgm:pt modelId="{1E791F57-0D94-4744-A3AA-818D0E7D2CD5}" type="sibTrans" cxnId="{DABB0B34-53AE-4F96-BE4F-5B88B3E0A4C9}">
      <dgm:prSet custT="1"/>
      <dgm:spPr/>
      <dgm:t>
        <a:bodyPr/>
        <a:lstStyle/>
        <a:p>
          <a:endParaRPr lang="ru-RU" sz="1200">
            <a:latin typeface="Century Gothic" pitchFamily="34" charset="0"/>
          </a:endParaRPr>
        </a:p>
      </dgm:t>
    </dgm:pt>
    <dgm:pt modelId="{B821FA10-F495-44C8-8647-EF642EB0723F}" type="parTrans" cxnId="{2F4B86C7-A795-4DCB-B6B9-9719E7428F60}">
      <dgm:prSet custT="1"/>
      <dgm:spPr/>
      <dgm:t>
        <a:bodyPr/>
        <a:lstStyle/>
        <a:p>
          <a:endParaRPr lang="ru-RU" sz="1200">
            <a:latin typeface="Century Gothic" pitchFamily="34" charset="0"/>
          </a:endParaRPr>
        </a:p>
      </dgm:t>
    </dgm:pt>
    <dgm:pt modelId="{5483A905-A2E0-4004-BE11-AAE4A9F7C6F4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50" b="1" smtClean="0">
              <a:solidFill>
                <a:srgbClr val="002060"/>
              </a:solidFill>
            </a:rPr>
            <a:t>- Повышение эффективности администрирования действующих налоговых и неналоговых доходов бюджета</a:t>
          </a:r>
          <a:endParaRPr lang="ru-RU" sz="1250" b="1">
            <a:solidFill>
              <a:srgbClr val="002060"/>
            </a:solidFill>
            <a:latin typeface="Century Gothic" pitchFamily="34" charset="0"/>
          </a:endParaRPr>
        </a:p>
      </dgm:t>
    </dgm:pt>
    <dgm:pt modelId="{D7484FA7-7A01-4139-8D0D-EC1B01F5068F}" type="sibTrans" cxnId="{2F4B86C7-A795-4DCB-B6B9-9719E7428F60}">
      <dgm:prSet custT="1"/>
      <dgm:spPr/>
      <dgm:t>
        <a:bodyPr/>
        <a:lstStyle/>
        <a:p>
          <a:endParaRPr lang="ru-RU" sz="1200">
            <a:latin typeface="Century Gothic" pitchFamily="34" charset="0"/>
          </a:endParaRPr>
        </a:p>
      </dgm:t>
    </dgm:pt>
    <dgm:pt modelId="{A2ECA6E9-AD75-46C2-8ACB-E0C2311B5707}" type="parTrans" cxnId="{34DEABC5-DE66-4FBF-BAAC-BBD76F5CA497}">
      <dgm:prSet custT="1"/>
      <dgm:spPr/>
      <dgm:t>
        <a:bodyPr/>
        <a:lstStyle/>
        <a:p>
          <a:endParaRPr lang="ru-RU" sz="1200">
            <a:latin typeface="Century Gothic" pitchFamily="34" charset="0"/>
          </a:endParaRPr>
        </a:p>
      </dgm:t>
    </dgm:pt>
    <dgm:pt modelId="{3A0D3BF1-D97F-4691-940F-25A32AA391E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50" b="1" smtClean="0">
              <a:solidFill>
                <a:srgbClr val="002060"/>
              </a:solidFill>
            </a:rPr>
            <a:t>- Совершенствование методов налогового администрирования, повышение уровня ответственности главных администраторов доходов за  выполнением плановых показателей поступления доходов в бюджет</a:t>
          </a:r>
          <a:endParaRPr lang="ru-RU" sz="1250" b="1">
            <a:solidFill>
              <a:srgbClr val="002060"/>
            </a:solidFill>
            <a:latin typeface="Century Gothic" pitchFamily="34" charset="0"/>
          </a:endParaRPr>
        </a:p>
      </dgm:t>
    </dgm:pt>
    <dgm:pt modelId="{C47E5CAB-BB74-4233-9F03-F001B27D1261}" type="sibTrans" cxnId="{34DEABC5-DE66-4FBF-BAAC-BBD76F5CA497}">
      <dgm:prSet custT="1"/>
      <dgm:spPr/>
      <dgm:t>
        <a:bodyPr/>
        <a:lstStyle/>
        <a:p>
          <a:endParaRPr lang="ru-RU" sz="1200">
            <a:latin typeface="Century Gothic" pitchFamily="34" charset="0"/>
          </a:endParaRPr>
        </a:p>
      </dgm:t>
    </dgm:pt>
    <dgm:pt modelId="{B579C787-87C8-44B1-AC0F-A6EFD96AB1EA}" type="parTrans" cxnId="{DA6F6E11-B199-4F77-A37C-431C5F9DE82B}">
      <dgm:prSet custT="1"/>
      <dgm:spPr/>
      <dgm:t>
        <a:bodyPr/>
        <a:lstStyle/>
        <a:p>
          <a:endParaRPr lang="ru-RU" sz="1200">
            <a:latin typeface="Century Gothic" pitchFamily="34" charset="0"/>
          </a:endParaRPr>
        </a:p>
      </dgm:t>
    </dgm:pt>
    <dgm:pt modelId="{6C414380-E59B-4E35-AD03-58274693F64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50" b="1" smtClean="0">
              <a:solidFill>
                <a:srgbClr val="002060"/>
              </a:solidFill>
            </a:rPr>
            <a:t>- Обеспечение прозрачности и открытости бюджетного планирования</a:t>
          </a:r>
          <a:endParaRPr lang="ru-RU" sz="1250" b="1">
            <a:solidFill>
              <a:srgbClr val="002060"/>
            </a:solidFill>
            <a:latin typeface="Century Gothic" pitchFamily="34" charset="0"/>
          </a:endParaRPr>
        </a:p>
      </dgm:t>
    </dgm:pt>
    <dgm:pt modelId="{5AE05EC0-8751-453A-B2F0-0C0E42421B27}" type="sibTrans" cxnId="{DA6F6E11-B199-4F77-A37C-431C5F9DE82B}">
      <dgm:prSet custT="1"/>
      <dgm:spPr/>
      <dgm:t>
        <a:bodyPr/>
        <a:lstStyle/>
        <a:p>
          <a:endParaRPr lang="ru-RU" sz="1200">
            <a:latin typeface="Century Gothic" pitchFamily="34" charset="0"/>
          </a:endParaRPr>
        </a:p>
      </dgm:t>
    </dgm:pt>
    <dgm:pt modelId="{A2C7F02A-F328-4410-8C08-9EBEF74C839D}" type="parTrans" cxnId="{846F9912-1F80-4AD5-B99D-5BC8EE2F4E26}">
      <dgm:prSet custT="1"/>
      <dgm:spPr/>
      <dgm:t>
        <a:bodyPr/>
        <a:lstStyle/>
        <a:p>
          <a:endParaRPr lang="ru-RU" sz="1200">
            <a:latin typeface="Century Gothic" pitchFamily="34" charset="0"/>
          </a:endParaRPr>
        </a:p>
      </dgm:t>
    </dgm:pt>
    <dgm:pt modelId="{3836D09D-9BA3-4C26-9E40-28EC290C0D66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50" b="1" smtClean="0">
              <a:solidFill>
                <a:srgbClr val="002060"/>
              </a:solidFill>
            </a:rPr>
            <a:t>- Повышение эффективности управления муниципальной собственностью </a:t>
          </a:r>
          <a:endParaRPr lang="ru-RU" sz="1250" b="1">
            <a:solidFill>
              <a:srgbClr val="002060"/>
            </a:solidFill>
            <a:latin typeface="Century Gothic" pitchFamily="34" charset="0"/>
          </a:endParaRPr>
        </a:p>
      </dgm:t>
    </dgm:pt>
    <dgm:pt modelId="{5F2AABE0-E6D5-43C8-B6BA-04DBD571D787}" type="sibTrans" cxnId="{846F9912-1F80-4AD5-B99D-5BC8EE2F4E26}">
      <dgm:prSet custT="1"/>
      <dgm:spPr/>
      <dgm:t>
        <a:bodyPr/>
        <a:lstStyle/>
        <a:p>
          <a:endParaRPr lang="ru-RU" sz="1200">
            <a:latin typeface="Century Gothic" pitchFamily="34" charset="0"/>
          </a:endParaRPr>
        </a:p>
      </dgm:t>
    </dgm:pt>
    <dgm:pt modelId="{CDB02A19-59A9-46C7-8F63-3EE2C84C4271}" type="parTrans" cxnId="{807116A2-12AE-483E-BF48-C818CFE5DF1D}">
      <dgm:prSet custT="1"/>
      <dgm:spPr/>
      <dgm:t>
        <a:bodyPr/>
        <a:lstStyle/>
        <a:p>
          <a:endParaRPr lang="ru-RU" sz="1200">
            <a:latin typeface="Century Gothic" pitchFamily="34" charset="0"/>
          </a:endParaRPr>
        </a:p>
      </dgm:t>
    </dgm:pt>
    <dgm:pt modelId="{D99DE69C-3C75-4533-B816-6977330F39F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50" b="1" smtClean="0">
              <a:solidFill>
                <a:srgbClr val="002060"/>
              </a:solidFill>
            </a:rPr>
            <a:t>- Привлечение в бюджет дополнительных межбюджетных трансфертов из иных бюджетов бюджетной системы Российской Федерации </a:t>
          </a:r>
          <a:endParaRPr lang="ru-RU" sz="1250" b="1">
            <a:solidFill>
              <a:srgbClr val="002060"/>
            </a:solidFill>
            <a:latin typeface="Century Gothic" pitchFamily="34" charset="0"/>
          </a:endParaRPr>
        </a:p>
      </dgm:t>
    </dgm:pt>
    <dgm:pt modelId="{269A531E-AA77-450B-8C27-F8F478DADF7A}" type="sibTrans" cxnId="{807116A2-12AE-483E-BF48-C818CFE5DF1D}">
      <dgm:prSet custT="1"/>
      <dgm:spPr/>
      <dgm:t>
        <a:bodyPr/>
        <a:lstStyle/>
        <a:p>
          <a:endParaRPr lang="ru-RU" sz="1200">
            <a:latin typeface="Century Gothic" pitchFamily="34" charset="0"/>
          </a:endParaRPr>
        </a:p>
      </dgm:t>
    </dgm:pt>
    <dgm:pt modelId="{D7E5CF5A-7CCE-42D9-A4C9-9A74D450053A}" type="parTrans" cxnId="{6800A7CB-6FE2-4F4C-91A7-F82FE51BE6E7}">
      <dgm:prSet custT="1"/>
      <dgm:spPr/>
      <dgm:t>
        <a:bodyPr/>
        <a:lstStyle/>
        <a:p>
          <a:endParaRPr lang="ru-RU" sz="1200">
            <a:latin typeface="Century Gothic" pitchFamily="34" charset="0"/>
          </a:endParaRPr>
        </a:p>
      </dgm:t>
    </dgm:pt>
    <dgm:pt modelId="{DBA67FED-212F-41E4-B6C8-48F47735BBD5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00" b="1" smtClean="0">
              <a:solidFill>
                <a:srgbClr val="002060"/>
              </a:solidFill>
              <a:latin typeface="Century Gothic" pitchFamily="34" charset="0"/>
            </a:rPr>
            <a:t> - </a:t>
          </a:r>
          <a:r>
            <a:rPr lang="ru-RU" sz="1250" b="1" smtClean="0">
              <a:solidFill>
                <a:srgbClr val="002060"/>
              </a:solidFill>
            </a:rPr>
            <a:t>Принятие новых расходных обязательств бюджета исключительно при наличии дополнительных доходов  бюджета</a:t>
          </a:r>
          <a:endParaRPr lang="ru-RU" sz="1250" b="1">
            <a:solidFill>
              <a:srgbClr val="002060"/>
            </a:solidFill>
            <a:latin typeface="Century Gothic" pitchFamily="34" charset="0"/>
          </a:endParaRPr>
        </a:p>
      </dgm:t>
    </dgm:pt>
    <dgm:pt modelId="{139B05AE-2750-472A-ADD0-1ED0456F36E1}" type="sibTrans" cxnId="{6800A7CB-6FE2-4F4C-91A7-F82FE51BE6E7}">
      <dgm:prSet custT="1"/>
      <dgm:spPr/>
      <dgm:t>
        <a:bodyPr/>
        <a:lstStyle/>
        <a:p>
          <a:endParaRPr lang="ru-RU" sz="1200">
            <a:latin typeface="Century Gothic" pitchFamily="34" charset="0"/>
          </a:endParaRPr>
        </a:p>
      </dgm:t>
    </dgm:pt>
    <dgm:pt modelId="{73E83880-7833-408D-B40C-72206662F43E}" type="parTrans" cxnId="{91D09A9F-6129-4A8D-B246-535E14B20472}">
      <dgm:prSet/>
      <dgm:spPr/>
      <dgm:t>
        <a:bodyPr/>
        <a:lstStyle/>
        <a:p>
          <a:endParaRPr lang="ru-RU"/>
        </a:p>
      </dgm:t>
    </dgm:pt>
    <dgm:pt modelId="{CF891322-352E-43DC-B288-2091AC81CE8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50" b="1" smtClean="0">
              <a:solidFill>
                <a:srgbClr val="002060"/>
              </a:solidFill>
            </a:rPr>
            <a:t>- Повышение качества управления муниципальными проектами, обеспечение надлежащего контроля за своевременностью и полнотой достижения заявленных результатов, ритмичности исполнения расходов бюджета</a:t>
          </a:r>
          <a:endParaRPr lang="ru-RU" sz="1250" b="1">
            <a:solidFill>
              <a:srgbClr val="002060"/>
            </a:solidFill>
            <a:latin typeface="Century Gothic" pitchFamily="34" charset="0"/>
          </a:endParaRPr>
        </a:p>
      </dgm:t>
    </dgm:pt>
    <dgm:pt modelId="{4815F9F9-FE68-4A22-B899-9BE04EF6DCDA}" type="sibTrans" cxnId="{91D09A9F-6129-4A8D-B246-535E14B20472}">
      <dgm:prSet/>
      <dgm:spPr/>
      <dgm:t>
        <a:bodyPr/>
        <a:lstStyle/>
        <a:p>
          <a:endParaRPr lang="ru-RU"/>
        </a:p>
      </dgm:t>
    </dgm:pt>
    <dgm:pt modelId="{79613BA1-0E9C-4729-B550-7974C3B9A003}" type="pres">
      <dgm:prSet presAssocID="{A57CD310-88E2-491B-A418-CA4C9BE90B4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E74B18-B5D6-40EF-A867-8ED1177BF222}" type="pres">
      <dgm:prSet presAssocID="{3681F82B-6C57-4A6B-B295-FB70FF476F27}" presName="parentLin" presStyleCnt="0"/>
      <dgm:spPr/>
      <dgm:t>
        <a:bodyPr/>
        <a:lstStyle/>
        <a:p>
          <a:endParaRPr lang="ru-RU"/>
        </a:p>
      </dgm:t>
    </dgm:pt>
    <dgm:pt modelId="{FB93EBDF-0A02-4B5E-AB3B-3F5576024C08}" type="pres">
      <dgm:prSet presAssocID="{3681F82B-6C57-4A6B-B295-FB70FF476F27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63D81224-76DB-46F5-8F4E-741E562D425E}" type="pres">
      <dgm:prSet presAssocID="{3681F82B-6C57-4A6B-B295-FB70FF476F27}" presName="parentText" presStyleLbl="node1" presStyleIdx="0" presStyleCnt="9" custScaleX="1305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A4CAD-26F8-4D35-BF41-099F001D72CD}" type="pres">
      <dgm:prSet presAssocID="{3681F82B-6C57-4A6B-B295-FB70FF476F27}" presName="negativeSpace" presStyleCnt="0"/>
      <dgm:spPr/>
      <dgm:t>
        <a:bodyPr/>
        <a:lstStyle/>
        <a:p>
          <a:endParaRPr lang="ru-RU"/>
        </a:p>
      </dgm:t>
    </dgm:pt>
    <dgm:pt modelId="{7E33F850-C6AA-4416-94A9-07C191B3B843}" type="pres">
      <dgm:prSet presAssocID="{3681F82B-6C57-4A6B-B295-FB70FF476F27}" presName="childText" presStyleLbl="conFgAcc1" presStyleIdx="0" presStyleCnt="9">
        <dgm:presLayoutVars>
          <dgm:bulletEnabled val="1"/>
        </dgm:presLayoutVars>
      </dgm:prSet>
      <dgm:spPr>
        <a:gradFill flip="none" rotWithShape="0">
          <a:gsLst>
            <a:gs pos="0">
              <a:srgbClr val="CCCCFF">
                <a:shade val="30000"/>
                <a:satMod val="115000"/>
              </a:srgbClr>
            </a:gs>
            <a:gs pos="50000">
              <a:srgbClr val="CCCCFF">
                <a:shade val="67500"/>
                <a:satMod val="115000"/>
              </a:srgbClr>
            </a:gs>
            <a:gs pos="100000">
              <a:srgbClr val="CCCCFF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ru-RU"/>
        </a:p>
      </dgm:t>
    </dgm:pt>
    <dgm:pt modelId="{9E3E7982-C13A-4630-968E-E9427681875E}" type="pres">
      <dgm:prSet presAssocID="{3FBD1DC4-0CFC-412F-9D9A-7D4C1405375F}" presName="spaceBetweenRectangles" presStyleCnt="0"/>
      <dgm:spPr/>
      <dgm:t>
        <a:bodyPr/>
        <a:lstStyle/>
        <a:p>
          <a:endParaRPr lang="ru-RU"/>
        </a:p>
      </dgm:t>
    </dgm:pt>
    <dgm:pt modelId="{ABF760EA-FFF9-4FEA-8F4A-7880FD12AD51}" type="pres">
      <dgm:prSet presAssocID="{97E20596-35C5-4A29-9580-F38488C9E6EB}" presName="parentLin" presStyleCnt="0"/>
      <dgm:spPr/>
      <dgm:t>
        <a:bodyPr/>
        <a:lstStyle/>
        <a:p>
          <a:endParaRPr lang="ru-RU"/>
        </a:p>
      </dgm:t>
    </dgm:pt>
    <dgm:pt modelId="{FF05F9A1-1428-462C-BB0D-5C0B2055E6F7}" type="pres">
      <dgm:prSet presAssocID="{97E20596-35C5-4A29-9580-F38488C9E6EB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254B8E9C-3331-4F8F-8338-BB8F5C79294D}" type="pres">
      <dgm:prSet presAssocID="{97E20596-35C5-4A29-9580-F38488C9E6EB}" presName="parentText" presStyleLbl="node1" presStyleIdx="1" presStyleCnt="9" custScaleX="1305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5628E-0C00-4DA0-987A-413E33B48B7F}" type="pres">
      <dgm:prSet presAssocID="{97E20596-35C5-4A29-9580-F38488C9E6EB}" presName="negativeSpace" presStyleCnt="0"/>
      <dgm:spPr/>
      <dgm:t>
        <a:bodyPr/>
        <a:lstStyle/>
        <a:p>
          <a:endParaRPr lang="ru-RU"/>
        </a:p>
      </dgm:t>
    </dgm:pt>
    <dgm:pt modelId="{465A3B8E-7C1C-4F10-BB7F-3052699381DB}" type="pres">
      <dgm:prSet presAssocID="{97E20596-35C5-4A29-9580-F38488C9E6EB}" presName="childText" presStyleLbl="conFgAcc1" presStyleIdx="1" presStyleCnt="9">
        <dgm:presLayoutVars>
          <dgm:bulletEnabled val="1"/>
        </dgm:presLayoutVars>
      </dgm:prSet>
      <dgm:spPr>
        <a:solidFill>
          <a:srgbClr val="CCCCFF">
            <a:alpha val="90000"/>
          </a:srgbClr>
        </a:solidFill>
      </dgm:spPr>
      <dgm:t>
        <a:bodyPr/>
        <a:lstStyle/>
        <a:p>
          <a:endParaRPr lang="ru-RU"/>
        </a:p>
      </dgm:t>
    </dgm:pt>
    <dgm:pt modelId="{0DC26BE4-DD3C-4DE0-A663-6D56AE817A6B}" type="pres">
      <dgm:prSet presAssocID="{1E791F57-0D94-4744-A3AA-818D0E7D2CD5}" presName="spaceBetweenRectangles" presStyleCnt="0"/>
      <dgm:spPr/>
      <dgm:t>
        <a:bodyPr/>
        <a:lstStyle/>
        <a:p>
          <a:endParaRPr lang="ru-RU"/>
        </a:p>
      </dgm:t>
    </dgm:pt>
    <dgm:pt modelId="{A7895213-45C1-4DE4-9AD5-CC0B8676D830}" type="pres">
      <dgm:prSet presAssocID="{5483A905-A2E0-4004-BE11-AAE4A9F7C6F4}" presName="parentLin" presStyleCnt="0"/>
      <dgm:spPr/>
      <dgm:t>
        <a:bodyPr/>
        <a:lstStyle/>
        <a:p>
          <a:endParaRPr lang="ru-RU"/>
        </a:p>
      </dgm:t>
    </dgm:pt>
    <dgm:pt modelId="{20688E63-EB12-4837-B26B-EE6619F46356}" type="pres">
      <dgm:prSet presAssocID="{5483A905-A2E0-4004-BE11-AAE4A9F7C6F4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F98D8151-C804-481F-834F-376383B3531A}" type="pres">
      <dgm:prSet presAssocID="{5483A905-A2E0-4004-BE11-AAE4A9F7C6F4}" presName="parentText" presStyleLbl="node1" presStyleIdx="2" presStyleCnt="9" custScaleX="1305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5A454-D03A-4CC1-BBBF-961B41070B7B}" type="pres">
      <dgm:prSet presAssocID="{5483A905-A2E0-4004-BE11-AAE4A9F7C6F4}" presName="negativeSpace" presStyleCnt="0"/>
      <dgm:spPr/>
      <dgm:t>
        <a:bodyPr/>
        <a:lstStyle/>
        <a:p>
          <a:endParaRPr lang="ru-RU"/>
        </a:p>
      </dgm:t>
    </dgm:pt>
    <dgm:pt modelId="{C21E9D50-6793-43B6-B81B-9E6BA29CDF4D}" type="pres">
      <dgm:prSet presAssocID="{5483A905-A2E0-4004-BE11-AAE4A9F7C6F4}" presName="childText" presStyleLbl="conFgAcc1" presStyleIdx="2" presStyleCnt="9">
        <dgm:presLayoutVars>
          <dgm:bulletEnabled val="1"/>
        </dgm:presLayoutVars>
      </dgm:prSet>
      <dgm:spPr>
        <a:gradFill flip="none" rotWithShape="0">
          <a:gsLst>
            <a:gs pos="0">
              <a:srgbClr val="CCCCFF">
                <a:shade val="30000"/>
                <a:satMod val="115000"/>
              </a:srgbClr>
            </a:gs>
            <a:gs pos="50000">
              <a:srgbClr val="CCCCFF">
                <a:shade val="67500"/>
                <a:satMod val="115000"/>
              </a:srgbClr>
            </a:gs>
            <a:gs pos="100000">
              <a:srgbClr val="CCCCFF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endParaRPr lang="ru-RU"/>
        </a:p>
      </dgm:t>
    </dgm:pt>
    <dgm:pt modelId="{68AD7D56-F8C2-4CEB-A94D-DB47767D78BE}" type="pres">
      <dgm:prSet presAssocID="{D7484FA7-7A01-4139-8D0D-EC1B01F5068F}" presName="spaceBetweenRectangles" presStyleCnt="0"/>
      <dgm:spPr/>
      <dgm:t>
        <a:bodyPr/>
        <a:lstStyle/>
        <a:p>
          <a:endParaRPr lang="ru-RU"/>
        </a:p>
      </dgm:t>
    </dgm:pt>
    <dgm:pt modelId="{B0D4A3A4-A661-4DCE-9D0A-33862ABDEE62}" type="pres">
      <dgm:prSet presAssocID="{3A0D3BF1-D97F-4691-940F-25A32AA391E3}" presName="parentLin" presStyleCnt="0"/>
      <dgm:spPr/>
      <dgm:t>
        <a:bodyPr/>
        <a:lstStyle/>
        <a:p>
          <a:endParaRPr lang="ru-RU"/>
        </a:p>
      </dgm:t>
    </dgm:pt>
    <dgm:pt modelId="{7464F26A-CC9D-47C0-B240-3C32F412D81C}" type="pres">
      <dgm:prSet presAssocID="{3A0D3BF1-D97F-4691-940F-25A32AA391E3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C6950D81-BEDC-4D4F-8C12-459BC9B6CA25}" type="pres">
      <dgm:prSet presAssocID="{3A0D3BF1-D97F-4691-940F-25A32AA391E3}" presName="parentText" presStyleLbl="node1" presStyleIdx="3" presStyleCnt="9" custScaleX="1305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CCE26-434E-4ABD-93BC-7265C4784F64}" type="pres">
      <dgm:prSet presAssocID="{3A0D3BF1-D97F-4691-940F-25A32AA391E3}" presName="negativeSpace" presStyleCnt="0"/>
      <dgm:spPr/>
      <dgm:t>
        <a:bodyPr/>
        <a:lstStyle/>
        <a:p>
          <a:endParaRPr lang="ru-RU"/>
        </a:p>
      </dgm:t>
    </dgm:pt>
    <dgm:pt modelId="{4C8523A6-74F5-4C5C-B337-891102F0E81E}" type="pres">
      <dgm:prSet presAssocID="{3A0D3BF1-D97F-4691-940F-25A32AA391E3}" presName="childText" presStyleLbl="conFgAcc1" presStyleIdx="3" presStyleCnt="9">
        <dgm:presLayoutVars>
          <dgm:bulletEnabled val="1"/>
        </dgm:presLayoutVars>
      </dgm:prSet>
      <dgm:spPr>
        <a:solidFill>
          <a:srgbClr val="CCCCFF">
            <a:alpha val="90000"/>
          </a:srgbClr>
        </a:solidFill>
      </dgm:spPr>
      <dgm:t>
        <a:bodyPr/>
        <a:lstStyle/>
        <a:p>
          <a:endParaRPr lang="ru-RU"/>
        </a:p>
      </dgm:t>
    </dgm:pt>
    <dgm:pt modelId="{AB13413A-1520-4B7A-ABCB-FACE571B5253}" type="pres">
      <dgm:prSet presAssocID="{C47E5CAB-BB74-4233-9F03-F001B27D1261}" presName="spaceBetweenRectangles" presStyleCnt="0"/>
      <dgm:spPr/>
      <dgm:t>
        <a:bodyPr/>
        <a:lstStyle/>
        <a:p>
          <a:endParaRPr lang="ru-RU"/>
        </a:p>
      </dgm:t>
    </dgm:pt>
    <dgm:pt modelId="{DFF9851E-A1A8-426F-BFE3-B7BF78C1034F}" type="pres">
      <dgm:prSet presAssocID="{6C414380-E59B-4E35-AD03-58274693F64E}" presName="parentLin" presStyleCnt="0"/>
      <dgm:spPr/>
      <dgm:t>
        <a:bodyPr/>
        <a:lstStyle/>
        <a:p>
          <a:endParaRPr lang="ru-RU"/>
        </a:p>
      </dgm:t>
    </dgm:pt>
    <dgm:pt modelId="{2FA05D4C-7238-4EBE-A656-43601992CEA7}" type="pres">
      <dgm:prSet presAssocID="{6C414380-E59B-4E35-AD03-58274693F64E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2DF53F5F-73A8-4469-A305-61A22AB64B46}" type="pres">
      <dgm:prSet presAssocID="{6C414380-E59B-4E35-AD03-58274693F64E}" presName="parentText" presStyleLbl="node1" presStyleIdx="4" presStyleCnt="9" custScaleX="130560" custScaleY="804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C39FD-8778-4DDB-AFAB-FA27386D4C57}" type="pres">
      <dgm:prSet presAssocID="{6C414380-E59B-4E35-AD03-58274693F64E}" presName="negativeSpace" presStyleCnt="0"/>
      <dgm:spPr/>
      <dgm:t>
        <a:bodyPr/>
        <a:lstStyle/>
        <a:p>
          <a:endParaRPr lang="ru-RU"/>
        </a:p>
      </dgm:t>
    </dgm:pt>
    <dgm:pt modelId="{023B80D1-2EB6-4FF1-BB70-4136C77F86AD}" type="pres">
      <dgm:prSet presAssocID="{6C414380-E59B-4E35-AD03-58274693F64E}" presName="childText" presStyleLbl="conFgAcc1" presStyleIdx="4" presStyleCnt="9">
        <dgm:presLayoutVars>
          <dgm:bulletEnabled val="1"/>
        </dgm:presLayoutVars>
      </dgm:prSet>
      <dgm:spPr>
        <a:gradFill flip="none" rotWithShape="0">
          <a:gsLst>
            <a:gs pos="0">
              <a:srgbClr val="CCCCFF">
                <a:shade val="30000"/>
                <a:satMod val="115000"/>
              </a:srgbClr>
            </a:gs>
            <a:gs pos="50000">
              <a:srgbClr val="CCCCFF">
                <a:shade val="67500"/>
                <a:satMod val="115000"/>
              </a:srgbClr>
            </a:gs>
            <a:gs pos="100000">
              <a:srgbClr val="CCCCFF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endParaRPr lang="ru-RU"/>
        </a:p>
      </dgm:t>
    </dgm:pt>
    <dgm:pt modelId="{D7229D85-1158-49DE-A5CB-43C67706B2F9}" type="pres">
      <dgm:prSet presAssocID="{5AE05EC0-8751-453A-B2F0-0C0E42421B27}" presName="spaceBetweenRectangles" presStyleCnt="0"/>
      <dgm:spPr/>
      <dgm:t>
        <a:bodyPr/>
        <a:lstStyle/>
        <a:p>
          <a:endParaRPr lang="ru-RU"/>
        </a:p>
      </dgm:t>
    </dgm:pt>
    <dgm:pt modelId="{592A17D0-A481-43D6-9EB0-492E3B47B842}" type="pres">
      <dgm:prSet presAssocID="{3836D09D-9BA3-4C26-9E40-28EC290C0D66}" presName="parentLin" presStyleCnt="0"/>
      <dgm:spPr/>
      <dgm:t>
        <a:bodyPr/>
        <a:lstStyle/>
        <a:p>
          <a:endParaRPr lang="ru-RU"/>
        </a:p>
      </dgm:t>
    </dgm:pt>
    <dgm:pt modelId="{72F0C2B4-CB2A-46B4-82A6-1E2F0B5E8F4F}" type="pres">
      <dgm:prSet presAssocID="{3836D09D-9BA3-4C26-9E40-28EC290C0D66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26C08826-980B-430B-BCA0-76C4406FB79F}" type="pres">
      <dgm:prSet presAssocID="{3836D09D-9BA3-4C26-9E40-28EC290C0D66}" presName="parentText" presStyleLbl="node1" presStyleIdx="5" presStyleCnt="9" custScaleX="130560" custScaleY="697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9A53C-31AE-421A-93E5-B9FC8B628711}" type="pres">
      <dgm:prSet presAssocID="{3836D09D-9BA3-4C26-9E40-28EC290C0D66}" presName="negativeSpace" presStyleCnt="0"/>
      <dgm:spPr/>
      <dgm:t>
        <a:bodyPr/>
        <a:lstStyle/>
        <a:p>
          <a:endParaRPr lang="ru-RU"/>
        </a:p>
      </dgm:t>
    </dgm:pt>
    <dgm:pt modelId="{24FF2EB3-119A-43E5-B70F-E10063CD13D1}" type="pres">
      <dgm:prSet presAssocID="{3836D09D-9BA3-4C26-9E40-28EC290C0D66}" presName="childText" presStyleLbl="conFgAcc1" presStyleIdx="5" presStyleCnt="9">
        <dgm:presLayoutVars>
          <dgm:bulletEnabled val="1"/>
        </dgm:presLayoutVars>
      </dgm:prSet>
      <dgm:spPr>
        <a:solidFill>
          <a:srgbClr val="CCCCFF">
            <a:alpha val="90000"/>
          </a:srgbClr>
        </a:solidFill>
      </dgm:spPr>
      <dgm:t>
        <a:bodyPr/>
        <a:lstStyle/>
        <a:p>
          <a:endParaRPr lang="ru-RU"/>
        </a:p>
      </dgm:t>
    </dgm:pt>
    <dgm:pt modelId="{BF6F251D-F17E-4EC5-AC0C-14848CF6FF35}" type="pres">
      <dgm:prSet presAssocID="{5F2AABE0-E6D5-43C8-B6BA-04DBD571D787}" presName="spaceBetweenRectangles" presStyleCnt="0"/>
      <dgm:spPr/>
      <dgm:t>
        <a:bodyPr/>
        <a:lstStyle/>
        <a:p>
          <a:endParaRPr lang="ru-RU"/>
        </a:p>
      </dgm:t>
    </dgm:pt>
    <dgm:pt modelId="{3BA8344B-B45E-44E8-B395-49EED1AD7131}" type="pres">
      <dgm:prSet presAssocID="{D99DE69C-3C75-4533-B816-6977330F39FD}" presName="parentLin" presStyleCnt="0"/>
      <dgm:spPr/>
      <dgm:t>
        <a:bodyPr/>
        <a:lstStyle/>
        <a:p>
          <a:endParaRPr lang="ru-RU"/>
        </a:p>
      </dgm:t>
    </dgm:pt>
    <dgm:pt modelId="{6DAE0B59-DA6B-45C2-BA4C-56F4E62BD717}" type="pres">
      <dgm:prSet presAssocID="{D99DE69C-3C75-4533-B816-6977330F39FD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59F4C85D-E1BC-4ABE-9FC5-4620E524CC35}" type="pres">
      <dgm:prSet presAssocID="{D99DE69C-3C75-4533-B816-6977330F39FD}" presName="parentText" presStyleLbl="node1" presStyleIdx="6" presStyleCnt="9" custScaleX="130560" custScaleY="925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1D0751-FD84-45E9-A8A3-059F2B79D2D2}" type="pres">
      <dgm:prSet presAssocID="{D99DE69C-3C75-4533-B816-6977330F39FD}" presName="negativeSpace" presStyleCnt="0"/>
      <dgm:spPr/>
      <dgm:t>
        <a:bodyPr/>
        <a:lstStyle/>
        <a:p>
          <a:endParaRPr lang="ru-RU"/>
        </a:p>
      </dgm:t>
    </dgm:pt>
    <dgm:pt modelId="{6EDC4B2A-9D9A-48E7-9961-823068E1B17A}" type="pres">
      <dgm:prSet presAssocID="{D99DE69C-3C75-4533-B816-6977330F39FD}" presName="childText" presStyleLbl="conFgAcc1" presStyleIdx="6" presStyleCnt="9">
        <dgm:presLayoutVars>
          <dgm:bulletEnabled val="1"/>
        </dgm:presLayoutVars>
      </dgm:prSet>
      <dgm:spPr>
        <a:gradFill flip="none" rotWithShape="0">
          <a:gsLst>
            <a:gs pos="0">
              <a:srgbClr val="CCCCFF">
                <a:shade val="30000"/>
                <a:satMod val="115000"/>
              </a:srgbClr>
            </a:gs>
            <a:gs pos="50000">
              <a:srgbClr val="CCCCFF">
                <a:shade val="67500"/>
                <a:satMod val="115000"/>
              </a:srgbClr>
            </a:gs>
            <a:gs pos="100000">
              <a:srgbClr val="CCCCFF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endParaRPr lang="ru-RU"/>
        </a:p>
      </dgm:t>
    </dgm:pt>
    <dgm:pt modelId="{85A8156D-7B98-44E1-844E-B48A4596C431}" type="pres">
      <dgm:prSet presAssocID="{269A531E-AA77-450B-8C27-F8F478DADF7A}" presName="spaceBetweenRectangles" presStyleCnt="0"/>
      <dgm:spPr/>
      <dgm:t>
        <a:bodyPr/>
        <a:lstStyle/>
        <a:p>
          <a:endParaRPr lang="ru-RU"/>
        </a:p>
      </dgm:t>
    </dgm:pt>
    <dgm:pt modelId="{B6109EE8-4861-4686-9A5F-BB49882827AC}" type="pres">
      <dgm:prSet presAssocID="{DBA67FED-212F-41E4-B6C8-48F47735BBD5}" presName="parentLin" presStyleCnt="0"/>
      <dgm:spPr/>
      <dgm:t>
        <a:bodyPr/>
        <a:lstStyle/>
        <a:p>
          <a:endParaRPr lang="ru-RU"/>
        </a:p>
      </dgm:t>
    </dgm:pt>
    <dgm:pt modelId="{51E0014E-59AC-422F-8211-37DFF414A6A2}" type="pres">
      <dgm:prSet presAssocID="{DBA67FED-212F-41E4-B6C8-48F47735BBD5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0C815D0B-7CEA-4021-A791-C70F72099CDE}" type="pres">
      <dgm:prSet presAssocID="{DBA67FED-212F-41E4-B6C8-48F47735BBD5}" presName="parentText" presStyleLbl="node1" presStyleIdx="7" presStyleCnt="9" custScaleX="130560" custScaleY="100001" custLinFactNeighborX="-3209" custLinFactNeighborY="44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A2A3B-4D08-441D-AF59-B29689861B87}" type="pres">
      <dgm:prSet presAssocID="{DBA67FED-212F-41E4-B6C8-48F47735BBD5}" presName="negativeSpace" presStyleCnt="0"/>
      <dgm:spPr/>
      <dgm:t>
        <a:bodyPr/>
        <a:lstStyle/>
        <a:p>
          <a:endParaRPr lang="ru-RU"/>
        </a:p>
      </dgm:t>
    </dgm:pt>
    <dgm:pt modelId="{AC57FFA1-6888-4BEC-963A-E35E89126C29}" type="pres">
      <dgm:prSet presAssocID="{DBA67FED-212F-41E4-B6C8-48F47735BBD5}" presName="childText" presStyleLbl="conFgAcc1" presStyleIdx="7" presStyleCnt="9">
        <dgm:presLayoutVars>
          <dgm:bulletEnabled val="1"/>
        </dgm:presLayoutVars>
      </dgm:prSet>
      <dgm:spPr>
        <a:solidFill>
          <a:srgbClr val="CCCCFF">
            <a:alpha val="90000"/>
          </a:srgbClr>
        </a:solidFill>
      </dgm:spPr>
      <dgm:t>
        <a:bodyPr/>
        <a:lstStyle/>
        <a:p>
          <a:endParaRPr lang="ru-RU"/>
        </a:p>
      </dgm:t>
    </dgm:pt>
    <dgm:pt modelId="{921ECF19-72C3-4EC5-884E-D654D84AF81C}" type="pres">
      <dgm:prSet presAssocID="{139B05AE-2750-472A-ADD0-1ED0456F36E1}" presName="spaceBetweenRectangles" presStyleCnt="0"/>
      <dgm:spPr/>
      <dgm:t>
        <a:bodyPr/>
        <a:lstStyle/>
        <a:p>
          <a:endParaRPr/>
        </a:p>
      </dgm:t>
    </dgm:pt>
    <dgm:pt modelId="{1A5A5ED5-07CA-4267-86D8-EE7DF6C370C1}" type="pres">
      <dgm:prSet presAssocID="{CF891322-352E-43DC-B288-2091AC81CE8B}" presName="parentLin" presStyleCnt="0"/>
      <dgm:spPr/>
      <dgm:t>
        <a:bodyPr/>
        <a:lstStyle/>
        <a:p>
          <a:endParaRPr/>
        </a:p>
      </dgm:t>
    </dgm:pt>
    <dgm:pt modelId="{640466A5-1BF7-472D-BE49-29F50B79A756}" type="pres">
      <dgm:prSet presAssocID="{CF891322-352E-43DC-B288-2091AC81CE8B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0B95C1B1-927B-485B-8DF9-2779F18152F3}" type="pres">
      <dgm:prSet presAssocID="{CF891322-352E-43DC-B288-2091AC81CE8B}" presName="parentText" presStyleLbl="node1" presStyleIdx="8" presStyleCnt="9" custScaleX="129999" custLinFactNeighborX="1155" custLinFactNeighborY="4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6075D-781D-42F4-A2ED-ABA1BB949AA7}" type="pres">
      <dgm:prSet presAssocID="{CF891322-352E-43DC-B288-2091AC81CE8B}" presName="negativeSpace" presStyleCnt="0"/>
      <dgm:spPr/>
      <dgm:t>
        <a:bodyPr/>
        <a:lstStyle/>
        <a:p>
          <a:endParaRPr/>
        </a:p>
      </dgm:t>
    </dgm:pt>
    <dgm:pt modelId="{56D2E29D-145F-4096-98A2-66892E26B2E9}" type="pres">
      <dgm:prSet presAssocID="{CF891322-352E-43DC-B288-2091AC81CE8B}" presName="childText" presStyleLbl="conFgAcc1" presStyleIdx="8" presStyleCnt="9">
        <dgm:presLayoutVars>
          <dgm:bulletEnabled val="1"/>
        </dgm:presLayoutVars>
      </dgm:prSet>
      <dgm:spPr>
        <a:gradFill flip="none" rotWithShape="0">
          <a:gsLst>
            <a:gs pos="0">
              <a:srgbClr val="CCCCFF">
                <a:shade val="30000"/>
                <a:satMod val="115000"/>
              </a:srgbClr>
            </a:gs>
            <a:gs pos="50000">
              <a:srgbClr val="CCCCFF">
                <a:shade val="67500"/>
                <a:satMod val="115000"/>
              </a:srgbClr>
            </a:gs>
            <a:gs pos="100000">
              <a:srgbClr val="CCCCFF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endParaRPr lang="ru-RU"/>
        </a:p>
      </dgm:t>
    </dgm:pt>
  </dgm:ptLst>
  <dgm:cxnLst>
    <dgm:cxn modelId="{18B05A65-742E-4B82-9F31-F3FB3005EF85}" type="presOf" srcId="{CF891322-352E-43DC-B288-2091AC81CE8B}" destId="{0B95C1B1-927B-485B-8DF9-2779F18152F3}" srcOrd="1" destOrd="0" presId="urn:microsoft.com/office/officeart/2005/8/layout/list1"/>
    <dgm:cxn modelId="{DA6F6E11-B199-4F77-A37C-431C5F9DE82B}" srcId="{A57CD310-88E2-491B-A418-CA4C9BE90B4A}" destId="{6C414380-E59B-4E35-AD03-58274693F64E}" srcOrd="4" destOrd="0" parTransId="{B579C787-87C8-44B1-AC0F-A6EFD96AB1EA}" sibTransId="{5AE05EC0-8751-453A-B2F0-0C0E42421B27}"/>
    <dgm:cxn modelId="{C89C2527-CF57-4D60-9AA1-CD29CCA9304A}" type="presOf" srcId="{3836D09D-9BA3-4C26-9E40-28EC290C0D66}" destId="{72F0C2B4-CB2A-46B4-82A6-1E2F0B5E8F4F}" srcOrd="0" destOrd="0" presId="urn:microsoft.com/office/officeart/2005/8/layout/list1"/>
    <dgm:cxn modelId="{CAE62922-5285-422A-8534-81312C4A2C89}" type="presOf" srcId="{3681F82B-6C57-4A6B-B295-FB70FF476F27}" destId="{FB93EBDF-0A02-4B5E-AB3B-3F5576024C08}" srcOrd="0" destOrd="0" presId="urn:microsoft.com/office/officeart/2005/8/layout/list1"/>
    <dgm:cxn modelId="{FD6D2413-F80F-4A2F-B2AB-8EA1A35A3CE7}" type="presOf" srcId="{DBA67FED-212F-41E4-B6C8-48F47735BBD5}" destId="{51E0014E-59AC-422F-8211-37DFF414A6A2}" srcOrd="0" destOrd="0" presId="urn:microsoft.com/office/officeart/2005/8/layout/list1"/>
    <dgm:cxn modelId="{6FD6AACA-58E6-446D-8592-151FB1F7D961}" type="presOf" srcId="{3A0D3BF1-D97F-4691-940F-25A32AA391E3}" destId="{7464F26A-CC9D-47C0-B240-3C32F412D81C}" srcOrd="0" destOrd="0" presId="urn:microsoft.com/office/officeart/2005/8/layout/list1"/>
    <dgm:cxn modelId="{BC236298-160D-4847-B9E2-41DEB79FCA2A}" type="presOf" srcId="{D99DE69C-3C75-4533-B816-6977330F39FD}" destId="{59F4C85D-E1BC-4ABE-9FC5-4620E524CC35}" srcOrd="1" destOrd="0" presId="urn:microsoft.com/office/officeart/2005/8/layout/list1"/>
    <dgm:cxn modelId="{2A7F5C05-23E3-45BF-B5AE-56E66526639D}" type="presOf" srcId="{6C414380-E59B-4E35-AD03-58274693F64E}" destId="{2DF53F5F-73A8-4469-A305-61A22AB64B46}" srcOrd="1" destOrd="0" presId="urn:microsoft.com/office/officeart/2005/8/layout/list1"/>
    <dgm:cxn modelId="{2F4B86C7-A795-4DCB-B6B9-9719E7428F60}" srcId="{A57CD310-88E2-491B-A418-CA4C9BE90B4A}" destId="{5483A905-A2E0-4004-BE11-AAE4A9F7C6F4}" srcOrd="2" destOrd="0" parTransId="{B821FA10-F495-44C8-8647-EF642EB0723F}" sibTransId="{D7484FA7-7A01-4139-8D0D-EC1B01F5068F}"/>
    <dgm:cxn modelId="{91D09A9F-6129-4A8D-B246-535E14B20472}" srcId="{A57CD310-88E2-491B-A418-CA4C9BE90B4A}" destId="{CF891322-352E-43DC-B288-2091AC81CE8B}" srcOrd="8" destOrd="0" parTransId="{73E83880-7833-408D-B40C-72206662F43E}" sibTransId="{4815F9F9-FE68-4A22-B899-9BE04EF6DCDA}"/>
    <dgm:cxn modelId="{8BAB54FB-0C7C-48FB-8FC6-C8BB45D62E16}" type="presOf" srcId="{A57CD310-88E2-491B-A418-CA4C9BE90B4A}" destId="{79613BA1-0E9C-4729-B550-7974C3B9A003}" srcOrd="0" destOrd="0" presId="urn:microsoft.com/office/officeart/2005/8/layout/list1"/>
    <dgm:cxn modelId="{34DEABC5-DE66-4FBF-BAAC-BBD76F5CA497}" srcId="{A57CD310-88E2-491B-A418-CA4C9BE90B4A}" destId="{3A0D3BF1-D97F-4691-940F-25A32AA391E3}" srcOrd="3" destOrd="0" parTransId="{A2ECA6E9-AD75-46C2-8ACB-E0C2311B5707}" sibTransId="{C47E5CAB-BB74-4233-9F03-F001B27D1261}"/>
    <dgm:cxn modelId="{846F9912-1F80-4AD5-B99D-5BC8EE2F4E26}" srcId="{A57CD310-88E2-491B-A418-CA4C9BE90B4A}" destId="{3836D09D-9BA3-4C26-9E40-28EC290C0D66}" srcOrd="5" destOrd="0" parTransId="{A2C7F02A-F328-4410-8C08-9EBEF74C839D}" sibTransId="{5F2AABE0-E6D5-43C8-B6BA-04DBD571D787}"/>
    <dgm:cxn modelId="{898ED76D-DA2A-4A11-8903-A899BED200A9}" type="presOf" srcId="{D99DE69C-3C75-4533-B816-6977330F39FD}" destId="{6DAE0B59-DA6B-45C2-BA4C-56F4E62BD717}" srcOrd="0" destOrd="0" presId="urn:microsoft.com/office/officeart/2005/8/layout/list1"/>
    <dgm:cxn modelId="{D503CB01-951C-4461-9517-4F18D6E41180}" type="presOf" srcId="{97E20596-35C5-4A29-9580-F38488C9E6EB}" destId="{254B8E9C-3331-4F8F-8338-BB8F5C79294D}" srcOrd="1" destOrd="0" presId="urn:microsoft.com/office/officeart/2005/8/layout/list1"/>
    <dgm:cxn modelId="{807116A2-12AE-483E-BF48-C818CFE5DF1D}" srcId="{A57CD310-88E2-491B-A418-CA4C9BE90B4A}" destId="{D99DE69C-3C75-4533-B816-6977330F39FD}" srcOrd="6" destOrd="0" parTransId="{CDB02A19-59A9-46C7-8F63-3EE2C84C4271}" sibTransId="{269A531E-AA77-450B-8C27-F8F478DADF7A}"/>
    <dgm:cxn modelId="{86451447-9E59-45A1-8961-08E57B10F8B9}" type="presOf" srcId="{5483A905-A2E0-4004-BE11-AAE4A9F7C6F4}" destId="{F98D8151-C804-481F-834F-376383B3531A}" srcOrd="1" destOrd="0" presId="urn:microsoft.com/office/officeart/2005/8/layout/list1"/>
    <dgm:cxn modelId="{033F90BB-82DA-4E84-97D6-9152BC6800AB}" srcId="{A57CD310-88E2-491B-A418-CA4C9BE90B4A}" destId="{3681F82B-6C57-4A6B-B295-FB70FF476F27}" srcOrd="0" destOrd="0" parTransId="{6EB27C67-9EF8-4CA4-B4B0-D2FE7115D0D6}" sibTransId="{3FBD1DC4-0CFC-412F-9D9A-7D4C1405375F}"/>
    <dgm:cxn modelId="{87E1F615-810F-4704-8093-FE8FEA2975B0}" type="presOf" srcId="{6C414380-E59B-4E35-AD03-58274693F64E}" destId="{2FA05D4C-7238-4EBE-A656-43601992CEA7}" srcOrd="0" destOrd="0" presId="urn:microsoft.com/office/officeart/2005/8/layout/list1"/>
    <dgm:cxn modelId="{D4B875DC-57B5-4E66-9CF2-06E5F21760A8}" type="presOf" srcId="{3836D09D-9BA3-4C26-9E40-28EC290C0D66}" destId="{26C08826-980B-430B-BCA0-76C4406FB79F}" srcOrd="1" destOrd="0" presId="urn:microsoft.com/office/officeart/2005/8/layout/list1"/>
    <dgm:cxn modelId="{E67C27C7-98CC-4BA1-81DF-01AFF1B0F7B7}" type="presOf" srcId="{5483A905-A2E0-4004-BE11-AAE4A9F7C6F4}" destId="{20688E63-EB12-4837-B26B-EE6619F46356}" srcOrd="0" destOrd="0" presId="urn:microsoft.com/office/officeart/2005/8/layout/list1"/>
    <dgm:cxn modelId="{62487C6C-8C52-4C72-BB33-092FA5CAC1DE}" type="presOf" srcId="{CF891322-352E-43DC-B288-2091AC81CE8B}" destId="{640466A5-1BF7-472D-BE49-29F50B79A756}" srcOrd="0" destOrd="0" presId="urn:microsoft.com/office/officeart/2005/8/layout/list1"/>
    <dgm:cxn modelId="{DFAA1AED-EFAE-42A8-B7D1-4E10F8207F88}" type="presOf" srcId="{3681F82B-6C57-4A6B-B295-FB70FF476F27}" destId="{63D81224-76DB-46F5-8F4E-741E562D425E}" srcOrd="1" destOrd="0" presId="urn:microsoft.com/office/officeart/2005/8/layout/list1"/>
    <dgm:cxn modelId="{6800A7CB-6FE2-4F4C-91A7-F82FE51BE6E7}" srcId="{A57CD310-88E2-491B-A418-CA4C9BE90B4A}" destId="{DBA67FED-212F-41E4-B6C8-48F47735BBD5}" srcOrd="7" destOrd="0" parTransId="{D7E5CF5A-7CCE-42D9-A4C9-9A74D450053A}" sibTransId="{139B05AE-2750-472A-ADD0-1ED0456F36E1}"/>
    <dgm:cxn modelId="{3815444E-40CE-4F6A-A505-455D33CD7452}" type="presOf" srcId="{97E20596-35C5-4A29-9580-F38488C9E6EB}" destId="{FF05F9A1-1428-462C-BB0D-5C0B2055E6F7}" srcOrd="0" destOrd="0" presId="urn:microsoft.com/office/officeart/2005/8/layout/list1"/>
    <dgm:cxn modelId="{C801B1D5-0F70-4145-B02C-C36918BBC63C}" type="presOf" srcId="{DBA67FED-212F-41E4-B6C8-48F47735BBD5}" destId="{0C815D0B-7CEA-4021-A791-C70F72099CDE}" srcOrd="1" destOrd="0" presId="urn:microsoft.com/office/officeart/2005/8/layout/list1"/>
    <dgm:cxn modelId="{DABB0B34-53AE-4F96-BE4F-5B88B3E0A4C9}" srcId="{A57CD310-88E2-491B-A418-CA4C9BE90B4A}" destId="{97E20596-35C5-4A29-9580-F38488C9E6EB}" srcOrd="1" destOrd="0" parTransId="{9651E5A8-3192-4052-A723-0D2E365094F7}" sibTransId="{1E791F57-0D94-4744-A3AA-818D0E7D2CD5}"/>
    <dgm:cxn modelId="{B6776EA7-509D-45C8-8264-BB8151E67DF8}" type="presOf" srcId="{3A0D3BF1-D97F-4691-940F-25A32AA391E3}" destId="{C6950D81-BEDC-4D4F-8C12-459BC9B6CA25}" srcOrd="1" destOrd="0" presId="urn:microsoft.com/office/officeart/2005/8/layout/list1"/>
    <dgm:cxn modelId="{B9A843DE-04B3-4223-BDC3-639E73626312}" type="presParOf" srcId="{79613BA1-0E9C-4729-B550-7974C3B9A003}" destId="{93E74B18-B5D6-40EF-A867-8ED1177BF222}" srcOrd="0" destOrd="0" presId="urn:microsoft.com/office/officeart/2005/8/layout/list1"/>
    <dgm:cxn modelId="{112CC75F-0BE9-40E3-B89B-534B48638154}" type="presParOf" srcId="{93E74B18-B5D6-40EF-A867-8ED1177BF222}" destId="{FB93EBDF-0A02-4B5E-AB3B-3F5576024C08}" srcOrd="0" destOrd="0" presId="urn:microsoft.com/office/officeart/2005/8/layout/list1"/>
    <dgm:cxn modelId="{FED242D1-D6AB-42E9-A247-570F4F32AFED}" type="presParOf" srcId="{93E74B18-B5D6-40EF-A867-8ED1177BF222}" destId="{63D81224-76DB-46F5-8F4E-741E562D425E}" srcOrd="1" destOrd="0" presId="urn:microsoft.com/office/officeart/2005/8/layout/list1"/>
    <dgm:cxn modelId="{B2CB8164-7020-43BF-AB09-9408033997BE}" type="presParOf" srcId="{79613BA1-0E9C-4729-B550-7974C3B9A003}" destId="{AD2A4CAD-26F8-4D35-BF41-099F001D72CD}" srcOrd="1" destOrd="0" presId="urn:microsoft.com/office/officeart/2005/8/layout/list1"/>
    <dgm:cxn modelId="{EF89D697-C16C-4789-A748-DD084290ABAD}" type="presParOf" srcId="{79613BA1-0E9C-4729-B550-7974C3B9A003}" destId="{7E33F850-C6AA-4416-94A9-07C191B3B843}" srcOrd="2" destOrd="0" presId="urn:microsoft.com/office/officeart/2005/8/layout/list1"/>
    <dgm:cxn modelId="{E8799F77-CEB2-4CF1-893F-AD09578740F9}" type="presParOf" srcId="{79613BA1-0E9C-4729-B550-7974C3B9A003}" destId="{9E3E7982-C13A-4630-968E-E9427681875E}" srcOrd="3" destOrd="0" presId="urn:microsoft.com/office/officeart/2005/8/layout/list1"/>
    <dgm:cxn modelId="{D91D7305-5417-4AA6-8C41-918874F37AFD}" type="presParOf" srcId="{79613BA1-0E9C-4729-B550-7974C3B9A003}" destId="{ABF760EA-FFF9-4FEA-8F4A-7880FD12AD51}" srcOrd="4" destOrd="0" presId="urn:microsoft.com/office/officeart/2005/8/layout/list1"/>
    <dgm:cxn modelId="{0E73C4F0-C869-41F2-86D9-F3624607384A}" type="presParOf" srcId="{ABF760EA-FFF9-4FEA-8F4A-7880FD12AD51}" destId="{FF05F9A1-1428-462C-BB0D-5C0B2055E6F7}" srcOrd="0" destOrd="0" presId="urn:microsoft.com/office/officeart/2005/8/layout/list1"/>
    <dgm:cxn modelId="{8C15B4A0-7DA6-4FB0-922F-9B1242E8733F}" type="presParOf" srcId="{ABF760EA-FFF9-4FEA-8F4A-7880FD12AD51}" destId="{254B8E9C-3331-4F8F-8338-BB8F5C79294D}" srcOrd="1" destOrd="0" presId="urn:microsoft.com/office/officeart/2005/8/layout/list1"/>
    <dgm:cxn modelId="{958A08A4-C315-4B50-9252-5B915E6E00EA}" type="presParOf" srcId="{79613BA1-0E9C-4729-B550-7974C3B9A003}" destId="{A705628E-0C00-4DA0-987A-413E33B48B7F}" srcOrd="5" destOrd="0" presId="urn:microsoft.com/office/officeart/2005/8/layout/list1"/>
    <dgm:cxn modelId="{5D42B116-736F-47D8-8CEC-EA1951A2D685}" type="presParOf" srcId="{79613BA1-0E9C-4729-B550-7974C3B9A003}" destId="{465A3B8E-7C1C-4F10-BB7F-3052699381DB}" srcOrd="6" destOrd="0" presId="urn:microsoft.com/office/officeart/2005/8/layout/list1"/>
    <dgm:cxn modelId="{DF4728D1-E4F0-4B2D-9710-78C9E79269EF}" type="presParOf" srcId="{79613BA1-0E9C-4729-B550-7974C3B9A003}" destId="{0DC26BE4-DD3C-4DE0-A663-6D56AE817A6B}" srcOrd="7" destOrd="0" presId="urn:microsoft.com/office/officeart/2005/8/layout/list1"/>
    <dgm:cxn modelId="{9DC99098-D035-46AC-8F3F-C4830DA72B4A}" type="presParOf" srcId="{79613BA1-0E9C-4729-B550-7974C3B9A003}" destId="{A7895213-45C1-4DE4-9AD5-CC0B8676D830}" srcOrd="8" destOrd="0" presId="urn:microsoft.com/office/officeart/2005/8/layout/list1"/>
    <dgm:cxn modelId="{8EA2A4D8-1C2E-48E3-936B-7AEBD5AE524E}" type="presParOf" srcId="{A7895213-45C1-4DE4-9AD5-CC0B8676D830}" destId="{20688E63-EB12-4837-B26B-EE6619F46356}" srcOrd="0" destOrd="0" presId="urn:microsoft.com/office/officeart/2005/8/layout/list1"/>
    <dgm:cxn modelId="{B1C4F5CB-15CB-4AE9-9012-CDB8641CB486}" type="presParOf" srcId="{A7895213-45C1-4DE4-9AD5-CC0B8676D830}" destId="{F98D8151-C804-481F-834F-376383B3531A}" srcOrd="1" destOrd="0" presId="urn:microsoft.com/office/officeart/2005/8/layout/list1"/>
    <dgm:cxn modelId="{839EE542-43CA-4D60-81BA-36C9F119D331}" type="presParOf" srcId="{79613BA1-0E9C-4729-B550-7974C3B9A003}" destId="{40D5A454-D03A-4CC1-BBBF-961B41070B7B}" srcOrd="9" destOrd="0" presId="urn:microsoft.com/office/officeart/2005/8/layout/list1"/>
    <dgm:cxn modelId="{838FE6CC-6E09-411E-8822-1E4303127A64}" type="presParOf" srcId="{79613BA1-0E9C-4729-B550-7974C3B9A003}" destId="{C21E9D50-6793-43B6-B81B-9E6BA29CDF4D}" srcOrd="10" destOrd="0" presId="urn:microsoft.com/office/officeart/2005/8/layout/list1"/>
    <dgm:cxn modelId="{83F5CDA1-F867-4FCE-97C9-29FEB7961826}" type="presParOf" srcId="{79613BA1-0E9C-4729-B550-7974C3B9A003}" destId="{68AD7D56-F8C2-4CEB-A94D-DB47767D78BE}" srcOrd="11" destOrd="0" presId="urn:microsoft.com/office/officeart/2005/8/layout/list1"/>
    <dgm:cxn modelId="{E50302D4-DAEF-4D97-BD57-0736E62A5E4F}" type="presParOf" srcId="{79613BA1-0E9C-4729-B550-7974C3B9A003}" destId="{B0D4A3A4-A661-4DCE-9D0A-33862ABDEE62}" srcOrd="12" destOrd="0" presId="urn:microsoft.com/office/officeart/2005/8/layout/list1"/>
    <dgm:cxn modelId="{779902C0-AAD7-47AF-A545-7346328943CF}" type="presParOf" srcId="{B0D4A3A4-A661-4DCE-9D0A-33862ABDEE62}" destId="{7464F26A-CC9D-47C0-B240-3C32F412D81C}" srcOrd="0" destOrd="0" presId="urn:microsoft.com/office/officeart/2005/8/layout/list1"/>
    <dgm:cxn modelId="{0559C1E1-CFA9-4037-8A3D-BC272D012F63}" type="presParOf" srcId="{B0D4A3A4-A661-4DCE-9D0A-33862ABDEE62}" destId="{C6950D81-BEDC-4D4F-8C12-459BC9B6CA25}" srcOrd="1" destOrd="0" presId="urn:microsoft.com/office/officeart/2005/8/layout/list1"/>
    <dgm:cxn modelId="{51849419-0E54-4B06-9E19-68545EDD4416}" type="presParOf" srcId="{79613BA1-0E9C-4729-B550-7974C3B9A003}" destId="{41DCCE26-434E-4ABD-93BC-7265C4784F64}" srcOrd="13" destOrd="0" presId="urn:microsoft.com/office/officeart/2005/8/layout/list1"/>
    <dgm:cxn modelId="{775FEAA5-84A2-45B6-AE90-6010FE28E038}" type="presParOf" srcId="{79613BA1-0E9C-4729-B550-7974C3B9A003}" destId="{4C8523A6-74F5-4C5C-B337-891102F0E81E}" srcOrd="14" destOrd="0" presId="urn:microsoft.com/office/officeart/2005/8/layout/list1"/>
    <dgm:cxn modelId="{A0F2B6D6-E9C5-42BC-903F-8FA30F975F2C}" type="presParOf" srcId="{79613BA1-0E9C-4729-B550-7974C3B9A003}" destId="{AB13413A-1520-4B7A-ABCB-FACE571B5253}" srcOrd="15" destOrd="0" presId="urn:microsoft.com/office/officeart/2005/8/layout/list1"/>
    <dgm:cxn modelId="{7B920047-21BD-4107-A178-167822DFF3B7}" type="presParOf" srcId="{79613BA1-0E9C-4729-B550-7974C3B9A003}" destId="{DFF9851E-A1A8-426F-BFE3-B7BF78C1034F}" srcOrd="16" destOrd="0" presId="urn:microsoft.com/office/officeart/2005/8/layout/list1"/>
    <dgm:cxn modelId="{45580178-C45D-40F1-A99F-518E408382AA}" type="presParOf" srcId="{DFF9851E-A1A8-426F-BFE3-B7BF78C1034F}" destId="{2FA05D4C-7238-4EBE-A656-43601992CEA7}" srcOrd="0" destOrd="0" presId="urn:microsoft.com/office/officeart/2005/8/layout/list1"/>
    <dgm:cxn modelId="{B145591C-D46A-4F9B-A742-12D8146ACEAB}" type="presParOf" srcId="{DFF9851E-A1A8-426F-BFE3-B7BF78C1034F}" destId="{2DF53F5F-73A8-4469-A305-61A22AB64B46}" srcOrd="1" destOrd="0" presId="urn:microsoft.com/office/officeart/2005/8/layout/list1"/>
    <dgm:cxn modelId="{569B9481-C1B8-4D28-A34F-6F9A506E22C2}" type="presParOf" srcId="{79613BA1-0E9C-4729-B550-7974C3B9A003}" destId="{905C39FD-8778-4DDB-AFAB-FA27386D4C57}" srcOrd="17" destOrd="0" presId="urn:microsoft.com/office/officeart/2005/8/layout/list1"/>
    <dgm:cxn modelId="{F18883F4-2EAB-4A03-92B9-3E1CCFC0F461}" type="presParOf" srcId="{79613BA1-0E9C-4729-B550-7974C3B9A003}" destId="{023B80D1-2EB6-4FF1-BB70-4136C77F86AD}" srcOrd="18" destOrd="0" presId="urn:microsoft.com/office/officeart/2005/8/layout/list1"/>
    <dgm:cxn modelId="{DF4D5276-F0A6-425D-995C-6358AAFC3BE8}" type="presParOf" srcId="{79613BA1-0E9C-4729-B550-7974C3B9A003}" destId="{D7229D85-1158-49DE-A5CB-43C67706B2F9}" srcOrd="19" destOrd="0" presId="urn:microsoft.com/office/officeart/2005/8/layout/list1"/>
    <dgm:cxn modelId="{3609590D-5B90-491B-9C6B-ED1F154F1A06}" type="presParOf" srcId="{79613BA1-0E9C-4729-B550-7974C3B9A003}" destId="{592A17D0-A481-43D6-9EB0-492E3B47B842}" srcOrd="20" destOrd="0" presId="urn:microsoft.com/office/officeart/2005/8/layout/list1"/>
    <dgm:cxn modelId="{4174BA01-4D7A-468D-B87F-F15056B127E6}" type="presParOf" srcId="{592A17D0-A481-43D6-9EB0-492E3B47B842}" destId="{72F0C2B4-CB2A-46B4-82A6-1E2F0B5E8F4F}" srcOrd="0" destOrd="0" presId="urn:microsoft.com/office/officeart/2005/8/layout/list1"/>
    <dgm:cxn modelId="{BA557495-3278-4D6D-B305-38BB5256A4D1}" type="presParOf" srcId="{592A17D0-A481-43D6-9EB0-492E3B47B842}" destId="{26C08826-980B-430B-BCA0-76C4406FB79F}" srcOrd="1" destOrd="0" presId="urn:microsoft.com/office/officeart/2005/8/layout/list1"/>
    <dgm:cxn modelId="{46350026-CE2C-4A97-84B2-A6EA8D265935}" type="presParOf" srcId="{79613BA1-0E9C-4729-B550-7974C3B9A003}" destId="{5669A53C-31AE-421A-93E5-B9FC8B628711}" srcOrd="21" destOrd="0" presId="urn:microsoft.com/office/officeart/2005/8/layout/list1"/>
    <dgm:cxn modelId="{C5B63398-72AD-40DF-8853-3A4F07A7E5C5}" type="presParOf" srcId="{79613BA1-0E9C-4729-B550-7974C3B9A003}" destId="{24FF2EB3-119A-43E5-B70F-E10063CD13D1}" srcOrd="22" destOrd="0" presId="urn:microsoft.com/office/officeart/2005/8/layout/list1"/>
    <dgm:cxn modelId="{83CD5102-14AD-4213-885B-1F4BF6EA942C}" type="presParOf" srcId="{79613BA1-0E9C-4729-B550-7974C3B9A003}" destId="{BF6F251D-F17E-4EC5-AC0C-14848CF6FF35}" srcOrd="23" destOrd="0" presId="urn:microsoft.com/office/officeart/2005/8/layout/list1"/>
    <dgm:cxn modelId="{1A86D7BE-7E35-4571-835B-67692EF67159}" type="presParOf" srcId="{79613BA1-0E9C-4729-B550-7974C3B9A003}" destId="{3BA8344B-B45E-44E8-B395-49EED1AD7131}" srcOrd="24" destOrd="0" presId="urn:microsoft.com/office/officeart/2005/8/layout/list1"/>
    <dgm:cxn modelId="{E63C7A20-6635-4BA8-8528-6AB5D1F72785}" type="presParOf" srcId="{3BA8344B-B45E-44E8-B395-49EED1AD7131}" destId="{6DAE0B59-DA6B-45C2-BA4C-56F4E62BD717}" srcOrd="0" destOrd="0" presId="urn:microsoft.com/office/officeart/2005/8/layout/list1"/>
    <dgm:cxn modelId="{79875B8F-EE62-449C-8477-02336F9CCE9A}" type="presParOf" srcId="{3BA8344B-B45E-44E8-B395-49EED1AD7131}" destId="{59F4C85D-E1BC-4ABE-9FC5-4620E524CC35}" srcOrd="1" destOrd="0" presId="urn:microsoft.com/office/officeart/2005/8/layout/list1"/>
    <dgm:cxn modelId="{472E9119-A14B-4C9F-9CF5-5D90783322A5}" type="presParOf" srcId="{79613BA1-0E9C-4729-B550-7974C3B9A003}" destId="{991D0751-FD84-45E9-A8A3-059F2B79D2D2}" srcOrd="25" destOrd="0" presId="urn:microsoft.com/office/officeart/2005/8/layout/list1"/>
    <dgm:cxn modelId="{28FA1CDD-CCF2-48B8-B1F5-F856F3D3B8A4}" type="presParOf" srcId="{79613BA1-0E9C-4729-B550-7974C3B9A003}" destId="{6EDC4B2A-9D9A-48E7-9961-823068E1B17A}" srcOrd="26" destOrd="0" presId="urn:microsoft.com/office/officeart/2005/8/layout/list1"/>
    <dgm:cxn modelId="{FC7AE95C-CAF5-4F26-B76C-4E0423A3CE35}" type="presParOf" srcId="{79613BA1-0E9C-4729-B550-7974C3B9A003}" destId="{85A8156D-7B98-44E1-844E-B48A4596C431}" srcOrd="27" destOrd="0" presId="urn:microsoft.com/office/officeart/2005/8/layout/list1"/>
    <dgm:cxn modelId="{7D03DFD6-F7AB-4B37-AE9B-E3A60AC9FFA7}" type="presParOf" srcId="{79613BA1-0E9C-4729-B550-7974C3B9A003}" destId="{B6109EE8-4861-4686-9A5F-BB49882827AC}" srcOrd="28" destOrd="0" presId="urn:microsoft.com/office/officeart/2005/8/layout/list1"/>
    <dgm:cxn modelId="{18938CE8-4396-4393-BF94-453180827C5C}" type="presParOf" srcId="{B6109EE8-4861-4686-9A5F-BB49882827AC}" destId="{51E0014E-59AC-422F-8211-37DFF414A6A2}" srcOrd="0" destOrd="0" presId="urn:microsoft.com/office/officeart/2005/8/layout/list1"/>
    <dgm:cxn modelId="{4A0BD88F-BACC-4B5A-92D6-A935CF2DE0F0}" type="presParOf" srcId="{B6109EE8-4861-4686-9A5F-BB49882827AC}" destId="{0C815D0B-7CEA-4021-A791-C70F72099CDE}" srcOrd="1" destOrd="0" presId="urn:microsoft.com/office/officeart/2005/8/layout/list1"/>
    <dgm:cxn modelId="{79FAB7BC-15BC-4478-AB7C-782D427B7CCE}" type="presParOf" srcId="{79613BA1-0E9C-4729-B550-7974C3B9A003}" destId="{D76A2A3B-4D08-441D-AF59-B29689861B87}" srcOrd="29" destOrd="0" presId="urn:microsoft.com/office/officeart/2005/8/layout/list1"/>
    <dgm:cxn modelId="{274DF838-DEB2-4658-81A9-C14AAE517640}" type="presParOf" srcId="{79613BA1-0E9C-4729-B550-7974C3B9A003}" destId="{AC57FFA1-6888-4BEC-963A-E35E89126C29}" srcOrd="30" destOrd="0" presId="urn:microsoft.com/office/officeart/2005/8/layout/list1"/>
    <dgm:cxn modelId="{4AAB3A6E-3E6C-4C78-AB47-1F187040742A}" type="presParOf" srcId="{79613BA1-0E9C-4729-B550-7974C3B9A003}" destId="{921ECF19-72C3-4EC5-884E-D654D84AF81C}" srcOrd="31" destOrd="0" presId="urn:microsoft.com/office/officeart/2005/8/layout/list1"/>
    <dgm:cxn modelId="{24726738-DCA9-4753-AA37-38457236DC62}" type="presParOf" srcId="{79613BA1-0E9C-4729-B550-7974C3B9A003}" destId="{1A5A5ED5-07CA-4267-86D8-EE7DF6C370C1}" srcOrd="32" destOrd="0" presId="urn:microsoft.com/office/officeart/2005/8/layout/list1"/>
    <dgm:cxn modelId="{E368DBF6-3775-4D64-9C56-4888B4B57BB3}" type="presParOf" srcId="{1A5A5ED5-07CA-4267-86D8-EE7DF6C370C1}" destId="{640466A5-1BF7-472D-BE49-29F50B79A756}" srcOrd="0" destOrd="0" presId="urn:microsoft.com/office/officeart/2005/8/layout/list1"/>
    <dgm:cxn modelId="{44737D84-64C8-4ACF-A384-0FD3F3D6C45E}" type="presParOf" srcId="{1A5A5ED5-07CA-4267-86D8-EE7DF6C370C1}" destId="{0B95C1B1-927B-485B-8DF9-2779F18152F3}" srcOrd="1" destOrd="0" presId="urn:microsoft.com/office/officeart/2005/8/layout/list1"/>
    <dgm:cxn modelId="{E0688D60-3236-41FC-B11C-8C895ED0C232}" type="presParOf" srcId="{79613BA1-0E9C-4729-B550-7974C3B9A003}" destId="{4C16075D-781D-42F4-A2ED-ABA1BB949AA7}" srcOrd="33" destOrd="0" presId="urn:microsoft.com/office/officeart/2005/8/layout/list1"/>
    <dgm:cxn modelId="{F597F789-E783-4301-85C3-3E78263DFAB4}" type="presParOf" srcId="{79613BA1-0E9C-4729-B550-7974C3B9A003}" destId="{56D2E29D-145F-4096-98A2-66892E26B2E9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2A7237-8C0E-4F17-8C14-F6263703501D}" type="doc">
      <dgm:prSet loTypeId="urn:microsoft.com/office/officeart/2005/8/layout/vList3#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9E14BD2-3A51-48A0-A8D7-ED7E67912BF7}" type="parTrans" cxnId="{A5AD5FDF-1031-462F-B132-12BA3E9D43C8}">
      <dgm:prSet/>
      <dgm:spPr/>
      <dgm:t>
        <a:bodyPr/>
        <a:lstStyle/>
        <a:p>
          <a:endParaRPr lang="ru-RU"/>
        </a:p>
      </dgm:t>
    </dgm:pt>
    <dgm:pt modelId="{16270C2B-57EB-4491-9CC6-B7871928922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1400" b="1">
              <a:latin typeface="Times New Roman" pitchFamily="18" charset="0"/>
              <a:cs typeface="Times New Roman" pitchFamily="18" charset="0"/>
            </a:rPr>
            <a:t>Составление проекта бюджета:</a:t>
          </a:r>
          <a:r>
            <a:rPr lang="ru-RU" sz="1300" b="1"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>
              <a:latin typeface="Times New Roman" pitchFamily="18" charset="0"/>
              <a:cs typeface="Times New Roman" pitchFamily="18" charset="0"/>
            </a:rPr>
            <a:t>До начала составления проекта бюджета исполнительным органом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бюджета. Непосредственное составление бюджета осуществляет Комитет финансов администрации Энгельсского муниципального </a:t>
          </a:r>
          <a:r>
            <a:rPr lang="ru-RU" sz="1300" smtClean="0">
              <a:latin typeface="Times New Roman" pitchFamily="18" charset="0"/>
              <a:cs typeface="Times New Roman" pitchFamily="18" charset="0"/>
            </a:rPr>
            <a:t>района.</a:t>
          </a:r>
        </a:p>
        <a:p>
          <a:pPr algn="just"/>
          <a:r>
            <a:rPr lang="ru-RU" sz="1300" smtClean="0">
              <a:latin typeface="Times New Roman" pitchFamily="18" charset="0"/>
              <a:cs typeface="Times New Roman" pitchFamily="18" charset="0"/>
            </a:rPr>
            <a:t>Подготовленный проект </a:t>
          </a:r>
          <a:r>
            <a:rPr lang="ru-RU" sz="1300">
              <a:latin typeface="Times New Roman" pitchFamily="18" charset="0"/>
              <a:cs typeface="Times New Roman" pitchFamily="18" charset="0"/>
            </a:rPr>
            <a:t>бюджета направляется </a:t>
          </a:r>
          <a:r>
            <a:rPr lang="ru-RU" sz="1300" smtClean="0">
              <a:latin typeface="Times New Roman" pitchFamily="18" charset="0"/>
              <a:cs typeface="Times New Roman" pitchFamily="18" charset="0"/>
            </a:rPr>
            <a:t>Главе муниципального образования город Энгельс для </a:t>
          </a:r>
          <a:r>
            <a:rPr lang="ru-RU" sz="1300">
              <a:latin typeface="Times New Roman" pitchFamily="18" charset="0"/>
              <a:cs typeface="Times New Roman" pitchFamily="18" charset="0"/>
            </a:rPr>
            <a:t>вынесения на публичные слушания.</a:t>
          </a:r>
        </a:p>
      </dgm:t>
    </dgm:pt>
    <dgm:pt modelId="{F2B92660-E6A9-499C-B2B9-9BA15E33D354}" type="sibTrans" cxnId="{A5AD5FDF-1031-462F-B132-12BA3E9D43C8}">
      <dgm:prSet/>
      <dgm:spPr/>
      <dgm:t>
        <a:bodyPr/>
        <a:lstStyle/>
        <a:p>
          <a:endParaRPr lang="ru-RU"/>
        </a:p>
      </dgm:t>
    </dgm:pt>
    <dgm:pt modelId="{DE340065-ABED-4C7C-B65B-379DEB9125EC}" type="parTrans" cxnId="{F4ECC310-0831-477F-9177-8A8A4790560C}">
      <dgm:prSet/>
      <dgm:spPr/>
      <dgm:t>
        <a:bodyPr/>
        <a:lstStyle/>
        <a:p>
          <a:endParaRPr lang="ru-RU"/>
        </a:p>
      </dgm:t>
    </dgm:pt>
    <dgm:pt modelId="{E33A2EE7-F58A-4B29-B317-CF2E4D9D081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1400" b="1">
              <a:latin typeface="Times New Roman" pitchFamily="18" charset="0"/>
              <a:cs typeface="Times New Roman" pitchFamily="18" charset="0"/>
            </a:rPr>
            <a:t>Рассмотрение проекта бюджета: </a:t>
          </a:r>
          <a:r>
            <a:rPr lang="ru-RU" sz="1300">
              <a:latin typeface="Times New Roman" pitchFamily="18" charset="0"/>
              <a:cs typeface="Times New Roman" pitchFamily="18" charset="0"/>
            </a:rPr>
            <a:t>Проект бюджета </a:t>
          </a:r>
          <a:r>
            <a:rPr lang="ru-RU" sz="13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муниципального образования город Энгельс</a:t>
          </a:r>
          <a:r>
            <a:rPr lang="ru-RU" sz="130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300" smtClean="0"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1300">
              <a:latin typeface="Times New Roman" pitchFamily="18" charset="0"/>
              <a:cs typeface="Times New Roman" pitchFamily="18" charset="0"/>
            </a:rPr>
            <a:t>год и на плановый период </a:t>
          </a:r>
          <a:r>
            <a:rPr lang="ru-RU" sz="1300" smtClean="0">
              <a:latin typeface="Times New Roman" pitchFamily="18" charset="0"/>
              <a:cs typeface="Times New Roman" pitchFamily="18" charset="0"/>
            </a:rPr>
            <a:t>2026 </a:t>
          </a:r>
          <a:r>
            <a:rPr lang="ru-RU" sz="1300">
              <a:latin typeface="Times New Roman" pitchFamily="18" charset="0"/>
              <a:cs typeface="Times New Roman" pitchFamily="18" charset="0"/>
            </a:rPr>
            <a:t>и </a:t>
          </a:r>
          <a:r>
            <a:rPr lang="ru-RU" sz="1300" smtClean="0">
              <a:latin typeface="Times New Roman" pitchFamily="18" charset="0"/>
              <a:cs typeface="Times New Roman" pitchFamily="18" charset="0"/>
            </a:rPr>
            <a:t>2027 </a:t>
          </a:r>
          <a:r>
            <a:rPr lang="ru-RU" sz="1300">
              <a:latin typeface="Times New Roman" pitchFamily="18" charset="0"/>
              <a:cs typeface="Times New Roman" pitchFamily="18" charset="0"/>
            </a:rPr>
            <a:t>годов </a:t>
          </a:r>
          <a:r>
            <a:rPr lang="ru-RU" sz="13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был рассмотрен на публичных слушаниях </a:t>
          </a:r>
          <a:r>
            <a:rPr lang="ru-RU" sz="13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 ноября 2024 </a:t>
          </a:r>
          <a:r>
            <a:rPr lang="ru-RU" sz="13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года. </a:t>
          </a:r>
          <a:r>
            <a:rPr lang="ru-RU" sz="13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Глава Энгельсского муниципального района 12 декабря 2024 года внес на рассмотрение в Энгельсский городской Совет депутатов проект бюджета.</a:t>
          </a:r>
          <a:endParaRPr lang="ru-RU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BC52EC-B641-4631-AAD8-AFFE458A8158}" type="sibTrans" cxnId="{F4ECC310-0831-477F-9177-8A8A4790560C}">
      <dgm:prSet/>
      <dgm:spPr/>
      <dgm:t>
        <a:bodyPr/>
        <a:lstStyle/>
        <a:p>
          <a:endParaRPr lang="ru-RU"/>
        </a:p>
      </dgm:t>
    </dgm:pt>
    <dgm:pt modelId="{CE60CCF0-0887-4FC7-BC9E-D7386612B891}" type="parTrans" cxnId="{CFE8A671-CBAB-4DE5-8D49-401692653C77}">
      <dgm:prSet/>
      <dgm:spPr/>
      <dgm:t>
        <a:bodyPr/>
        <a:lstStyle/>
        <a:p>
          <a:endParaRPr lang="ru-RU"/>
        </a:p>
      </dgm:t>
    </dgm:pt>
    <dgm:pt modelId="{793DE9C4-C149-44B4-83E0-F3C19FAF917A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1400" b="1">
              <a:latin typeface="Times New Roman" pitchFamily="18" charset="0"/>
              <a:cs typeface="Times New Roman" pitchFamily="18" charset="0"/>
            </a:rPr>
            <a:t>Утверждение бюджета: </a:t>
          </a:r>
          <a:r>
            <a:rPr lang="ru-RU" sz="1300">
              <a:latin typeface="Times New Roman" pitchFamily="18" charset="0"/>
              <a:cs typeface="Times New Roman" pitchFamily="18" charset="0"/>
            </a:rPr>
            <a:t>Решение о бюджете </a:t>
          </a:r>
          <a:r>
            <a:rPr lang="ru-RU" sz="1300" smtClean="0">
              <a:latin typeface="Times New Roman" pitchFamily="18" charset="0"/>
              <a:cs typeface="Times New Roman" pitchFamily="18" charset="0"/>
            </a:rPr>
            <a:t>городского поселения </a:t>
          </a:r>
          <a:r>
            <a:rPr lang="ru-RU" sz="1300">
              <a:latin typeface="Times New Roman" pitchFamily="18" charset="0"/>
              <a:cs typeface="Times New Roman" pitchFamily="18" charset="0"/>
            </a:rPr>
            <a:t>город Энгельс </a:t>
          </a:r>
          <a:r>
            <a:rPr lang="ru-RU" sz="1300" smtClean="0">
              <a:latin typeface="Times New Roman" pitchFamily="18" charset="0"/>
              <a:cs typeface="Times New Roman" pitchFamily="18" charset="0"/>
            </a:rPr>
            <a:t>Энгельсского муниципального района Саратовской области утверждается </a:t>
          </a:r>
          <a:r>
            <a:rPr lang="ru-RU" sz="1300">
              <a:latin typeface="Times New Roman" pitchFamily="18" charset="0"/>
              <a:cs typeface="Times New Roman" pitchFamily="18" charset="0"/>
            </a:rPr>
            <a:t>депутатами Энгельсского городского Совета депутатов до начала нового финансового года. </a:t>
          </a:r>
          <a:r>
            <a:rPr lang="ru-RU" sz="1300" smtClean="0">
              <a:latin typeface="Times New Roman" pitchFamily="18" charset="0"/>
              <a:cs typeface="Times New Roman" pitchFamily="18" charset="0"/>
            </a:rPr>
            <a:t>Бюджет городского поселения город Энгельс Энгельсского муниципального района Саратовской области на 2025 год и на плановый период 2026 и 2027 годов утвержден решением Энгельсского городского Совета депутатов от 18.12.2024 года № 130/30-03.</a:t>
          </a:r>
          <a:endParaRPr lang="ru-RU" sz="13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A1F352-9AEA-4B0E-AB19-ECFCD6D8BFA6}" type="sibTrans" cxnId="{CFE8A671-CBAB-4DE5-8D49-401692653C77}">
      <dgm:prSet/>
      <dgm:spPr/>
      <dgm:t>
        <a:bodyPr/>
        <a:lstStyle/>
        <a:p>
          <a:endParaRPr lang="ru-RU"/>
        </a:p>
      </dgm:t>
    </dgm:pt>
    <dgm:pt modelId="{D5627967-DE5C-4066-AE1D-75F0A89623B8}" type="pres">
      <dgm:prSet presAssocID="{732A7237-8C0E-4F17-8C14-F6263703501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DBE802-48C3-4541-BD39-355CD841E2BD}" type="pres">
      <dgm:prSet presAssocID="{16270C2B-57EB-4491-9CC6-B7871928922E}" presName="composite" presStyleCnt="0"/>
      <dgm:spPr/>
      <dgm:t>
        <a:bodyPr/>
        <a:lstStyle/>
        <a:p>
          <a:endParaRPr/>
        </a:p>
      </dgm:t>
    </dgm:pt>
    <dgm:pt modelId="{4FBF4F7C-3D7C-49A6-8B80-58C2B1603190}" type="pres">
      <dgm:prSet presAssocID="{16270C2B-57EB-4491-9CC6-B7871928922E}" presName="imgShp" presStyleLbl="fgImgPlace1" presStyleIdx="0" presStyleCnt="3" custScaleX="92856" custScaleY="92000" custLinFactNeighborX="-66587" custLinFactNeighborY="2143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/>
        </a:p>
      </dgm:t>
    </dgm:pt>
    <dgm:pt modelId="{61630970-AF54-4A31-9E7A-963EDAC71027}" type="pres">
      <dgm:prSet presAssocID="{16270C2B-57EB-4491-9CC6-B7871928922E}" presName="txShp" presStyleLbl="node1" presStyleIdx="0" presStyleCnt="3" custScaleX="141784" custScaleY="131016" custLinFactNeighborX="3682" custLinFactNeighborY="30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FBAF4-4E87-491C-8002-A0B271E8E0F6}" type="pres">
      <dgm:prSet presAssocID="{F2B92660-E6A9-499C-B2B9-9BA15E33D354}" presName="spacing" presStyleCnt="0"/>
      <dgm:spPr/>
      <dgm:t>
        <a:bodyPr/>
        <a:lstStyle/>
        <a:p>
          <a:endParaRPr/>
        </a:p>
      </dgm:t>
    </dgm:pt>
    <dgm:pt modelId="{A6532E0A-DAF7-46C5-B94A-477C4A3F65B5}" type="pres">
      <dgm:prSet presAssocID="{E33A2EE7-F58A-4B29-B317-CF2E4D9D081B}" presName="composite" presStyleCnt="0"/>
      <dgm:spPr/>
      <dgm:t>
        <a:bodyPr/>
        <a:lstStyle/>
        <a:p>
          <a:endParaRPr/>
        </a:p>
      </dgm:t>
    </dgm:pt>
    <dgm:pt modelId="{D2DC20ED-6BA8-43A4-896A-06EB65110154}" type="pres">
      <dgm:prSet presAssocID="{E33A2EE7-F58A-4B29-B317-CF2E4D9D081B}" presName="imgShp" presStyleLbl="fgImgPlace1" presStyleIdx="1" presStyleCnt="3" custScaleX="86180" custScaleY="87350" custLinFactNeighborX="-69925" custLinFactNeighborY="179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/>
        </a:p>
      </dgm:t>
    </dgm:pt>
    <dgm:pt modelId="{BC572622-6D8D-45D7-AEC6-A0811D3BC519}" type="pres">
      <dgm:prSet presAssocID="{E33A2EE7-F58A-4B29-B317-CF2E4D9D081B}" presName="txShp" presStyleLbl="node1" presStyleIdx="1" presStyleCnt="3" custScaleX="137812" custScaleY="97323" custLinFactNeighborX="6482" custLinFactNeighborY="6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36E33-9044-4A1F-A75B-AB8FB4216026}" type="pres">
      <dgm:prSet presAssocID="{54BC52EC-B641-4631-AAD8-AFFE458A8158}" presName="spacing" presStyleCnt="0"/>
      <dgm:spPr/>
      <dgm:t>
        <a:bodyPr/>
        <a:lstStyle/>
        <a:p>
          <a:endParaRPr/>
        </a:p>
      </dgm:t>
    </dgm:pt>
    <dgm:pt modelId="{317D28F8-FEE5-461D-98EE-5D57A3A00DB2}" type="pres">
      <dgm:prSet presAssocID="{793DE9C4-C149-44B4-83E0-F3C19FAF917A}" presName="composite" presStyleCnt="0"/>
      <dgm:spPr/>
      <dgm:t>
        <a:bodyPr/>
        <a:lstStyle/>
        <a:p>
          <a:endParaRPr/>
        </a:p>
      </dgm:t>
    </dgm:pt>
    <dgm:pt modelId="{DE77FE52-9789-4D73-A1EF-3429FB42960A}" type="pres">
      <dgm:prSet presAssocID="{793DE9C4-C149-44B4-83E0-F3C19FAF917A}" presName="imgShp" presStyleLbl="fgImgPlace1" presStyleIdx="2" presStyleCnt="3" custScaleX="87061" custScaleY="97507" custLinFactNeighborX="-50177" custLinFactNeighborY="-1565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/>
        </a:p>
      </dgm:t>
    </dgm:pt>
    <dgm:pt modelId="{A467E3F3-0E91-429D-8FFF-98636AAD86F9}" type="pres">
      <dgm:prSet presAssocID="{793DE9C4-C149-44B4-83E0-F3C19FAF917A}" presName="txShp" presStyleLbl="node1" presStyleIdx="2" presStyleCnt="3" custScaleX="138509" custScaleY="109758" custLinFactNeighborX="5235" custLinFactNeighborY="-14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40DFFD-5EEA-4BE1-AFEF-9B3FFB57AB82}" type="presOf" srcId="{E33A2EE7-F58A-4B29-B317-CF2E4D9D081B}" destId="{BC572622-6D8D-45D7-AEC6-A0811D3BC519}" srcOrd="0" destOrd="0" presId="urn:microsoft.com/office/officeart/2005/8/layout/vList3#1"/>
    <dgm:cxn modelId="{2B5B07C0-6927-4653-8ECB-8553494AC58B}" type="presOf" srcId="{793DE9C4-C149-44B4-83E0-F3C19FAF917A}" destId="{A467E3F3-0E91-429D-8FFF-98636AAD86F9}" srcOrd="0" destOrd="0" presId="urn:microsoft.com/office/officeart/2005/8/layout/vList3#1"/>
    <dgm:cxn modelId="{CFE8A671-CBAB-4DE5-8D49-401692653C77}" srcId="{732A7237-8C0E-4F17-8C14-F6263703501D}" destId="{793DE9C4-C149-44B4-83E0-F3C19FAF917A}" srcOrd="2" destOrd="0" parTransId="{CE60CCF0-0887-4FC7-BC9E-D7386612B891}" sibTransId="{3DA1F352-9AEA-4B0E-AB19-ECFCD6D8BFA6}"/>
    <dgm:cxn modelId="{E293307A-28E9-4A66-8D1E-1AA0A3C1104D}" type="presOf" srcId="{732A7237-8C0E-4F17-8C14-F6263703501D}" destId="{D5627967-DE5C-4066-AE1D-75F0A89623B8}" srcOrd="0" destOrd="0" presId="urn:microsoft.com/office/officeart/2005/8/layout/vList3#1"/>
    <dgm:cxn modelId="{A5AD5FDF-1031-462F-B132-12BA3E9D43C8}" srcId="{732A7237-8C0E-4F17-8C14-F6263703501D}" destId="{16270C2B-57EB-4491-9CC6-B7871928922E}" srcOrd="0" destOrd="0" parTransId="{F9E14BD2-3A51-48A0-A8D7-ED7E67912BF7}" sibTransId="{F2B92660-E6A9-499C-B2B9-9BA15E33D354}"/>
    <dgm:cxn modelId="{10468E57-6BB2-405B-9B85-55A8E9ED0303}" type="presOf" srcId="{16270C2B-57EB-4491-9CC6-B7871928922E}" destId="{61630970-AF54-4A31-9E7A-963EDAC71027}" srcOrd="0" destOrd="0" presId="urn:microsoft.com/office/officeart/2005/8/layout/vList3#1"/>
    <dgm:cxn modelId="{F4ECC310-0831-477F-9177-8A8A4790560C}" srcId="{732A7237-8C0E-4F17-8C14-F6263703501D}" destId="{E33A2EE7-F58A-4B29-B317-CF2E4D9D081B}" srcOrd="1" destOrd="0" parTransId="{DE340065-ABED-4C7C-B65B-379DEB9125EC}" sibTransId="{54BC52EC-B641-4631-AAD8-AFFE458A8158}"/>
    <dgm:cxn modelId="{73B6F65D-C564-4C87-BAB1-0BEC585F9AA4}" type="presParOf" srcId="{D5627967-DE5C-4066-AE1D-75F0A89623B8}" destId="{1DDBE802-48C3-4541-BD39-355CD841E2BD}" srcOrd="0" destOrd="0" presId="urn:microsoft.com/office/officeart/2005/8/layout/vList3#1"/>
    <dgm:cxn modelId="{0ECE2B86-622D-480D-BDA0-49F548E6925E}" type="presParOf" srcId="{1DDBE802-48C3-4541-BD39-355CD841E2BD}" destId="{4FBF4F7C-3D7C-49A6-8B80-58C2B1603190}" srcOrd="0" destOrd="0" presId="urn:microsoft.com/office/officeart/2005/8/layout/vList3#1"/>
    <dgm:cxn modelId="{720ACECB-0A6C-4524-BEBD-227D81A8C51E}" type="presParOf" srcId="{1DDBE802-48C3-4541-BD39-355CD841E2BD}" destId="{61630970-AF54-4A31-9E7A-963EDAC71027}" srcOrd="1" destOrd="0" presId="urn:microsoft.com/office/officeart/2005/8/layout/vList3#1"/>
    <dgm:cxn modelId="{42E31251-2570-4F5A-947D-409AA7DA2C9F}" type="presParOf" srcId="{D5627967-DE5C-4066-AE1D-75F0A89623B8}" destId="{7E6FBAF4-4E87-491C-8002-A0B271E8E0F6}" srcOrd="1" destOrd="0" presId="urn:microsoft.com/office/officeart/2005/8/layout/vList3#1"/>
    <dgm:cxn modelId="{462DE1CA-8528-479F-AB45-B8C12D046DE4}" type="presParOf" srcId="{D5627967-DE5C-4066-AE1D-75F0A89623B8}" destId="{A6532E0A-DAF7-46C5-B94A-477C4A3F65B5}" srcOrd="2" destOrd="0" presId="urn:microsoft.com/office/officeart/2005/8/layout/vList3#1"/>
    <dgm:cxn modelId="{212B1ACF-E00D-4231-B696-0CEB8E7CFFEF}" type="presParOf" srcId="{A6532E0A-DAF7-46C5-B94A-477C4A3F65B5}" destId="{D2DC20ED-6BA8-43A4-896A-06EB65110154}" srcOrd="0" destOrd="0" presId="urn:microsoft.com/office/officeart/2005/8/layout/vList3#1"/>
    <dgm:cxn modelId="{C20046E5-28CE-4238-932E-C69A01A00687}" type="presParOf" srcId="{A6532E0A-DAF7-46C5-B94A-477C4A3F65B5}" destId="{BC572622-6D8D-45D7-AEC6-A0811D3BC519}" srcOrd="1" destOrd="0" presId="urn:microsoft.com/office/officeart/2005/8/layout/vList3#1"/>
    <dgm:cxn modelId="{60F711D9-ADAF-4C17-9BD7-9DCEECC2FED1}" type="presParOf" srcId="{D5627967-DE5C-4066-AE1D-75F0A89623B8}" destId="{52C36E33-9044-4A1F-A75B-AB8FB4216026}" srcOrd="3" destOrd="0" presId="urn:microsoft.com/office/officeart/2005/8/layout/vList3#1"/>
    <dgm:cxn modelId="{B92A7554-8F0B-4805-8EBA-4CD5BB95FD51}" type="presParOf" srcId="{D5627967-DE5C-4066-AE1D-75F0A89623B8}" destId="{317D28F8-FEE5-461D-98EE-5D57A3A00DB2}" srcOrd="4" destOrd="0" presId="urn:microsoft.com/office/officeart/2005/8/layout/vList3#1"/>
    <dgm:cxn modelId="{F6AFEB5F-E883-421D-B40F-32E662B7D178}" type="presParOf" srcId="{317D28F8-FEE5-461D-98EE-5D57A3A00DB2}" destId="{DE77FE52-9789-4D73-A1EF-3429FB42960A}" srcOrd="0" destOrd="0" presId="urn:microsoft.com/office/officeart/2005/8/layout/vList3#1"/>
    <dgm:cxn modelId="{F0C68504-E797-4833-AF9C-3C3D384115B1}" type="presParOf" srcId="{317D28F8-FEE5-461D-98EE-5D57A3A00DB2}" destId="{A467E3F3-0E91-429D-8FFF-98636AAD86F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08BBD4-669A-4D85-88DA-9312CDA08B7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74511D-5FFC-4549-B70F-914F4318CF49}" type="parTrans" cxnId="{65969326-D50A-4BF3-84AA-4C4ED3907B6F}">
      <dgm:prSet/>
      <dgm:spPr/>
      <dgm:t>
        <a:bodyPr/>
        <a:lstStyle/>
        <a:p>
          <a:endParaRPr lang="ru-RU"/>
        </a:p>
      </dgm:t>
    </dgm:pt>
    <dgm:pt modelId="{FA1242B5-03C5-4D71-B7A2-AFF2D9F81B0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13500000" scaled="1"/>
        </a:gra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2000" b="1" smtClean="0">
              <a:solidFill>
                <a:srgbClr val="0000FF"/>
              </a:solidFill>
              <a:latin typeface="Century Gothic" pitchFamily="34" charset="0"/>
            </a:rPr>
            <a:t>Составление бюджета основывается на:    </a:t>
          </a:r>
          <a:endParaRPr lang="ru-RU" sz="2000">
            <a:solidFill>
              <a:srgbClr val="0000FF"/>
            </a:solidFill>
          </a:endParaRPr>
        </a:p>
      </dgm:t>
    </dgm:pt>
    <dgm:pt modelId="{EC978048-BA32-4258-AF26-3C1B7C7FC208}" type="parTrans" cxnId="{9E411553-23BB-44CA-B4EB-337853EE2737}">
      <dgm:prSet/>
      <dgm:spPr>
        <a:ln>
          <a:solidFill>
            <a:srgbClr val="0033CC"/>
          </a:solidFill>
        </a:ln>
      </dgm:spPr>
      <dgm:t>
        <a:bodyPr/>
        <a:lstStyle/>
        <a:p>
          <a:endParaRPr lang="ru-RU"/>
        </a:p>
      </dgm:t>
    </dgm:pt>
    <dgm:pt modelId="{8D2AECA2-025E-4F15-8D38-E54943498985}">
      <dgm:prSet phldrT="[Текст]" custT="1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1400" b="1" smtClean="0">
              <a:solidFill>
                <a:srgbClr val="7030A0"/>
              </a:solidFill>
              <a:latin typeface="Century Gothic" pitchFamily="34" charset="0"/>
            </a:rPr>
            <a:t>Бюджетном послании Президента Российской Федерации</a:t>
          </a:r>
          <a:endParaRPr lang="ru-RU" sz="1400" b="1">
            <a:solidFill>
              <a:srgbClr val="7030A0"/>
            </a:solidFill>
          </a:endParaRPr>
        </a:p>
      </dgm:t>
    </dgm:pt>
    <dgm:pt modelId="{90ED5E7A-30CF-4BF8-8632-063005826A32}" type="sibTrans" cxnId="{9E411553-23BB-44CA-B4EB-337853EE2737}">
      <dgm:prSet/>
      <dgm:spPr/>
      <dgm:t>
        <a:bodyPr/>
        <a:lstStyle/>
        <a:p>
          <a:endParaRPr lang="ru-RU"/>
        </a:p>
      </dgm:t>
    </dgm:pt>
    <dgm:pt modelId="{CECCB860-C92F-46DB-97DC-951F00D80F95}" type="parTrans" cxnId="{C63A2552-FC96-41F0-97E1-C34F7C1047A0}">
      <dgm:prSet/>
      <dgm:spPr>
        <a:ln>
          <a:solidFill>
            <a:srgbClr val="0033CC"/>
          </a:solidFill>
        </a:ln>
      </dgm:spPr>
      <dgm:t>
        <a:bodyPr/>
        <a:lstStyle/>
        <a:p>
          <a:endParaRPr lang="ru-RU"/>
        </a:p>
      </dgm:t>
    </dgm:pt>
    <dgm:pt modelId="{52BA2995-E9D3-4423-B766-6668B476AAC3}">
      <dgm:prSet phldrT="[Текст]" custT="1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1400" b="1" smtClean="0">
              <a:solidFill>
                <a:srgbClr val="7030A0"/>
              </a:solidFill>
              <a:latin typeface="Century Gothic" pitchFamily="34" charset="0"/>
            </a:rPr>
            <a:t>Прогнозе социально-экономического развития муниципального образования город Энгельс</a:t>
          </a:r>
          <a:endParaRPr lang="ru-RU" sz="1400" b="1">
            <a:solidFill>
              <a:srgbClr val="7030A0"/>
            </a:solidFill>
          </a:endParaRPr>
        </a:p>
      </dgm:t>
    </dgm:pt>
    <dgm:pt modelId="{15A84470-8174-4F7C-BC63-9783A3418F54}" type="sibTrans" cxnId="{C63A2552-FC96-41F0-97E1-C34F7C1047A0}">
      <dgm:prSet/>
      <dgm:spPr/>
      <dgm:t>
        <a:bodyPr/>
        <a:lstStyle/>
        <a:p>
          <a:endParaRPr lang="ru-RU"/>
        </a:p>
      </dgm:t>
    </dgm:pt>
    <dgm:pt modelId="{D8241064-D992-4E15-A516-53BB1F8C5090}" type="parTrans" cxnId="{322EA704-62F9-4ECE-B9F8-575D2B210C2D}">
      <dgm:prSet/>
      <dgm:spPr>
        <a:ln>
          <a:solidFill>
            <a:srgbClr val="0033CC"/>
          </a:solidFill>
        </a:ln>
      </dgm:spPr>
      <dgm:t>
        <a:bodyPr/>
        <a:lstStyle/>
        <a:p>
          <a:endParaRPr lang="ru-RU"/>
        </a:p>
      </dgm:t>
    </dgm:pt>
    <dgm:pt modelId="{BFD74A20-9A81-4239-B43D-A9777462DD41}">
      <dgm:prSet phldrT="[Текст]" custT="1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1400" b="1" smtClean="0">
              <a:solidFill>
                <a:srgbClr val="7030A0"/>
              </a:solidFill>
              <a:latin typeface="Century Gothic" pitchFamily="34" charset="0"/>
            </a:rPr>
            <a:t>Основных направлениях бюджетной и налоговой политики в муниципальном образовании  город Энгельс </a:t>
          </a:r>
          <a:endParaRPr lang="ru-RU" sz="1400" b="1">
            <a:solidFill>
              <a:srgbClr val="7030A0"/>
            </a:solidFill>
          </a:endParaRPr>
        </a:p>
      </dgm:t>
    </dgm:pt>
    <dgm:pt modelId="{875C80AE-A1F1-4403-9B0F-E2B1E56C448B}" type="sibTrans" cxnId="{322EA704-62F9-4ECE-B9F8-575D2B210C2D}">
      <dgm:prSet/>
      <dgm:spPr/>
      <dgm:t>
        <a:bodyPr/>
        <a:lstStyle/>
        <a:p>
          <a:endParaRPr lang="ru-RU"/>
        </a:p>
      </dgm:t>
    </dgm:pt>
    <dgm:pt modelId="{4CDF5ECA-23CF-4E47-8781-19CA76C2DF6D}" type="parTrans" cxnId="{6AF194E5-2A72-48B6-8B33-B9FBF038C3A4}">
      <dgm:prSet/>
      <dgm:spPr>
        <a:ln>
          <a:solidFill>
            <a:srgbClr val="0033CC"/>
          </a:solidFill>
        </a:ln>
      </dgm:spPr>
      <dgm:t>
        <a:bodyPr/>
        <a:lstStyle/>
        <a:p>
          <a:endParaRPr lang="ru-RU"/>
        </a:p>
      </dgm:t>
    </dgm:pt>
    <dgm:pt modelId="{D80FA7B7-62BA-4F7E-85AA-EAFFC9025F0D}">
      <dgm:prSet phldrT="[Текст]" custT="1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1400" b="1" smtClean="0">
              <a:solidFill>
                <a:srgbClr val="7030A0"/>
              </a:solidFill>
              <a:latin typeface="Century Gothic" pitchFamily="34" charset="0"/>
            </a:rPr>
            <a:t>Муниципальных программах муниципального образования город Энгельс</a:t>
          </a:r>
          <a:endParaRPr lang="ru-RU" sz="1400" b="1">
            <a:solidFill>
              <a:srgbClr val="7030A0"/>
            </a:solidFill>
          </a:endParaRPr>
        </a:p>
      </dgm:t>
    </dgm:pt>
    <dgm:pt modelId="{6611A3F3-A431-423C-A77F-FFBA4891B01F}" type="sibTrans" cxnId="{6AF194E5-2A72-48B6-8B33-B9FBF038C3A4}">
      <dgm:prSet/>
      <dgm:spPr/>
      <dgm:t>
        <a:bodyPr/>
        <a:lstStyle/>
        <a:p>
          <a:endParaRPr lang="ru-RU"/>
        </a:p>
      </dgm:t>
    </dgm:pt>
    <dgm:pt modelId="{DD67F33B-D2B6-4FA3-8E2B-F7FFB24DF73F}" type="sibTrans" cxnId="{65969326-D50A-4BF3-84AA-4C4ED3907B6F}">
      <dgm:prSet/>
      <dgm:spPr/>
      <dgm:t>
        <a:bodyPr/>
        <a:lstStyle/>
        <a:p>
          <a:endParaRPr lang="ru-RU"/>
        </a:p>
      </dgm:t>
    </dgm:pt>
    <dgm:pt modelId="{BF9307CC-ACC2-4467-A01E-6F0082252A50}" type="pres">
      <dgm:prSet presAssocID="{2908BBD4-669A-4D85-88DA-9312CDA08B7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DD7B9E-9C25-47B8-A649-77E75237F692}" type="pres">
      <dgm:prSet presAssocID="{FA1242B5-03C5-4D71-B7A2-AFF2D9F81B04}" presName="root" presStyleCnt="0"/>
      <dgm:spPr/>
      <dgm:t>
        <a:bodyPr/>
        <a:lstStyle/>
        <a:p>
          <a:endParaRPr/>
        </a:p>
      </dgm:t>
    </dgm:pt>
    <dgm:pt modelId="{50748376-8F5A-4D45-9BB6-A54988DFE81F}" type="pres">
      <dgm:prSet presAssocID="{FA1242B5-03C5-4D71-B7A2-AFF2D9F81B04}" presName="rootComposite" presStyleCnt="0"/>
      <dgm:spPr/>
      <dgm:t>
        <a:bodyPr/>
        <a:lstStyle/>
        <a:p>
          <a:endParaRPr/>
        </a:p>
      </dgm:t>
    </dgm:pt>
    <dgm:pt modelId="{8C37B9CB-6222-40CA-B880-AA9ABF546B20}" type="pres">
      <dgm:prSet presAssocID="{FA1242B5-03C5-4D71-B7A2-AFF2D9F81B04}" presName="rootText" presStyleLbl="node1" presStyleIdx="0" presStyleCnt="1" custScaleX="116755" custScaleY="38559" custLinFactNeighborX="12729" custLinFactNeighborY="7810"/>
      <dgm:spPr/>
      <dgm:t>
        <a:bodyPr/>
        <a:lstStyle/>
        <a:p>
          <a:endParaRPr lang="ru-RU"/>
        </a:p>
      </dgm:t>
    </dgm:pt>
    <dgm:pt modelId="{16980A44-2F59-4F6E-AED1-C5EE92D6F908}" type="pres">
      <dgm:prSet presAssocID="{FA1242B5-03C5-4D71-B7A2-AFF2D9F81B04}" presName="rootConnector" presStyleLbl="node1" presStyleIdx="0" presStyleCnt="1"/>
      <dgm:spPr/>
      <dgm:t>
        <a:bodyPr/>
        <a:lstStyle/>
        <a:p>
          <a:endParaRPr lang="ru-RU"/>
        </a:p>
      </dgm:t>
    </dgm:pt>
    <dgm:pt modelId="{2449EDAD-0233-418B-9E6B-6E7831CFE9CB}" type="pres">
      <dgm:prSet presAssocID="{FA1242B5-03C5-4D71-B7A2-AFF2D9F81B04}" presName="childShape" presStyleCnt="0"/>
      <dgm:spPr/>
      <dgm:t>
        <a:bodyPr/>
        <a:lstStyle/>
        <a:p>
          <a:endParaRPr/>
        </a:p>
      </dgm:t>
    </dgm:pt>
    <dgm:pt modelId="{1B8E23D5-0901-4230-818E-DEEA3109FA35}" type="pres">
      <dgm:prSet presAssocID="{EC978048-BA32-4258-AF26-3C1B7C7FC208}" presName="Name13" presStyleLbl="parChTrans1D2" presStyleIdx="0" presStyleCnt="4"/>
      <dgm:spPr/>
      <dgm:t>
        <a:bodyPr/>
        <a:lstStyle/>
        <a:p>
          <a:endParaRPr lang="ru-RU"/>
        </a:p>
      </dgm:t>
    </dgm:pt>
    <dgm:pt modelId="{4DC683A7-5A9E-4FEC-B071-AA058E7C8611}" type="pres">
      <dgm:prSet presAssocID="{8D2AECA2-025E-4F15-8D38-E54943498985}" presName="childText" presStyleLbl="bgAcc1" presStyleIdx="0" presStyleCnt="4" custScaleX="125748" custScaleY="39400" custLinFactNeighborX="4961" custLinFactNeighborY="-7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91C45-1A5F-4FB2-B55D-C661201989D9}" type="pres">
      <dgm:prSet presAssocID="{CECCB860-C92F-46DB-97DC-951F00D80F95}" presName="Name13" presStyleLbl="parChTrans1D2" presStyleIdx="1" presStyleCnt="4"/>
      <dgm:spPr/>
      <dgm:t>
        <a:bodyPr/>
        <a:lstStyle/>
        <a:p>
          <a:endParaRPr lang="ru-RU"/>
        </a:p>
      </dgm:t>
    </dgm:pt>
    <dgm:pt modelId="{4A9D85B0-4985-40DA-8A4F-A96D0ACD12D6}" type="pres">
      <dgm:prSet presAssocID="{52BA2995-E9D3-4423-B766-6668B476AAC3}" presName="childText" presStyleLbl="bgAcc1" presStyleIdx="1" presStyleCnt="4" custScaleX="125748" custScaleY="39400" custLinFactNeighborX="4961" custLinFactNeighborY="-23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E7EC0-3680-4FA1-984B-1ABAD5CED9C6}" type="pres">
      <dgm:prSet presAssocID="{D8241064-D992-4E15-A516-53BB1F8C509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1571DEB6-0215-494A-80ED-2EB7FEC9C227}" type="pres">
      <dgm:prSet presAssocID="{BFD74A20-9A81-4239-B43D-A9777462DD41}" presName="childText" presStyleLbl="bgAcc1" presStyleIdx="2" presStyleCnt="4" custScaleX="125748" custScaleY="39400" custLinFactNeighborX="4961" custLinFactNeighborY="-39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665CE-A181-43CC-A38A-39A80A2A87C0}" type="pres">
      <dgm:prSet presAssocID="{4CDF5ECA-23CF-4E47-8781-19CA76C2DF6D}" presName="Name13" presStyleLbl="parChTrans1D2" presStyleIdx="3" presStyleCnt="4"/>
      <dgm:spPr/>
      <dgm:t>
        <a:bodyPr/>
        <a:lstStyle/>
        <a:p>
          <a:endParaRPr lang="ru-RU"/>
        </a:p>
      </dgm:t>
    </dgm:pt>
    <dgm:pt modelId="{BD503607-896E-4E9F-92D4-B352A9C06EE3}" type="pres">
      <dgm:prSet presAssocID="{D80FA7B7-62BA-4F7E-85AA-EAFFC9025F0D}" presName="childText" presStyleLbl="bgAcc1" presStyleIdx="3" presStyleCnt="4" custScaleX="125748" custScaleY="39400" custLinFactNeighborX="4961" custLinFactNeighborY="-56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9C3631-A18D-4947-A84B-1932D05C80B1}" type="presOf" srcId="{FA1242B5-03C5-4D71-B7A2-AFF2D9F81B04}" destId="{8C37B9CB-6222-40CA-B880-AA9ABF546B20}" srcOrd="0" destOrd="0" presId="urn:microsoft.com/office/officeart/2005/8/layout/hierarchy3"/>
    <dgm:cxn modelId="{65969326-D50A-4BF3-84AA-4C4ED3907B6F}" srcId="{2908BBD4-669A-4D85-88DA-9312CDA08B77}" destId="{FA1242B5-03C5-4D71-B7A2-AFF2D9F81B04}" srcOrd="0" destOrd="0" parTransId="{E274511D-5FFC-4549-B70F-914F4318CF49}" sibTransId="{DD67F33B-D2B6-4FA3-8E2B-F7FFB24DF73F}"/>
    <dgm:cxn modelId="{3E97DEB6-FD5B-4268-A581-63BF6409F919}" type="presOf" srcId="{EC978048-BA32-4258-AF26-3C1B7C7FC208}" destId="{1B8E23D5-0901-4230-818E-DEEA3109FA35}" srcOrd="0" destOrd="0" presId="urn:microsoft.com/office/officeart/2005/8/layout/hierarchy3"/>
    <dgm:cxn modelId="{A908C518-1483-4817-8137-6C74164EADE3}" type="presOf" srcId="{BFD74A20-9A81-4239-B43D-A9777462DD41}" destId="{1571DEB6-0215-494A-80ED-2EB7FEC9C227}" srcOrd="0" destOrd="0" presId="urn:microsoft.com/office/officeart/2005/8/layout/hierarchy3"/>
    <dgm:cxn modelId="{DAD9521F-0AB1-4096-9703-C552A9A292F3}" type="presOf" srcId="{CECCB860-C92F-46DB-97DC-951F00D80F95}" destId="{4F091C45-1A5F-4FB2-B55D-C661201989D9}" srcOrd="0" destOrd="0" presId="urn:microsoft.com/office/officeart/2005/8/layout/hierarchy3"/>
    <dgm:cxn modelId="{9E411553-23BB-44CA-B4EB-337853EE2737}" srcId="{FA1242B5-03C5-4D71-B7A2-AFF2D9F81B04}" destId="{8D2AECA2-025E-4F15-8D38-E54943498985}" srcOrd="0" destOrd="0" parTransId="{EC978048-BA32-4258-AF26-3C1B7C7FC208}" sibTransId="{90ED5E7A-30CF-4BF8-8632-063005826A32}"/>
    <dgm:cxn modelId="{6DE01EFE-F512-41D1-886A-E9042B548994}" type="presOf" srcId="{8D2AECA2-025E-4F15-8D38-E54943498985}" destId="{4DC683A7-5A9E-4FEC-B071-AA058E7C8611}" srcOrd="0" destOrd="0" presId="urn:microsoft.com/office/officeart/2005/8/layout/hierarchy3"/>
    <dgm:cxn modelId="{2D2EFFB7-4627-4847-87F2-F974C84F5515}" type="presOf" srcId="{D8241064-D992-4E15-A516-53BB1F8C5090}" destId="{0BCE7EC0-3680-4FA1-984B-1ABAD5CED9C6}" srcOrd="0" destOrd="0" presId="urn:microsoft.com/office/officeart/2005/8/layout/hierarchy3"/>
    <dgm:cxn modelId="{5FF5FDD2-2FF0-49AA-B33E-599BFF39DF15}" type="presOf" srcId="{52BA2995-E9D3-4423-B766-6668B476AAC3}" destId="{4A9D85B0-4985-40DA-8A4F-A96D0ACD12D6}" srcOrd="0" destOrd="0" presId="urn:microsoft.com/office/officeart/2005/8/layout/hierarchy3"/>
    <dgm:cxn modelId="{EC1387D3-1300-4D4B-A5F1-DF41E26454C8}" type="presOf" srcId="{4CDF5ECA-23CF-4E47-8781-19CA76C2DF6D}" destId="{78E665CE-A181-43CC-A38A-39A80A2A87C0}" srcOrd="0" destOrd="0" presId="urn:microsoft.com/office/officeart/2005/8/layout/hierarchy3"/>
    <dgm:cxn modelId="{322EA704-62F9-4ECE-B9F8-575D2B210C2D}" srcId="{FA1242B5-03C5-4D71-B7A2-AFF2D9F81B04}" destId="{BFD74A20-9A81-4239-B43D-A9777462DD41}" srcOrd="2" destOrd="0" parTransId="{D8241064-D992-4E15-A516-53BB1F8C5090}" sibTransId="{875C80AE-A1F1-4403-9B0F-E2B1E56C448B}"/>
    <dgm:cxn modelId="{7CF24A4F-3FB4-4335-931B-6FB10E035952}" type="presOf" srcId="{2908BBD4-669A-4D85-88DA-9312CDA08B77}" destId="{BF9307CC-ACC2-4467-A01E-6F0082252A50}" srcOrd="0" destOrd="0" presId="urn:microsoft.com/office/officeart/2005/8/layout/hierarchy3"/>
    <dgm:cxn modelId="{332C88DB-2C24-4430-8959-80DE6FDB7BAD}" type="presOf" srcId="{D80FA7B7-62BA-4F7E-85AA-EAFFC9025F0D}" destId="{BD503607-896E-4E9F-92D4-B352A9C06EE3}" srcOrd="0" destOrd="0" presId="urn:microsoft.com/office/officeart/2005/8/layout/hierarchy3"/>
    <dgm:cxn modelId="{C63A2552-FC96-41F0-97E1-C34F7C1047A0}" srcId="{FA1242B5-03C5-4D71-B7A2-AFF2D9F81B04}" destId="{52BA2995-E9D3-4423-B766-6668B476AAC3}" srcOrd="1" destOrd="0" parTransId="{CECCB860-C92F-46DB-97DC-951F00D80F95}" sibTransId="{15A84470-8174-4F7C-BC63-9783A3418F54}"/>
    <dgm:cxn modelId="{6AF194E5-2A72-48B6-8B33-B9FBF038C3A4}" srcId="{FA1242B5-03C5-4D71-B7A2-AFF2D9F81B04}" destId="{D80FA7B7-62BA-4F7E-85AA-EAFFC9025F0D}" srcOrd="3" destOrd="0" parTransId="{4CDF5ECA-23CF-4E47-8781-19CA76C2DF6D}" sibTransId="{6611A3F3-A431-423C-A77F-FFBA4891B01F}"/>
    <dgm:cxn modelId="{163BC187-BF3E-4552-959A-11F678D3FB33}" type="presOf" srcId="{FA1242B5-03C5-4D71-B7A2-AFF2D9F81B04}" destId="{16980A44-2F59-4F6E-AED1-C5EE92D6F908}" srcOrd="1" destOrd="0" presId="urn:microsoft.com/office/officeart/2005/8/layout/hierarchy3"/>
    <dgm:cxn modelId="{B0FD90D2-4E37-4FA3-8DE0-A9796C6A2C99}" type="presParOf" srcId="{BF9307CC-ACC2-4467-A01E-6F0082252A50}" destId="{1CDD7B9E-9C25-47B8-A649-77E75237F692}" srcOrd="0" destOrd="0" presId="urn:microsoft.com/office/officeart/2005/8/layout/hierarchy3"/>
    <dgm:cxn modelId="{7790E930-0BDE-4D3A-B75F-AA21C870C3E9}" type="presParOf" srcId="{1CDD7B9E-9C25-47B8-A649-77E75237F692}" destId="{50748376-8F5A-4D45-9BB6-A54988DFE81F}" srcOrd="0" destOrd="0" presId="urn:microsoft.com/office/officeart/2005/8/layout/hierarchy3"/>
    <dgm:cxn modelId="{E0236D74-34A4-4E32-9FA8-429BD2F5A3BF}" type="presParOf" srcId="{50748376-8F5A-4D45-9BB6-A54988DFE81F}" destId="{8C37B9CB-6222-40CA-B880-AA9ABF546B20}" srcOrd="0" destOrd="0" presId="urn:microsoft.com/office/officeart/2005/8/layout/hierarchy3"/>
    <dgm:cxn modelId="{28F71C52-A46B-4B4E-B8D1-0A1ACA2D8467}" type="presParOf" srcId="{50748376-8F5A-4D45-9BB6-A54988DFE81F}" destId="{16980A44-2F59-4F6E-AED1-C5EE92D6F908}" srcOrd="1" destOrd="0" presId="urn:microsoft.com/office/officeart/2005/8/layout/hierarchy3"/>
    <dgm:cxn modelId="{EA06300C-B852-428A-A3AE-A5EAE7C2BEDB}" type="presParOf" srcId="{1CDD7B9E-9C25-47B8-A649-77E75237F692}" destId="{2449EDAD-0233-418B-9E6B-6E7831CFE9CB}" srcOrd="1" destOrd="0" presId="urn:microsoft.com/office/officeart/2005/8/layout/hierarchy3"/>
    <dgm:cxn modelId="{A8290850-33A6-44C2-ABBE-53CB313FA05B}" type="presParOf" srcId="{2449EDAD-0233-418B-9E6B-6E7831CFE9CB}" destId="{1B8E23D5-0901-4230-818E-DEEA3109FA35}" srcOrd="0" destOrd="0" presId="urn:microsoft.com/office/officeart/2005/8/layout/hierarchy3"/>
    <dgm:cxn modelId="{DF5A2540-3C9B-4BE9-8506-449AABE31CCF}" type="presParOf" srcId="{2449EDAD-0233-418B-9E6B-6E7831CFE9CB}" destId="{4DC683A7-5A9E-4FEC-B071-AA058E7C8611}" srcOrd="1" destOrd="0" presId="urn:microsoft.com/office/officeart/2005/8/layout/hierarchy3"/>
    <dgm:cxn modelId="{92F34F49-3783-4E0B-9A2C-6F7674072A9B}" type="presParOf" srcId="{2449EDAD-0233-418B-9E6B-6E7831CFE9CB}" destId="{4F091C45-1A5F-4FB2-B55D-C661201989D9}" srcOrd="2" destOrd="0" presId="urn:microsoft.com/office/officeart/2005/8/layout/hierarchy3"/>
    <dgm:cxn modelId="{D0B57A03-1F5C-42F1-B463-CFC66C8C6B98}" type="presParOf" srcId="{2449EDAD-0233-418B-9E6B-6E7831CFE9CB}" destId="{4A9D85B0-4985-40DA-8A4F-A96D0ACD12D6}" srcOrd="3" destOrd="0" presId="urn:microsoft.com/office/officeart/2005/8/layout/hierarchy3"/>
    <dgm:cxn modelId="{FF1521A0-7C53-41B4-8F17-45E7B4236EEE}" type="presParOf" srcId="{2449EDAD-0233-418B-9E6B-6E7831CFE9CB}" destId="{0BCE7EC0-3680-4FA1-984B-1ABAD5CED9C6}" srcOrd="4" destOrd="0" presId="urn:microsoft.com/office/officeart/2005/8/layout/hierarchy3"/>
    <dgm:cxn modelId="{4654D83E-74AD-4A6C-8500-67B107FFFA86}" type="presParOf" srcId="{2449EDAD-0233-418B-9E6B-6E7831CFE9CB}" destId="{1571DEB6-0215-494A-80ED-2EB7FEC9C227}" srcOrd="5" destOrd="0" presId="urn:microsoft.com/office/officeart/2005/8/layout/hierarchy3"/>
    <dgm:cxn modelId="{0FAA4CBC-3E26-4A9A-A0DC-8A6A6E98740D}" type="presParOf" srcId="{2449EDAD-0233-418B-9E6B-6E7831CFE9CB}" destId="{78E665CE-A181-43CC-A38A-39A80A2A87C0}" srcOrd="6" destOrd="0" presId="urn:microsoft.com/office/officeart/2005/8/layout/hierarchy3"/>
    <dgm:cxn modelId="{DA5BD6FA-5702-4173-8DE6-C2A46DA687FE}" type="presParOf" srcId="{2449EDAD-0233-418B-9E6B-6E7831CFE9CB}" destId="{BD503607-896E-4E9F-92D4-B352A9C06EE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12424D-A576-4236-AB36-0C49659E741F}" type="doc">
      <dgm:prSet loTypeId="urn:microsoft.com/office/officeart/2005/8/layout/radial6" loCatId="cycle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6E6B2EA0-A88C-4F1A-83B7-D26B67AEBEFF}" type="parTrans" cxnId="{C8689F3D-D955-45C4-A333-D195559DE58D}">
      <dgm:prSet/>
      <dgm:spPr/>
      <dgm:t>
        <a:bodyPr/>
        <a:lstStyle/>
        <a:p>
          <a:endParaRPr lang="ru-RU"/>
        </a:p>
      </dgm:t>
    </dgm:pt>
    <dgm:pt modelId="{137AD105-3B1E-4CCE-B125-41965CEDFAE9}">
      <dgm:prSet phldrT="[Текст]" custT="1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0" scaled="1"/>
        </a:gradFill>
      </dgm:spPr>
      <dgm:t>
        <a:bodyPr/>
        <a:lstStyle/>
        <a:p>
          <a:pPr>
            <a:spcAft>
              <a:spcPct val="35000"/>
            </a:spcAft>
          </a:pPr>
          <a:r>
            <a:rPr lang="ru-RU" sz="2000" b="1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ОБЪЕМ РАСХОДОВ на 2025 год </a:t>
          </a:r>
        </a:p>
        <a:p>
          <a:pPr>
            <a:spcAft>
              <a:spcPct val="0"/>
            </a:spcAft>
          </a:pPr>
          <a:r>
            <a:rPr lang="ru-RU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3 627 497,0</a:t>
          </a:r>
        </a:p>
        <a:p>
          <a:pPr>
            <a:spcAft>
              <a:spcPct val="0"/>
            </a:spcAft>
          </a:pPr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D210D6-5743-42FA-A146-3B2718F199F8}" type="parTrans" cxnId="{F47876EA-E3DD-4C95-9B6E-BE4C99C4A34D}">
      <dgm:prSet/>
      <dgm:spPr/>
      <dgm:t>
        <a:bodyPr/>
        <a:lstStyle/>
        <a:p>
          <a:endParaRPr lang="ru-RU"/>
        </a:p>
      </dgm:t>
    </dgm:pt>
    <dgm:pt modelId="{777D2254-2427-48FA-B6F8-5881B06E1396}">
      <dgm:prSet phldrT="[Текст]" custT="1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ru-RU" sz="13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Администрация </a:t>
          </a:r>
          <a:r>
            <a:rPr lang="ru-RU" sz="13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ЭМР </a:t>
          </a:r>
          <a:endParaRPr lang="ru-RU" sz="13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4 975,2 </a:t>
          </a:r>
          <a:r>
            <a:rPr lang="ru-RU" sz="12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>
            <a:solidFill>
              <a:srgbClr val="FFFF00"/>
            </a:solidFill>
          </a:endParaRPr>
        </a:p>
      </dgm:t>
    </dgm:pt>
    <dgm:pt modelId="{9572639D-DB14-4B6E-B556-67A5DCA492FB}" type="sibTrans" cxnId="{F47876EA-E3DD-4C95-9B6E-BE4C99C4A34D}">
      <dgm:prSet/>
      <dgm:spPr/>
      <dgm:t>
        <a:bodyPr/>
        <a:lstStyle/>
        <a:p>
          <a:endParaRPr lang="ru-RU"/>
        </a:p>
      </dgm:t>
    </dgm:pt>
    <dgm:pt modelId="{96E78910-E600-4269-BDD7-6152DA781938}" type="parTrans" cxnId="{691D0442-886E-466C-AFA5-4B199DF30469}">
      <dgm:prSet/>
      <dgm:spPr/>
      <dgm:t>
        <a:bodyPr/>
        <a:lstStyle/>
        <a:p>
          <a:endParaRPr lang="ru-RU"/>
        </a:p>
      </dgm:t>
    </dgm:pt>
    <dgm:pt modelId="{2C19D571-C17C-47B0-AEF5-69252A99138A}">
      <dgm:prSet phldrT="[Текст]" custT="1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5400000" scaled="1"/>
        </a:gradFill>
      </dgm:spPr>
      <dgm:t>
        <a:bodyPr/>
        <a:lstStyle/>
        <a:p>
          <a:r>
            <a:rPr lang="ru-RU" sz="13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Комитет финансов администрации ЭМР</a:t>
          </a:r>
        </a:p>
        <a:p>
          <a:r>
            <a:rPr lang="ru-RU" sz="1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764 182,7 </a:t>
          </a:r>
          <a:r>
            <a:rPr lang="ru-RU" sz="12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>
            <a:solidFill>
              <a:srgbClr val="FFFF00"/>
            </a:solidFill>
          </a:endParaRPr>
        </a:p>
      </dgm:t>
    </dgm:pt>
    <dgm:pt modelId="{BDE08795-1AA7-40AB-833C-08B1C1D444A1}" type="sibTrans" cxnId="{691D0442-886E-466C-AFA5-4B199DF30469}">
      <dgm:prSet/>
      <dgm:spPr/>
      <dgm:t>
        <a:bodyPr/>
        <a:lstStyle/>
        <a:p>
          <a:endParaRPr lang="ru-RU"/>
        </a:p>
      </dgm:t>
    </dgm:pt>
    <dgm:pt modelId="{10179DE3-7AF7-4D27-8C48-46488574F286}" type="parTrans" cxnId="{B5022687-D871-4300-A4C1-52F2748B39C6}">
      <dgm:prSet/>
      <dgm:spPr/>
      <dgm:t>
        <a:bodyPr/>
        <a:lstStyle/>
        <a:p>
          <a:endParaRPr lang="ru-RU"/>
        </a:p>
      </dgm:t>
    </dgm:pt>
    <dgm:pt modelId="{6F607109-4E58-4CC1-8F73-288D84F2C499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3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Комитет по земельным ресурсам администрации ЭМР</a:t>
          </a:r>
        </a:p>
        <a:p>
          <a:r>
            <a:rPr lang="ru-RU" sz="1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955,4 </a:t>
          </a:r>
          <a:r>
            <a:rPr lang="ru-RU" sz="12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>
            <a:solidFill>
              <a:srgbClr val="FFFF00"/>
            </a:solidFill>
          </a:endParaRPr>
        </a:p>
      </dgm:t>
    </dgm:pt>
    <dgm:pt modelId="{4F89376B-F032-4E08-8BD5-935BD38487A4}" type="sibTrans" cxnId="{B5022687-D871-4300-A4C1-52F2748B39C6}">
      <dgm:prSet/>
      <dgm:spPr/>
      <dgm:t>
        <a:bodyPr/>
        <a:lstStyle/>
        <a:p>
          <a:endParaRPr lang="ru-RU"/>
        </a:p>
      </dgm:t>
    </dgm:pt>
    <dgm:pt modelId="{F40D441B-B28A-4EA1-A483-21C8033E91F3}" type="parTrans" cxnId="{6B93E701-1422-457D-BA3B-DE67413D3F02}">
      <dgm:prSet/>
      <dgm:spPr/>
      <dgm:t>
        <a:bodyPr/>
        <a:lstStyle/>
        <a:p>
          <a:endParaRPr lang="ru-RU"/>
        </a:p>
      </dgm:t>
    </dgm:pt>
    <dgm:pt modelId="{15B582F8-BCAE-4A8F-B8A5-564BE27101F9}">
      <dgm:prSet phldrT="[Текст]" custT="1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13500000" scaled="1"/>
        </a:gradFill>
      </dgm:spPr>
      <dgm:t>
        <a:bodyPr/>
        <a:lstStyle/>
        <a:p>
          <a:r>
            <a:rPr lang="ru-RU" sz="13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Комитет ЖКХ, ТЭК, транспорта и связи администрации ЭМР</a:t>
          </a:r>
        </a:p>
        <a:p>
          <a:r>
            <a:rPr lang="ru-RU" sz="18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2 566 005,0 </a:t>
          </a:r>
          <a:r>
            <a:rPr lang="ru-RU" sz="12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>
            <a:solidFill>
              <a:srgbClr val="0000FF"/>
            </a:solidFill>
          </a:endParaRPr>
        </a:p>
      </dgm:t>
    </dgm:pt>
    <dgm:pt modelId="{F87E1D32-EFA5-49E9-9696-04C93190F5CB}" type="sibTrans" cxnId="{6B93E701-1422-457D-BA3B-DE67413D3F02}">
      <dgm:prSet/>
      <dgm:spPr/>
      <dgm:t>
        <a:bodyPr/>
        <a:lstStyle/>
        <a:p>
          <a:endParaRPr lang="ru-RU"/>
        </a:p>
      </dgm:t>
    </dgm:pt>
    <dgm:pt modelId="{E40E0815-B3E3-4641-8293-F95EA5A257C6}" type="parTrans" cxnId="{FF761CEA-1FCF-40E8-AEF6-6624CBA3D4A5}">
      <dgm:prSet/>
      <dgm:spPr/>
      <dgm:t>
        <a:bodyPr/>
        <a:lstStyle/>
        <a:p>
          <a:endParaRPr lang="ru-RU"/>
        </a:p>
      </dgm:t>
    </dgm:pt>
    <dgm:pt modelId="{FA1C4F4C-8A30-411B-A02B-E613E9F495EF}">
      <dgm:prSet phldrT="[Текст]" custT="1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10800000" scaled="1"/>
        </a:gradFill>
      </dgm:spPr>
      <dgm:t>
        <a:bodyPr/>
        <a:lstStyle/>
        <a:p>
          <a:r>
            <a:rPr lang="ru-RU" sz="13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Управление капитального строительства администрации </a:t>
          </a:r>
          <a:r>
            <a:rPr lang="ru-RU" sz="13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ЭМР  </a:t>
          </a:r>
          <a:r>
            <a:rPr lang="ru-RU" sz="1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        </a:t>
          </a:r>
          <a:r>
            <a:rPr lang="ru-RU" sz="18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77 555,5 </a:t>
          </a:r>
          <a:r>
            <a:rPr lang="ru-RU" sz="12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200" b="1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60AE27F4-C4ED-49B4-B8AD-C73DF1A1A299}" type="sibTrans" cxnId="{FF761CEA-1FCF-40E8-AEF6-6624CBA3D4A5}">
      <dgm:prSet/>
      <dgm:spPr/>
      <dgm:t>
        <a:bodyPr/>
        <a:lstStyle/>
        <a:p>
          <a:endParaRPr lang="ru-RU"/>
        </a:p>
      </dgm:t>
    </dgm:pt>
    <dgm:pt modelId="{664B269A-44C9-4F55-9C41-0B4CB329528F}" type="parTrans" cxnId="{534BC911-8F92-4CFA-BD2F-3BF9ACC2171B}">
      <dgm:prSet/>
      <dgm:spPr/>
      <dgm:t>
        <a:bodyPr/>
        <a:lstStyle/>
        <a:p>
          <a:endParaRPr lang="ru-RU"/>
        </a:p>
      </dgm:t>
    </dgm:pt>
    <dgm:pt modelId="{D6E763A9-0CF4-4B85-B930-55C78F8F72B0}">
      <dgm:prSet phldrT="[Текст]" custT="1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10800000" scaled="1"/>
        </a:gradFill>
      </dgm:spPr>
      <dgm:t>
        <a:bodyPr/>
        <a:lstStyle/>
        <a:p>
          <a:r>
            <a:rPr lang="ru-RU" sz="13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Управление культуры администрации ЭМР</a:t>
          </a:r>
        </a:p>
        <a:p>
          <a:r>
            <a:rPr lang="ru-RU" sz="18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131 343,7 </a:t>
          </a:r>
          <a:r>
            <a:rPr lang="ru-RU" sz="12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. руб</a:t>
          </a:r>
          <a:r>
            <a:rPr lang="ru-RU" sz="1200" b="1">
              <a:latin typeface="Times New Roman" pitchFamily="18" charset="0"/>
              <a:cs typeface="Times New Roman" pitchFamily="18" charset="0"/>
            </a:rPr>
            <a:t>.</a:t>
          </a:r>
          <a:endParaRPr lang="ru-RU" sz="1200"/>
        </a:p>
      </dgm:t>
    </dgm:pt>
    <dgm:pt modelId="{BC783738-9762-4A57-B3A0-FF6C73F15BDF}" type="sibTrans" cxnId="{534BC911-8F92-4CFA-BD2F-3BF9ACC2171B}">
      <dgm:prSet/>
      <dgm:spPr/>
      <dgm:t>
        <a:bodyPr/>
        <a:lstStyle/>
        <a:p>
          <a:endParaRPr lang="ru-RU"/>
        </a:p>
      </dgm:t>
    </dgm:pt>
    <dgm:pt modelId="{72EA10AD-24C7-49ED-B9EF-159C9298E0F4}" type="parTrans" cxnId="{CC841686-FA8E-4D97-9060-DC494A6DF48E}">
      <dgm:prSet/>
      <dgm:spPr/>
      <dgm:t>
        <a:bodyPr/>
        <a:lstStyle/>
        <a:p>
          <a:endParaRPr lang="ru-RU"/>
        </a:p>
      </dgm:t>
    </dgm:pt>
    <dgm:pt modelId="{E38C9443-2858-4D81-B41F-9DEFD9726AFE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3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Управление по физической культуре, спорту, молодежной политики и туризму администрации ЭМР</a:t>
          </a:r>
        </a:p>
        <a:p>
          <a:r>
            <a:rPr lang="ru-RU" sz="1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81 027,7 </a:t>
          </a:r>
          <a:r>
            <a:rPr lang="ru-RU" sz="12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>
            <a:solidFill>
              <a:srgbClr val="FFFF00"/>
            </a:solidFill>
          </a:endParaRPr>
        </a:p>
      </dgm:t>
    </dgm:pt>
    <dgm:pt modelId="{184856C3-27E6-4CF4-822F-6046FE5E5B12}" type="sibTrans" cxnId="{CC841686-FA8E-4D97-9060-DC494A6DF48E}">
      <dgm:prSet/>
      <dgm:spPr/>
      <dgm:t>
        <a:bodyPr/>
        <a:lstStyle/>
        <a:p>
          <a:endParaRPr lang="ru-RU"/>
        </a:p>
      </dgm:t>
    </dgm:pt>
    <dgm:pt modelId="{C552BCFD-8745-4D89-B4AA-43A22565ED4A}" type="parTrans" cxnId="{3460AF3E-2F66-4ED7-9A86-B8AB703C2578}">
      <dgm:prSet/>
      <dgm:spPr/>
      <dgm:t>
        <a:bodyPr/>
        <a:lstStyle/>
        <a:p>
          <a:endParaRPr lang="ru-RU"/>
        </a:p>
      </dgm:t>
    </dgm:pt>
    <dgm:pt modelId="{048570AA-9463-4491-B91C-282E680BCE13}">
      <dgm:prSet phldrT="[Текст]" custT="1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5400000" scaled="1"/>
        </a:gradFill>
      </dgm:spPr>
      <dgm:t>
        <a:bodyPr/>
        <a:lstStyle/>
        <a:p>
          <a:r>
            <a:rPr lang="ru-RU" sz="13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Комитет </a:t>
          </a:r>
          <a:r>
            <a:rPr lang="ru-RU" sz="13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управлению имуществом администрации  ЭМР</a:t>
          </a:r>
        </a:p>
        <a:p>
          <a:r>
            <a:rPr lang="ru-RU" sz="1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817,8</a:t>
          </a:r>
          <a:r>
            <a:rPr lang="ru-RU" sz="14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>
            <a:solidFill>
              <a:srgbClr val="FFFF00"/>
            </a:solidFill>
          </a:endParaRPr>
        </a:p>
      </dgm:t>
    </dgm:pt>
    <dgm:pt modelId="{4914C6F7-9F5F-4F59-A292-53FF2D3AE538}" type="sibTrans" cxnId="{3460AF3E-2F66-4ED7-9A86-B8AB703C2578}">
      <dgm:prSet/>
      <dgm:spPr/>
      <dgm:t>
        <a:bodyPr/>
        <a:lstStyle/>
        <a:p>
          <a:endParaRPr lang="ru-RU"/>
        </a:p>
      </dgm:t>
    </dgm:pt>
    <dgm:pt modelId="{68FC4F94-06F9-4117-9978-1BB4D2E9E6FE}" type="parTrans" cxnId="{DF8748F8-EE03-4ED6-B27B-8473DB197C9F}">
      <dgm:prSet/>
      <dgm:spPr/>
      <dgm:t>
        <a:bodyPr/>
        <a:lstStyle/>
        <a:p>
          <a:endParaRPr lang="ru-RU"/>
        </a:p>
      </dgm:t>
    </dgm:pt>
    <dgm:pt modelId="{23A7DC92-4CD9-4D01-AAA1-5FBB6A9E3389}">
      <dgm:prSet phldrT="[Текст]" custT="1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5400000" scaled="1"/>
        </a:gradFill>
      </dgm:spPr>
      <dgm:t>
        <a:bodyPr/>
        <a:lstStyle/>
        <a:p>
          <a:r>
            <a:rPr lang="ru-RU" sz="13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Энгельсский городской Совет депутатов</a:t>
          </a:r>
        </a:p>
        <a:p>
          <a:r>
            <a:rPr lang="ru-RU" sz="1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634,0</a:t>
          </a:r>
          <a:r>
            <a:rPr lang="ru-RU" sz="12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1200">
            <a:solidFill>
              <a:srgbClr val="FFFF00"/>
            </a:solidFill>
          </a:endParaRPr>
        </a:p>
      </dgm:t>
    </dgm:pt>
    <dgm:pt modelId="{C12446BC-8D44-4357-A839-D4DC51D3FB27}" type="sibTrans" cxnId="{DF8748F8-EE03-4ED6-B27B-8473DB197C9F}">
      <dgm:prSet/>
      <dgm:spPr/>
      <dgm:t>
        <a:bodyPr/>
        <a:lstStyle/>
        <a:p>
          <a:endParaRPr lang="ru-RU"/>
        </a:p>
      </dgm:t>
    </dgm:pt>
    <dgm:pt modelId="{C02FD751-6261-4919-92C2-A4F3AF65DA7A}" type="sibTrans" cxnId="{C8689F3D-D955-45C4-A333-D195559DE58D}">
      <dgm:prSet/>
      <dgm:spPr/>
      <dgm:t>
        <a:bodyPr/>
        <a:lstStyle/>
        <a:p>
          <a:endParaRPr lang="ru-RU"/>
        </a:p>
      </dgm:t>
    </dgm:pt>
    <dgm:pt modelId="{845566C0-FF1E-4CAE-8393-4FC1CE8C8562}" type="pres">
      <dgm:prSet presAssocID="{8912424D-A576-4236-AB36-0C49659E741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719BA1-44AC-4C55-A0FC-F23E96A6458C}" type="pres">
      <dgm:prSet presAssocID="{137AD105-3B1E-4CCE-B125-41965CEDFAE9}" presName="centerShape" presStyleLbl="node0" presStyleIdx="0" presStyleCnt="1" custScaleX="205484" custScaleY="193806" custLinFactNeighborX="-3346" custLinFactNeighborY="-2120"/>
      <dgm:spPr/>
      <dgm:t>
        <a:bodyPr/>
        <a:lstStyle/>
        <a:p>
          <a:endParaRPr lang="ru-RU"/>
        </a:p>
      </dgm:t>
    </dgm:pt>
    <dgm:pt modelId="{8424C24A-2715-480C-BFCA-D1710A7563FD}" type="pres">
      <dgm:prSet presAssocID="{777D2254-2427-48FA-B6F8-5881B06E1396}" presName="node" presStyleLbl="node1" presStyleIdx="0" presStyleCnt="9" custScaleX="304417" custScaleY="121479" custLinFactNeighborX="1341" custLinFactNeighborY="-1236" custRadScaleRad="99357" custRadScaleInc="135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F08B0-AA8F-484D-BCC6-224005D50D4D}" type="pres">
      <dgm:prSet presAssocID="{777D2254-2427-48FA-B6F8-5881B06E1396}" presName="dummy" presStyleCnt="0"/>
      <dgm:spPr/>
      <dgm:t>
        <a:bodyPr/>
        <a:lstStyle/>
        <a:p>
          <a:endParaRPr lang="ru-RU"/>
        </a:p>
      </dgm:t>
    </dgm:pt>
    <dgm:pt modelId="{63B675FD-6909-4BE3-8314-2ACC244D7667}" type="pres">
      <dgm:prSet presAssocID="{9572639D-DB14-4B6E-B556-67A5DCA492FB}" presName="sibTrans" presStyleLbl="sibTrans2D1" presStyleIdx="0" presStyleCnt="9" custLinFactNeighborX="-9141"/>
      <dgm:spPr/>
      <dgm:t>
        <a:bodyPr/>
        <a:lstStyle/>
        <a:p>
          <a:endParaRPr lang="ru-RU"/>
        </a:p>
      </dgm:t>
    </dgm:pt>
    <dgm:pt modelId="{F9E6E000-43A5-4DDF-AE02-18E69A23A9C3}" type="pres">
      <dgm:prSet presAssocID="{2C19D571-C17C-47B0-AEF5-69252A99138A}" presName="node" presStyleLbl="node1" presStyleIdx="1" presStyleCnt="9" custScaleX="385512" custScaleY="134759" custLinFactNeighborX="-447" custLinFactNeighborY="-8799" custRadScaleRad="181946" custRadScaleInc="234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FF5D6-BB56-4F63-B653-C4E419219719}" type="pres">
      <dgm:prSet presAssocID="{2C19D571-C17C-47B0-AEF5-69252A99138A}" presName="dummy" presStyleCnt="0"/>
      <dgm:spPr/>
      <dgm:t>
        <a:bodyPr/>
        <a:lstStyle/>
        <a:p>
          <a:endParaRPr lang="ru-RU"/>
        </a:p>
      </dgm:t>
    </dgm:pt>
    <dgm:pt modelId="{E7C25370-2399-455D-9176-2EA0B09540DF}" type="pres">
      <dgm:prSet presAssocID="{BDE08795-1AA7-40AB-833C-08B1C1D444A1}" presName="sibTrans" presStyleLbl="sibTrans2D1" presStyleIdx="1" presStyleCnt="9"/>
      <dgm:spPr/>
      <dgm:t>
        <a:bodyPr/>
        <a:lstStyle/>
        <a:p>
          <a:endParaRPr lang="ru-RU"/>
        </a:p>
      </dgm:t>
    </dgm:pt>
    <dgm:pt modelId="{49EA0950-1E43-4105-A63A-7B6D7EE91229}" type="pres">
      <dgm:prSet presAssocID="{6F607109-4E58-4CC1-8F73-288D84F2C499}" presName="node" presStyleLbl="node1" presStyleIdx="2" presStyleCnt="9" custScaleX="392187" custScaleY="117757" custLinFactNeighborX="-1100" custLinFactNeighborY="-18045" custRadScaleRad="187367" custRadScaleInc="86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1339F-C94C-431C-A331-8D142AF4D08D}" type="pres">
      <dgm:prSet presAssocID="{6F607109-4E58-4CC1-8F73-288D84F2C499}" presName="dummy" presStyleCnt="0"/>
      <dgm:spPr/>
      <dgm:t>
        <a:bodyPr/>
        <a:lstStyle/>
        <a:p>
          <a:endParaRPr lang="ru-RU"/>
        </a:p>
      </dgm:t>
    </dgm:pt>
    <dgm:pt modelId="{24CFA603-EAFE-4A97-A693-383DF71B39BE}" type="pres">
      <dgm:prSet presAssocID="{4F89376B-F032-4E08-8BD5-935BD38487A4}" presName="sibTrans" presStyleLbl="sibTrans2D1" presStyleIdx="2" presStyleCnt="9"/>
      <dgm:spPr/>
      <dgm:t>
        <a:bodyPr/>
        <a:lstStyle/>
        <a:p>
          <a:endParaRPr lang="ru-RU"/>
        </a:p>
      </dgm:t>
    </dgm:pt>
    <dgm:pt modelId="{7B57B802-743C-4C0E-BA5E-6F2D00E2CA63}" type="pres">
      <dgm:prSet presAssocID="{15B582F8-BCAE-4A8F-B8A5-564BE27101F9}" presName="node" presStyleLbl="node1" presStyleIdx="3" presStyleCnt="9" custScaleX="337301" custScaleY="129450" custLinFactNeighborY="-35196" custRadScaleRad="165410" custRadScaleInc="-60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BDDD8-9B73-4D0A-95C3-58C85326399E}" type="pres">
      <dgm:prSet presAssocID="{15B582F8-BCAE-4A8F-B8A5-564BE27101F9}" presName="dummy" presStyleCnt="0"/>
      <dgm:spPr/>
      <dgm:t>
        <a:bodyPr/>
        <a:lstStyle/>
        <a:p>
          <a:endParaRPr lang="ru-RU"/>
        </a:p>
      </dgm:t>
    </dgm:pt>
    <dgm:pt modelId="{044FA6E8-AFC3-4408-81B1-819F0434FE01}" type="pres">
      <dgm:prSet presAssocID="{F87E1D32-EFA5-49E9-9696-04C93190F5CB}" presName="sibTrans" presStyleLbl="sibTrans2D1" presStyleIdx="3" presStyleCnt="9"/>
      <dgm:spPr/>
      <dgm:t>
        <a:bodyPr/>
        <a:lstStyle/>
        <a:p>
          <a:endParaRPr lang="ru-RU"/>
        </a:p>
      </dgm:t>
    </dgm:pt>
    <dgm:pt modelId="{CD11D5F7-AE4E-45E2-9472-E1C12ABDA449}" type="pres">
      <dgm:prSet presAssocID="{FA1C4F4C-8A30-411B-A02B-E613E9F495EF}" presName="node" presStyleLbl="node1" presStyleIdx="4" presStyleCnt="9" custScaleX="313285" custScaleY="132037" custRadScaleRad="88137" custRadScaleInc="91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CC5BD-65BA-4521-ACA0-EB514377DED5}" type="pres">
      <dgm:prSet presAssocID="{FA1C4F4C-8A30-411B-A02B-E613E9F495EF}" presName="dummy" presStyleCnt="0"/>
      <dgm:spPr/>
      <dgm:t>
        <a:bodyPr/>
        <a:lstStyle/>
        <a:p>
          <a:endParaRPr lang="ru-RU"/>
        </a:p>
      </dgm:t>
    </dgm:pt>
    <dgm:pt modelId="{3C342250-90DF-493D-8761-6AAEF4B26B3A}" type="pres">
      <dgm:prSet presAssocID="{60AE27F4-C4ED-49B4-B8AD-C73DF1A1A299}" presName="sibTrans" presStyleLbl="sibTrans2D1" presStyleIdx="4" presStyleCnt="9" custScaleY="85716"/>
      <dgm:spPr/>
      <dgm:t>
        <a:bodyPr/>
        <a:lstStyle/>
        <a:p>
          <a:endParaRPr lang="ru-RU"/>
        </a:p>
      </dgm:t>
    </dgm:pt>
    <dgm:pt modelId="{F25C5CFB-9578-4703-B9A7-E79981386719}" type="pres">
      <dgm:prSet presAssocID="{D6E763A9-0CF4-4B85-B930-55C78F8F72B0}" presName="node" presStyleLbl="node1" presStyleIdx="5" presStyleCnt="9" custScaleX="311336" custScaleY="120473" custLinFactNeighborX="-1341" custLinFactNeighborY="-52794" custRadScaleRad="164599" custRadScaleInc="263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050C3-661F-4F75-883E-C475B36559CD}" type="pres">
      <dgm:prSet presAssocID="{D6E763A9-0CF4-4B85-B930-55C78F8F72B0}" presName="dummy" presStyleCnt="0"/>
      <dgm:spPr/>
      <dgm:t>
        <a:bodyPr/>
        <a:lstStyle/>
        <a:p>
          <a:endParaRPr lang="ru-RU"/>
        </a:p>
      </dgm:t>
    </dgm:pt>
    <dgm:pt modelId="{0F127493-6D81-4CBF-AA49-E6CB877243FF}" type="pres">
      <dgm:prSet presAssocID="{BC783738-9762-4A57-B3A0-FF6C73F15BDF}" presName="sibTrans" presStyleLbl="sibTrans2D1" presStyleIdx="5" presStyleCnt="9"/>
      <dgm:spPr/>
      <dgm:t>
        <a:bodyPr/>
        <a:lstStyle/>
        <a:p>
          <a:endParaRPr lang="ru-RU"/>
        </a:p>
      </dgm:t>
    </dgm:pt>
    <dgm:pt modelId="{6DCD1539-36E2-44B4-AFBD-48482BBC60BB}" type="pres">
      <dgm:prSet presAssocID="{E38C9443-2858-4D81-B41F-9DEFD9726AFE}" presName="node" presStyleLbl="node1" presStyleIdx="6" presStyleCnt="9" custScaleX="413132" custScaleY="152807" custLinFactNeighborX="-1341" custLinFactNeighborY="-55728" custRadScaleRad="196284" custRadScaleInc="173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9093F-86B1-4A52-92F4-E2A5B89D3AC6}" type="pres">
      <dgm:prSet presAssocID="{E38C9443-2858-4D81-B41F-9DEFD9726AFE}" presName="dummy" presStyleCnt="0"/>
      <dgm:spPr/>
      <dgm:t>
        <a:bodyPr/>
        <a:lstStyle/>
        <a:p>
          <a:endParaRPr lang="ru-RU"/>
        </a:p>
      </dgm:t>
    </dgm:pt>
    <dgm:pt modelId="{5C50C73C-E719-4D4C-9BCB-AF652E70D5F3}" type="pres">
      <dgm:prSet presAssocID="{184856C3-27E6-4CF4-822F-6046FE5E5B12}" presName="sibTrans" presStyleLbl="sibTrans2D1" presStyleIdx="6" presStyleCnt="9"/>
      <dgm:spPr/>
      <dgm:t>
        <a:bodyPr/>
        <a:lstStyle/>
        <a:p>
          <a:endParaRPr lang="ru-RU"/>
        </a:p>
      </dgm:t>
    </dgm:pt>
    <dgm:pt modelId="{5CC71F08-A9CA-4466-97F9-6D70ADD66B9F}" type="pres">
      <dgm:prSet presAssocID="{048570AA-9463-4491-B91C-282E680BCE13}" presName="node" presStyleLbl="node1" presStyleIdx="7" presStyleCnt="9" custScaleX="441582" custScaleY="106823" custLinFactNeighborX="-447" custLinFactNeighborY="-49862" custRadScaleRad="195404" custRadScaleInc="2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C4B0A-DA5E-46FE-91CD-EE23238F994E}" type="pres">
      <dgm:prSet presAssocID="{048570AA-9463-4491-B91C-282E680BCE13}" presName="dummy" presStyleCnt="0"/>
      <dgm:spPr/>
      <dgm:t>
        <a:bodyPr/>
        <a:lstStyle/>
        <a:p>
          <a:endParaRPr lang="ru-RU"/>
        </a:p>
      </dgm:t>
    </dgm:pt>
    <dgm:pt modelId="{90EDAB50-C6DB-49CA-A0BD-8832DDCB5DA8}" type="pres">
      <dgm:prSet presAssocID="{4914C6F7-9F5F-4F59-A292-53FF2D3AE538}" presName="sibTrans" presStyleLbl="sibTrans2D1" presStyleIdx="7" presStyleCnt="9" custLinFactNeighborX="1475"/>
      <dgm:spPr/>
      <dgm:t>
        <a:bodyPr/>
        <a:lstStyle/>
        <a:p>
          <a:endParaRPr lang="ru-RU"/>
        </a:p>
      </dgm:t>
    </dgm:pt>
    <dgm:pt modelId="{D7209BF7-E14A-4648-8B50-3E2C059F3618}" type="pres">
      <dgm:prSet presAssocID="{23A7DC92-4CD9-4D01-AAA1-5FBB6A9E3389}" presName="node" presStyleLbl="node1" presStyleIdx="8" presStyleCnt="9" custScaleX="340659" custScaleY="119867" custLinFactNeighborY="-57195" custRadScaleRad="145125" custRadScaleInc="-64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E7A71-8DBE-4D11-A093-C8C30388DCB1}" type="pres">
      <dgm:prSet presAssocID="{23A7DC92-4CD9-4D01-AAA1-5FBB6A9E3389}" presName="dummy" presStyleCnt="0"/>
      <dgm:spPr/>
      <dgm:t>
        <a:bodyPr/>
        <a:lstStyle/>
        <a:p>
          <a:endParaRPr lang="ru-RU"/>
        </a:p>
      </dgm:t>
    </dgm:pt>
    <dgm:pt modelId="{5B0AA701-A213-4AA8-8619-57F49BA581E4}" type="pres">
      <dgm:prSet presAssocID="{C12446BC-8D44-4357-A839-D4DC51D3FB27}" presName="sibTrans" presStyleLbl="sibTrans2D1" presStyleIdx="8" presStyleCnt="9" custLinFactNeighborX="5542" custLinFactNeighborY="4493"/>
      <dgm:spPr/>
      <dgm:t>
        <a:bodyPr/>
        <a:lstStyle/>
        <a:p>
          <a:endParaRPr lang="ru-RU"/>
        </a:p>
      </dgm:t>
    </dgm:pt>
  </dgm:ptLst>
  <dgm:cxnLst>
    <dgm:cxn modelId="{0E09D1A7-86E4-43BB-BCFC-CB4F28EE34BC}" type="presOf" srcId="{184856C3-27E6-4CF4-822F-6046FE5E5B12}" destId="{5C50C73C-E719-4D4C-9BCB-AF652E70D5F3}" srcOrd="0" destOrd="0" presId="urn:microsoft.com/office/officeart/2005/8/layout/radial6"/>
    <dgm:cxn modelId="{85B2B788-F8F7-49E5-9F71-AD7DC88A2EA0}" type="presOf" srcId="{2C19D571-C17C-47B0-AEF5-69252A99138A}" destId="{F9E6E000-43A5-4DDF-AE02-18E69A23A9C3}" srcOrd="0" destOrd="0" presId="urn:microsoft.com/office/officeart/2005/8/layout/radial6"/>
    <dgm:cxn modelId="{F1927384-C0C0-43B9-9383-E3CE73616C45}" type="presOf" srcId="{777D2254-2427-48FA-B6F8-5881B06E1396}" destId="{8424C24A-2715-480C-BFCA-D1710A7563FD}" srcOrd="0" destOrd="0" presId="urn:microsoft.com/office/officeart/2005/8/layout/radial6"/>
    <dgm:cxn modelId="{82E5B23D-21FA-4647-A929-45A2E3840E51}" type="presOf" srcId="{8912424D-A576-4236-AB36-0C49659E741F}" destId="{845566C0-FF1E-4CAE-8393-4FC1CE8C8562}" srcOrd="0" destOrd="0" presId="urn:microsoft.com/office/officeart/2005/8/layout/radial6"/>
    <dgm:cxn modelId="{3460AF3E-2F66-4ED7-9A86-B8AB703C2578}" srcId="{137AD105-3B1E-4CCE-B125-41965CEDFAE9}" destId="{048570AA-9463-4491-B91C-282E680BCE13}" srcOrd="7" destOrd="0" parTransId="{C552BCFD-8745-4D89-B4AA-43A22565ED4A}" sibTransId="{4914C6F7-9F5F-4F59-A292-53FF2D3AE538}"/>
    <dgm:cxn modelId="{9574FB80-4039-4762-82BF-9772FBDE615D}" type="presOf" srcId="{E38C9443-2858-4D81-B41F-9DEFD9726AFE}" destId="{6DCD1539-36E2-44B4-AFBD-48482BBC60BB}" srcOrd="0" destOrd="0" presId="urn:microsoft.com/office/officeart/2005/8/layout/radial6"/>
    <dgm:cxn modelId="{B5022687-D871-4300-A4C1-52F2748B39C6}" srcId="{137AD105-3B1E-4CCE-B125-41965CEDFAE9}" destId="{6F607109-4E58-4CC1-8F73-288D84F2C499}" srcOrd="2" destOrd="0" parTransId="{10179DE3-7AF7-4D27-8C48-46488574F286}" sibTransId="{4F89376B-F032-4E08-8BD5-935BD38487A4}"/>
    <dgm:cxn modelId="{188A410F-9A65-42CC-A2F2-FC0C131950B5}" type="presOf" srcId="{15B582F8-BCAE-4A8F-B8A5-564BE27101F9}" destId="{7B57B802-743C-4C0E-BA5E-6F2D00E2CA63}" srcOrd="0" destOrd="0" presId="urn:microsoft.com/office/officeart/2005/8/layout/radial6"/>
    <dgm:cxn modelId="{534BC911-8F92-4CFA-BD2F-3BF9ACC2171B}" srcId="{137AD105-3B1E-4CCE-B125-41965CEDFAE9}" destId="{D6E763A9-0CF4-4B85-B930-55C78F8F72B0}" srcOrd="5" destOrd="0" parTransId="{664B269A-44C9-4F55-9C41-0B4CB329528F}" sibTransId="{BC783738-9762-4A57-B3A0-FF6C73F15BDF}"/>
    <dgm:cxn modelId="{DF8748F8-EE03-4ED6-B27B-8473DB197C9F}" srcId="{137AD105-3B1E-4CCE-B125-41965CEDFAE9}" destId="{23A7DC92-4CD9-4D01-AAA1-5FBB6A9E3389}" srcOrd="8" destOrd="0" parTransId="{68FC4F94-06F9-4117-9978-1BB4D2E9E6FE}" sibTransId="{C12446BC-8D44-4357-A839-D4DC51D3FB27}"/>
    <dgm:cxn modelId="{BE84D901-90E5-490D-A9CD-E5660BCE33EC}" type="presOf" srcId="{F87E1D32-EFA5-49E9-9696-04C93190F5CB}" destId="{044FA6E8-AFC3-4408-81B1-819F0434FE01}" srcOrd="0" destOrd="0" presId="urn:microsoft.com/office/officeart/2005/8/layout/radial6"/>
    <dgm:cxn modelId="{34B04A3F-E3A4-461A-BE85-651A4B53F9F6}" type="presOf" srcId="{9572639D-DB14-4B6E-B556-67A5DCA492FB}" destId="{63B675FD-6909-4BE3-8314-2ACC244D7667}" srcOrd="0" destOrd="0" presId="urn:microsoft.com/office/officeart/2005/8/layout/radial6"/>
    <dgm:cxn modelId="{F47876EA-E3DD-4C95-9B6E-BE4C99C4A34D}" srcId="{137AD105-3B1E-4CCE-B125-41965CEDFAE9}" destId="{777D2254-2427-48FA-B6F8-5881B06E1396}" srcOrd="0" destOrd="0" parTransId="{CCD210D6-5743-42FA-A146-3B2718F199F8}" sibTransId="{9572639D-DB14-4B6E-B556-67A5DCA492FB}"/>
    <dgm:cxn modelId="{4F73EE3F-E32F-4369-80BD-BEAD9DAF5B10}" type="presOf" srcId="{BC783738-9762-4A57-B3A0-FF6C73F15BDF}" destId="{0F127493-6D81-4CBF-AA49-E6CB877243FF}" srcOrd="0" destOrd="0" presId="urn:microsoft.com/office/officeart/2005/8/layout/radial6"/>
    <dgm:cxn modelId="{7D24A06D-537B-4BBE-AC59-9BEB49783284}" type="presOf" srcId="{C12446BC-8D44-4357-A839-D4DC51D3FB27}" destId="{5B0AA701-A213-4AA8-8619-57F49BA581E4}" srcOrd="0" destOrd="0" presId="urn:microsoft.com/office/officeart/2005/8/layout/radial6"/>
    <dgm:cxn modelId="{DE4071CA-8E67-4C2D-B5E6-EDE6E0D97AD7}" type="presOf" srcId="{4914C6F7-9F5F-4F59-A292-53FF2D3AE538}" destId="{90EDAB50-C6DB-49CA-A0BD-8832DDCB5DA8}" srcOrd="0" destOrd="0" presId="urn:microsoft.com/office/officeart/2005/8/layout/radial6"/>
    <dgm:cxn modelId="{8726860E-7993-45F1-A955-2B25206FA3D8}" type="presOf" srcId="{6F607109-4E58-4CC1-8F73-288D84F2C499}" destId="{49EA0950-1E43-4105-A63A-7B6D7EE91229}" srcOrd="0" destOrd="0" presId="urn:microsoft.com/office/officeart/2005/8/layout/radial6"/>
    <dgm:cxn modelId="{691D0442-886E-466C-AFA5-4B199DF30469}" srcId="{137AD105-3B1E-4CCE-B125-41965CEDFAE9}" destId="{2C19D571-C17C-47B0-AEF5-69252A99138A}" srcOrd="1" destOrd="0" parTransId="{96E78910-E600-4269-BDD7-6152DA781938}" sibTransId="{BDE08795-1AA7-40AB-833C-08B1C1D444A1}"/>
    <dgm:cxn modelId="{6B93E701-1422-457D-BA3B-DE67413D3F02}" srcId="{137AD105-3B1E-4CCE-B125-41965CEDFAE9}" destId="{15B582F8-BCAE-4A8F-B8A5-564BE27101F9}" srcOrd="3" destOrd="0" parTransId="{F40D441B-B28A-4EA1-A483-21C8033E91F3}" sibTransId="{F87E1D32-EFA5-49E9-9696-04C93190F5CB}"/>
    <dgm:cxn modelId="{09B6ABBD-3FE9-452F-8D2D-165644F48C8B}" type="presOf" srcId="{D6E763A9-0CF4-4B85-B930-55C78F8F72B0}" destId="{F25C5CFB-9578-4703-B9A7-E79981386719}" srcOrd="0" destOrd="0" presId="urn:microsoft.com/office/officeart/2005/8/layout/radial6"/>
    <dgm:cxn modelId="{E5D0CE24-0DC9-4406-A8CE-C18AA4D5D765}" type="presOf" srcId="{60AE27F4-C4ED-49B4-B8AD-C73DF1A1A299}" destId="{3C342250-90DF-493D-8761-6AAEF4B26B3A}" srcOrd="0" destOrd="0" presId="urn:microsoft.com/office/officeart/2005/8/layout/radial6"/>
    <dgm:cxn modelId="{DE46EFBD-9282-47C3-8B97-012ED942419B}" type="presOf" srcId="{137AD105-3B1E-4CCE-B125-41965CEDFAE9}" destId="{2D719BA1-44AC-4C55-A0FC-F23E96A6458C}" srcOrd="0" destOrd="0" presId="urn:microsoft.com/office/officeart/2005/8/layout/radial6"/>
    <dgm:cxn modelId="{5479FEFD-C2D6-432B-B3EE-7F4ADDBEB0E9}" type="presOf" srcId="{048570AA-9463-4491-B91C-282E680BCE13}" destId="{5CC71F08-A9CA-4466-97F9-6D70ADD66B9F}" srcOrd="0" destOrd="0" presId="urn:microsoft.com/office/officeart/2005/8/layout/radial6"/>
    <dgm:cxn modelId="{AD25A71F-8CB1-4BD4-956D-4BFE4226A2CC}" type="presOf" srcId="{FA1C4F4C-8A30-411B-A02B-E613E9F495EF}" destId="{CD11D5F7-AE4E-45E2-9472-E1C12ABDA449}" srcOrd="0" destOrd="0" presId="urn:microsoft.com/office/officeart/2005/8/layout/radial6"/>
    <dgm:cxn modelId="{37603EBA-FE43-426B-AACF-83E6C1BB9EFB}" type="presOf" srcId="{23A7DC92-4CD9-4D01-AAA1-5FBB6A9E3389}" destId="{D7209BF7-E14A-4648-8B50-3E2C059F3618}" srcOrd="0" destOrd="0" presId="urn:microsoft.com/office/officeart/2005/8/layout/radial6"/>
    <dgm:cxn modelId="{3EFB3070-A7F5-49D3-9EDA-4B0D3CD1036E}" type="presOf" srcId="{4F89376B-F032-4E08-8BD5-935BD38487A4}" destId="{24CFA603-EAFE-4A97-A693-383DF71B39BE}" srcOrd="0" destOrd="0" presId="urn:microsoft.com/office/officeart/2005/8/layout/radial6"/>
    <dgm:cxn modelId="{CC841686-FA8E-4D97-9060-DC494A6DF48E}" srcId="{137AD105-3B1E-4CCE-B125-41965CEDFAE9}" destId="{E38C9443-2858-4D81-B41F-9DEFD9726AFE}" srcOrd="6" destOrd="0" parTransId="{72EA10AD-24C7-49ED-B9EF-159C9298E0F4}" sibTransId="{184856C3-27E6-4CF4-822F-6046FE5E5B12}"/>
    <dgm:cxn modelId="{C8689F3D-D955-45C4-A333-D195559DE58D}" srcId="{8912424D-A576-4236-AB36-0C49659E741F}" destId="{137AD105-3B1E-4CCE-B125-41965CEDFAE9}" srcOrd="0" destOrd="0" parTransId="{6E6B2EA0-A88C-4F1A-83B7-D26B67AEBEFF}" sibTransId="{C02FD751-6261-4919-92C2-A4F3AF65DA7A}"/>
    <dgm:cxn modelId="{14A7F649-47A5-49D7-80EC-134C118C8168}" type="presOf" srcId="{BDE08795-1AA7-40AB-833C-08B1C1D444A1}" destId="{E7C25370-2399-455D-9176-2EA0B09540DF}" srcOrd="0" destOrd="0" presId="urn:microsoft.com/office/officeart/2005/8/layout/radial6"/>
    <dgm:cxn modelId="{FF761CEA-1FCF-40E8-AEF6-6624CBA3D4A5}" srcId="{137AD105-3B1E-4CCE-B125-41965CEDFAE9}" destId="{FA1C4F4C-8A30-411B-A02B-E613E9F495EF}" srcOrd="4" destOrd="0" parTransId="{E40E0815-B3E3-4641-8293-F95EA5A257C6}" sibTransId="{60AE27F4-C4ED-49B4-B8AD-C73DF1A1A299}"/>
    <dgm:cxn modelId="{C52E668A-0CBC-4AB9-BC74-8C3EF3506CC4}" type="presParOf" srcId="{845566C0-FF1E-4CAE-8393-4FC1CE8C8562}" destId="{2D719BA1-44AC-4C55-A0FC-F23E96A6458C}" srcOrd="0" destOrd="0" presId="urn:microsoft.com/office/officeart/2005/8/layout/radial6"/>
    <dgm:cxn modelId="{DC92B901-4F53-457B-9AA5-C2520CD1DD34}" type="presParOf" srcId="{845566C0-FF1E-4CAE-8393-4FC1CE8C8562}" destId="{8424C24A-2715-480C-BFCA-D1710A7563FD}" srcOrd="1" destOrd="0" presId="urn:microsoft.com/office/officeart/2005/8/layout/radial6"/>
    <dgm:cxn modelId="{3560818B-6F8C-4068-8B50-AD6B16F2AC55}" type="presParOf" srcId="{845566C0-FF1E-4CAE-8393-4FC1CE8C8562}" destId="{938F08B0-AA8F-484D-BCC6-224005D50D4D}" srcOrd="2" destOrd="0" presId="urn:microsoft.com/office/officeart/2005/8/layout/radial6"/>
    <dgm:cxn modelId="{1102E8EF-BEDE-43EA-B230-E3964CC50628}" type="presParOf" srcId="{845566C0-FF1E-4CAE-8393-4FC1CE8C8562}" destId="{63B675FD-6909-4BE3-8314-2ACC244D7667}" srcOrd="3" destOrd="0" presId="urn:microsoft.com/office/officeart/2005/8/layout/radial6"/>
    <dgm:cxn modelId="{A5767A7E-A273-483F-92EE-F36F6C658AA6}" type="presParOf" srcId="{845566C0-FF1E-4CAE-8393-4FC1CE8C8562}" destId="{F9E6E000-43A5-4DDF-AE02-18E69A23A9C3}" srcOrd="4" destOrd="0" presId="urn:microsoft.com/office/officeart/2005/8/layout/radial6"/>
    <dgm:cxn modelId="{0B0066A2-06F5-4C16-8B63-B35340084368}" type="presParOf" srcId="{845566C0-FF1E-4CAE-8393-4FC1CE8C8562}" destId="{EF2FF5D6-BB56-4F63-B653-C4E419219719}" srcOrd="5" destOrd="0" presId="urn:microsoft.com/office/officeart/2005/8/layout/radial6"/>
    <dgm:cxn modelId="{6CED1AA5-3607-41F5-A3C7-16975EFE1B8A}" type="presParOf" srcId="{845566C0-FF1E-4CAE-8393-4FC1CE8C8562}" destId="{E7C25370-2399-455D-9176-2EA0B09540DF}" srcOrd="6" destOrd="0" presId="urn:microsoft.com/office/officeart/2005/8/layout/radial6"/>
    <dgm:cxn modelId="{91D84B2C-4B81-4582-AA6E-35EA228CEE39}" type="presParOf" srcId="{845566C0-FF1E-4CAE-8393-4FC1CE8C8562}" destId="{49EA0950-1E43-4105-A63A-7B6D7EE91229}" srcOrd="7" destOrd="0" presId="urn:microsoft.com/office/officeart/2005/8/layout/radial6"/>
    <dgm:cxn modelId="{5DB2D4EE-9D39-4680-A1C5-1AAB976B3B82}" type="presParOf" srcId="{845566C0-FF1E-4CAE-8393-4FC1CE8C8562}" destId="{70B1339F-C94C-431C-A331-8D142AF4D08D}" srcOrd="8" destOrd="0" presId="urn:microsoft.com/office/officeart/2005/8/layout/radial6"/>
    <dgm:cxn modelId="{C16799FF-6991-4E18-ADD8-251EAE8F5483}" type="presParOf" srcId="{845566C0-FF1E-4CAE-8393-4FC1CE8C8562}" destId="{24CFA603-EAFE-4A97-A693-383DF71B39BE}" srcOrd="9" destOrd="0" presId="urn:microsoft.com/office/officeart/2005/8/layout/radial6"/>
    <dgm:cxn modelId="{33E7C1CD-AF34-49BB-A826-8643A8D1D391}" type="presParOf" srcId="{845566C0-FF1E-4CAE-8393-4FC1CE8C8562}" destId="{7B57B802-743C-4C0E-BA5E-6F2D00E2CA63}" srcOrd="10" destOrd="0" presId="urn:microsoft.com/office/officeart/2005/8/layout/radial6"/>
    <dgm:cxn modelId="{F4C298DE-7826-4248-8266-CDBED3844573}" type="presParOf" srcId="{845566C0-FF1E-4CAE-8393-4FC1CE8C8562}" destId="{DD6BDDD8-9B73-4D0A-95C3-58C85326399E}" srcOrd="11" destOrd="0" presId="urn:microsoft.com/office/officeart/2005/8/layout/radial6"/>
    <dgm:cxn modelId="{8C43D801-7E12-426C-A2C3-6DEAFC3231CD}" type="presParOf" srcId="{845566C0-FF1E-4CAE-8393-4FC1CE8C8562}" destId="{044FA6E8-AFC3-4408-81B1-819F0434FE01}" srcOrd="12" destOrd="0" presId="urn:microsoft.com/office/officeart/2005/8/layout/radial6"/>
    <dgm:cxn modelId="{77CFB448-EC77-4AC1-A8F3-2970FDC5F2E6}" type="presParOf" srcId="{845566C0-FF1E-4CAE-8393-4FC1CE8C8562}" destId="{CD11D5F7-AE4E-45E2-9472-E1C12ABDA449}" srcOrd="13" destOrd="0" presId="urn:microsoft.com/office/officeart/2005/8/layout/radial6"/>
    <dgm:cxn modelId="{42A4EE7A-7661-428B-ABE6-2D259FF97F1C}" type="presParOf" srcId="{845566C0-FF1E-4CAE-8393-4FC1CE8C8562}" destId="{EEFCC5BD-65BA-4521-ACA0-EB514377DED5}" srcOrd="14" destOrd="0" presId="urn:microsoft.com/office/officeart/2005/8/layout/radial6"/>
    <dgm:cxn modelId="{33295AB0-3CA6-44F1-8068-A2A1EE8DBEFF}" type="presParOf" srcId="{845566C0-FF1E-4CAE-8393-4FC1CE8C8562}" destId="{3C342250-90DF-493D-8761-6AAEF4B26B3A}" srcOrd="15" destOrd="0" presId="urn:microsoft.com/office/officeart/2005/8/layout/radial6"/>
    <dgm:cxn modelId="{9977BC27-2EF5-4B87-A8EC-EACE699BCC44}" type="presParOf" srcId="{845566C0-FF1E-4CAE-8393-4FC1CE8C8562}" destId="{F25C5CFB-9578-4703-B9A7-E79981386719}" srcOrd="16" destOrd="0" presId="urn:microsoft.com/office/officeart/2005/8/layout/radial6"/>
    <dgm:cxn modelId="{B14F744C-9407-423B-9E62-D6BBAB0DAD9B}" type="presParOf" srcId="{845566C0-FF1E-4CAE-8393-4FC1CE8C8562}" destId="{789050C3-661F-4F75-883E-C475B36559CD}" srcOrd="17" destOrd="0" presId="urn:microsoft.com/office/officeart/2005/8/layout/radial6"/>
    <dgm:cxn modelId="{20CAFB1D-2378-44B4-B96D-ADAF1827CA62}" type="presParOf" srcId="{845566C0-FF1E-4CAE-8393-4FC1CE8C8562}" destId="{0F127493-6D81-4CBF-AA49-E6CB877243FF}" srcOrd="18" destOrd="0" presId="urn:microsoft.com/office/officeart/2005/8/layout/radial6"/>
    <dgm:cxn modelId="{5BEBD143-1C2D-4A2A-8F64-AEE59715394D}" type="presParOf" srcId="{845566C0-FF1E-4CAE-8393-4FC1CE8C8562}" destId="{6DCD1539-36E2-44B4-AFBD-48482BBC60BB}" srcOrd="19" destOrd="0" presId="urn:microsoft.com/office/officeart/2005/8/layout/radial6"/>
    <dgm:cxn modelId="{6B177725-AEC7-4232-BD7E-3636CB96A0B1}" type="presParOf" srcId="{845566C0-FF1E-4CAE-8393-4FC1CE8C8562}" destId="{6799093F-86B1-4A52-92F4-E2A5B89D3AC6}" srcOrd="20" destOrd="0" presId="urn:microsoft.com/office/officeart/2005/8/layout/radial6"/>
    <dgm:cxn modelId="{342B9B9A-B569-48A8-90EB-BED6C785D1EF}" type="presParOf" srcId="{845566C0-FF1E-4CAE-8393-4FC1CE8C8562}" destId="{5C50C73C-E719-4D4C-9BCB-AF652E70D5F3}" srcOrd="21" destOrd="0" presId="urn:microsoft.com/office/officeart/2005/8/layout/radial6"/>
    <dgm:cxn modelId="{F481B1F0-76CF-4852-8F70-7581252D4E18}" type="presParOf" srcId="{845566C0-FF1E-4CAE-8393-4FC1CE8C8562}" destId="{5CC71F08-A9CA-4466-97F9-6D70ADD66B9F}" srcOrd="22" destOrd="0" presId="urn:microsoft.com/office/officeart/2005/8/layout/radial6"/>
    <dgm:cxn modelId="{7A77A2F6-5019-43D2-8539-22A4525EED1F}" type="presParOf" srcId="{845566C0-FF1E-4CAE-8393-4FC1CE8C8562}" destId="{C4AC4B0A-DA5E-46FE-91CD-EE23238F994E}" srcOrd="23" destOrd="0" presId="urn:microsoft.com/office/officeart/2005/8/layout/radial6"/>
    <dgm:cxn modelId="{B2F59644-E8C1-4E7D-B067-65B3E9D08D93}" type="presParOf" srcId="{845566C0-FF1E-4CAE-8393-4FC1CE8C8562}" destId="{90EDAB50-C6DB-49CA-A0BD-8832DDCB5DA8}" srcOrd="24" destOrd="0" presId="urn:microsoft.com/office/officeart/2005/8/layout/radial6"/>
    <dgm:cxn modelId="{8209E8D9-CE51-46E9-9BFD-3089FC2E303D}" type="presParOf" srcId="{845566C0-FF1E-4CAE-8393-4FC1CE8C8562}" destId="{D7209BF7-E14A-4648-8B50-3E2C059F3618}" srcOrd="25" destOrd="0" presId="urn:microsoft.com/office/officeart/2005/8/layout/radial6"/>
    <dgm:cxn modelId="{DD1403E3-2F9A-42E3-A91B-360DA8DFBAA3}" type="presParOf" srcId="{845566C0-FF1E-4CAE-8393-4FC1CE8C8562}" destId="{F95E7A71-8DBE-4D11-A093-C8C30388DCB1}" srcOrd="26" destOrd="0" presId="urn:microsoft.com/office/officeart/2005/8/layout/radial6"/>
    <dgm:cxn modelId="{62C7AE1F-AEA5-405B-9103-1713CCB5B0B9}" type="presParOf" srcId="{845566C0-FF1E-4CAE-8393-4FC1CE8C8562}" destId="{5B0AA701-A213-4AA8-8619-57F49BA581E4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FE375D-AB6E-42AC-AA47-A823936A57E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609700-E8BE-41FB-B053-6CD895CA2B8C}" type="parTrans" cxnId="{5B4E6846-5B28-4B30-B34D-A0D3DCCBCB67}">
      <dgm:prSet/>
      <dgm:spPr/>
      <dgm:t>
        <a:bodyPr/>
        <a:lstStyle/>
        <a:p>
          <a:endParaRPr lang="ru-RU"/>
        </a:p>
      </dgm:t>
    </dgm:pt>
    <dgm:pt modelId="{FF5644E0-4036-4987-B12C-45E29BB4CA2B}">
      <dgm:prSet phldrT="[Текст]" custT="1"/>
      <dgm:spPr>
        <a:gradFill flip="none" rotWithShape="0">
          <a:gsLst>
            <a:gs pos="0">
              <a:srgbClr val="FFCCCC">
                <a:shade val="30000"/>
                <a:satMod val="115000"/>
              </a:srgbClr>
            </a:gs>
            <a:gs pos="50000">
              <a:srgbClr val="FFCCCC">
                <a:shade val="67500"/>
                <a:satMod val="115000"/>
              </a:srgbClr>
            </a:gs>
            <a:gs pos="100000">
              <a:srgbClr val="FFCCCC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ru-RU" sz="2200" b="1" i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PT Astra Serif" pitchFamily="18" charset="-52"/>
            </a:rPr>
            <a:t>«Инфраструктура для жизни»</a:t>
          </a:r>
          <a:endParaRPr lang="ru-RU" sz="2200" b="1" i="1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  <a:ea typeface="PT Astra Serif" pitchFamily="18" charset="-52"/>
          </a:endParaRPr>
        </a:p>
      </dgm:t>
    </dgm:pt>
    <dgm:pt modelId="{A03B3473-6A43-4B62-9BBC-C5E35B932BB3}" type="sibTrans" cxnId="{5B4E6846-5B28-4B30-B34D-A0D3DCCBCB67}">
      <dgm:prSet/>
      <dgm:spPr/>
      <dgm:t>
        <a:bodyPr/>
        <a:lstStyle/>
        <a:p>
          <a:endParaRPr lang="ru-RU"/>
        </a:p>
      </dgm:t>
    </dgm:pt>
    <dgm:pt modelId="{28CCDE51-FE27-4EC6-AA8A-D3F2730F0278}" type="parTrans" cxnId="{BF49106B-1ECE-49F0-A753-12D5274FDAC0}">
      <dgm:prSet/>
      <dgm:spPr/>
      <dgm:t>
        <a:bodyPr/>
        <a:lstStyle/>
        <a:p>
          <a:endParaRPr lang="ru-RU"/>
        </a:p>
      </dgm:t>
    </dgm:pt>
    <dgm:pt modelId="{63A69675-E973-483D-B521-0D093C820D7A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2700000" scaled="1"/>
        </a:gradFill>
      </dgm:spPr>
      <dgm:t>
        <a:bodyPr/>
        <a:lstStyle/>
        <a:p>
          <a:pPr algn="ctr"/>
          <a:r>
            <a:rPr lang="ru-RU" sz="2200" b="1" i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PT Astra Serif" pitchFamily="18" charset="-52"/>
            </a:rPr>
            <a:t>«Молодежь и дети»</a:t>
          </a:r>
          <a:endParaRPr lang="ru-RU" sz="2200" b="1" i="1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  <a:ea typeface="PT Astra Serif" pitchFamily="18" charset="-52"/>
          </a:endParaRPr>
        </a:p>
      </dgm:t>
    </dgm:pt>
    <dgm:pt modelId="{A8771539-7AE0-418B-B42B-61D6BACB65A6}" type="sibTrans" cxnId="{BF49106B-1ECE-49F0-A753-12D5274FDAC0}">
      <dgm:prSet/>
      <dgm:spPr/>
      <dgm:t>
        <a:bodyPr/>
        <a:lstStyle/>
        <a:p>
          <a:endParaRPr lang="ru-RU"/>
        </a:p>
      </dgm:t>
    </dgm:pt>
    <dgm:pt modelId="{D5F21F85-CAFC-4721-B023-D320B734C83A}" type="parTrans" cxnId="{C9E13E3C-58EB-442A-8D1D-6B9EA7B215AF}">
      <dgm:prSet/>
      <dgm:spPr/>
      <dgm:t>
        <a:bodyPr/>
        <a:lstStyle/>
        <a:p>
          <a:endParaRPr lang="ru-RU"/>
        </a:p>
      </dgm:t>
    </dgm:pt>
    <dgm:pt modelId="{DCD580BA-5929-494A-BC23-46CC8FB93C55}">
      <dgm:prSet phldrT="[Текст]" custT="1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18900000" scaled="1"/>
        </a:gradFill>
      </dgm:spPr>
      <dgm:t>
        <a:bodyPr/>
        <a:lstStyle/>
        <a:p>
          <a:pPr algn="ctr"/>
          <a:r>
            <a:rPr lang="ru-RU" sz="2200" b="1" i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PT Astra Serif" pitchFamily="18" charset="-52"/>
            </a:rPr>
            <a:t>«Семья»</a:t>
          </a:r>
          <a:endParaRPr lang="ru-RU" sz="2200" b="1" i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  <a:ea typeface="PT Astra Serif" pitchFamily="18" charset="-52"/>
          </a:endParaRPr>
        </a:p>
      </dgm:t>
    </dgm:pt>
    <dgm:pt modelId="{656415FF-15F9-4425-A09E-C5F9C02D3FB9}" type="sibTrans" cxnId="{C9E13E3C-58EB-442A-8D1D-6B9EA7B215AF}">
      <dgm:prSet/>
      <dgm:spPr/>
      <dgm:t>
        <a:bodyPr/>
        <a:lstStyle/>
        <a:p>
          <a:endParaRPr lang="ru-RU"/>
        </a:p>
      </dgm:t>
    </dgm:pt>
    <dgm:pt modelId="{ECE815DD-8D8D-47B8-9948-F3EA6DA61EEE}" type="pres">
      <dgm:prSet presAssocID="{1AFE375D-AB6E-42AC-AA47-A823936A57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5C8960-89F8-49EE-A0DC-F1760286AD7E}" type="pres">
      <dgm:prSet presAssocID="{FF5644E0-4036-4987-B12C-45E29BB4CA2B}" presName="parentLin" presStyleCnt="0"/>
      <dgm:spPr/>
      <dgm:t>
        <a:bodyPr/>
        <a:lstStyle/>
        <a:p>
          <a:endParaRPr/>
        </a:p>
      </dgm:t>
    </dgm:pt>
    <dgm:pt modelId="{FA6EB7BB-4BB7-4B75-B8F5-BE34712AFE04}" type="pres">
      <dgm:prSet presAssocID="{FF5644E0-4036-4987-B12C-45E29BB4CA2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2E51546-5EEF-484C-8957-340C73CDDAA0}" type="pres">
      <dgm:prSet presAssocID="{FF5644E0-4036-4987-B12C-45E29BB4CA2B}" presName="parentText" presStyleLbl="node1" presStyleIdx="0" presStyleCnt="3" custScaleX="67343" custScaleY="121330" custLinFactNeighborX="-80687" custLinFactNeighborY="425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5D0D0-654E-4380-8696-0627A590DB27}" type="pres">
      <dgm:prSet presAssocID="{FF5644E0-4036-4987-B12C-45E29BB4CA2B}" presName="negativeSpace" presStyleCnt="0"/>
      <dgm:spPr/>
      <dgm:t>
        <a:bodyPr/>
        <a:lstStyle/>
        <a:p>
          <a:endParaRPr/>
        </a:p>
      </dgm:t>
    </dgm:pt>
    <dgm:pt modelId="{0C756DDF-5B63-455C-9B93-ADCD1F261504}" type="pres">
      <dgm:prSet presAssocID="{FF5644E0-4036-4987-B12C-45E29BB4CA2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C11CE-1EB9-4E6D-8CB6-7954AC8C1FD6}" type="pres">
      <dgm:prSet presAssocID="{A03B3473-6A43-4B62-9BBC-C5E35B932BB3}" presName="spaceBetweenRectangles" presStyleCnt="0"/>
      <dgm:spPr/>
      <dgm:t>
        <a:bodyPr/>
        <a:lstStyle/>
        <a:p>
          <a:endParaRPr/>
        </a:p>
      </dgm:t>
    </dgm:pt>
    <dgm:pt modelId="{AB5146F0-BFBB-4DD4-B17C-863F205444F6}" type="pres">
      <dgm:prSet presAssocID="{63A69675-E973-483D-B521-0D093C820D7A}" presName="parentLin" presStyleCnt="0"/>
      <dgm:spPr/>
      <dgm:t>
        <a:bodyPr/>
        <a:lstStyle/>
        <a:p>
          <a:endParaRPr/>
        </a:p>
      </dgm:t>
    </dgm:pt>
    <dgm:pt modelId="{D09C9959-C75D-40EF-88EA-2296E71C1E4C}" type="pres">
      <dgm:prSet presAssocID="{63A69675-E973-483D-B521-0D093C820D7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786910A-6B4E-46A9-8797-50283DAC2784}" type="pres">
      <dgm:prSet presAssocID="{63A69675-E973-483D-B521-0D093C820D7A}" presName="parentText" presStyleLbl="node1" presStyleIdx="1" presStyleCnt="3" custScaleX="53046" custScaleY="118629" custLinFactX="75665" custLinFactY="11502" custLinFactNeighborX="10000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98F16-4797-48FB-9DB8-A69AEB2CEC8A}" type="pres">
      <dgm:prSet presAssocID="{63A69675-E973-483D-B521-0D093C820D7A}" presName="negativeSpace" presStyleCnt="0"/>
      <dgm:spPr/>
      <dgm:t>
        <a:bodyPr/>
        <a:lstStyle/>
        <a:p>
          <a:endParaRPr/>
        </a:p>
      </dgm:t>
    </dgm:pt>
    <dgm:pt modelId="{37BAB591-8215-4DFE-918B-9FDFE9F8D375}" type="pres">
      <dgm:prSet presAssocID="{63A69675-E973-483D-B521-0D093C820D7A}" presName="childText" presStyleLbl="conFgAcc1" presStyleIdx="1" presStyleCnt="3" custLinFactNeighborX="66254" custLinFactNeighborY="25912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  <dgm:pt modelId="{CEABFF00-90D8-4DC2-B7A5-2B2C3661E02C}" type="pres">
      <dgm:prSet presAssocID="{A8771539-7AE0-418B-B42B-61D6BACB65A6}" presName="spaceBetweenRectangles" presStyleCnt="0"/>
      <dgm:spPr/>
      <dgm:t>
        <a:bodyPr/>
        <a:lstStyle/>
        <a:p>
          <a:endParaRPr/>
        </a:p>
      </dgm:t>
    </dgm:pt>
    <dgm:pt modelId="{CC8FD617-4EAA-4429-A7F5-23D04487B0AF}" type="pres">
      <dgm:prSet presAssocID="{DCD580BA-5929-494A-BC23-46CC8FB93C55}" presName="parentLin" presStyleCnt="0"/>
      <dgm:spPr/>
      <dgm:t>
        <a:bodyPr/>
        <a:lstStyle/>
        <a:p>
          <a:endParaRPr/>
        </a:p>
      </dgm:t>
    </dgm:pt>
    <dgm:pt modelId="{F5CBA762-20A3-41B3-BBBE-CBF181633120}" type="pres">
      <dgm:prSet presAssocID="{DCD580BA-5929-494A-BC23-46CC8FB93C5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0CC1DB7-D48B-4AB5-93CE-50085628425F}" type="pres">
      <dgm:prSet presAssocID="{DCD580BA-5929-494A-BC23-46CC8FB93C55}" presName="parentText" presStyleLbl="node1" presStyleIdx="2" presStyleCnt="3" custScaleX="41494" custScaleY="99015" custLinFactX="35593" custLinFactY="-62423" custLinFactNeighborX="100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CBA9F-23A8-4849-B575-AFFBDB86BD49}" type="pres">
      <dgm:prSet presAssocID="{DCD580BA-5929-494A-BC23-46CC8FB93C55}" presName="negativeSpace" presStyleCnt="0"/>
      <dgm:spPr/>
      <dgm:t>
        <a:bodyPr/>
        <a:lstStyle/>
        <a:p>
          <a:endParaRPr/>
        </a:p>
      </dgm:t>
    </dgm:pt>
    <dgm:pt modelId="{4BEA9AFF-A5A6-44D5-B450-82F92C12E47D}" type="pres">
      <dgm:prSet presAssocID="{DCD580BA-5929-494A-BC23-46CC8FB93C55}" presName="childText" presStyleLbl="conFgAcc1" presStyleIdx="2" presStyleCnt="3" custLinFactNeighborY="31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41C76E-400F-4F64-B9E2-F8B7AD01BC0F}" type="presOf" srcId="{FF5644E0-4036-4987-B12C-45E29BB4CA2B}" destId="{FA6EB7BB-4BB7-4B75-B8F5-BE34712AFE04}" srcOrd="0" destOrd="0" presId="urn:microsoft.com/office/officeart/2005/8/layout/list1"/>
    <dgm:cxn modelId="{BF49106B-1ECE-49F0-A753-12D5274FDAC0}" srcId="{1AFE375D-AB6E-42AC-AA47-A823936A57E2}" destId="{63A69675-E973-483D-B521-0D093C820D7A}" srcOrd="1" destOrd="0" parTransId="{28CCDE51-FE27-4EC6-AA8A-D3F2730F0278}" sibTransId="{A8771539-7AE0-418B-B42B-61D6BACB65A6}"/>
    <dgm:cxn modelId="{F51B382C-41CD-4037-B108-3D2993C0A373}" type="presOf" srcId="{63A69675-E973-483D-B521-0D093C820D7A}" destId="{D09C9959-C75D-40EF-88EA-2296E71C1E4C}" srcOrd="0" destOrd="0" presId="urn:microsoft.com/office/officeart/2005/8/layout/list1"/>
    <dgm:cxn modelId="{F17954BC-C679-41FE-83C4-A2A5CF30F325}" type="presOf" srcId="{DCD580BA-5929-494A-BC23-46CC8FB93C55}" destId="{80CC1DB7-D48B-4AB5-93CE-50085628425F}" srcOrd="1" destOrd="0" presId="urn:microsoft.com/office/officeart/2005/8/layout/list1"/>
    <dgm:cxn modelId="{8293D5DD-1FD9-41A2-A6EC-3931D3F3A736}" type="presOf" srcId="{FF5644E0-4036-4987-B12C-45E29BB4CA2B}" destId="{62E51546-5EEF-484C-8957-340C73CDDAA0}" srcOrd="1" destOrd="0" presId="urn:microsoft.com/office/officeart/2005/8/layout/list1"/>
    <dgm:cxn modelId="{4BFECB8D-9888-4576-8B3B-0AAFF604439E}" type="presOf" srcId="{DCD580BA-5929-494A-BC23-46CC8FB93C55}" destId="{F5CBA762-20A3-41B3-BBBE-CBF181633120}" srcOrd="0" destOrd="0" presId="urn:microsoft.com/office/officeart/2005/8/layout/list1"/>
    <dgm:cxn modelId="{B21B0412-EC58-480B-AA20-E50E0A6B2D98}" type="presOf" srcId="{1AFE375D-AB6E-42AC-AA47-A823936A57E2}" destId="{ECE815DD-8D8D-47B8-9948-F3EA6DA61EEE}" srcOrd="0" destOrd="0" presId="urn:microsoft.com/office/officeart/2005/8/layout/list1"/>
    <dgm:cxn modelId="{34424119-AA22-435C-AD04-EE2647F45D95}" type="presOf" srcId="{63A69675-E973-483D-B521-0D093C820D7A}" destId="{9786910A-6B4E-46A9-8797-50283DAC2784}" srcOrd="1" destOrd="0" presId="urn:microsoft.com/office/officeart/2005/8/layout/list1"/>
    <dgm:cxn modelId="{C9E13E3C-58EB-442A-8D1D-6B9EA7B215AF}" srcId="{1AFE375D-AB6E-42AC-AA47-A823936A57E2}" destId="{DCD580BA-5929-494A-BC23-46CC8FB93C55}" srcOrd="2" destOrd="0" parTransId="{D5F21F85-CAFC-4721-B023-D320B734C83A}" sibTransId="{656415FF-15F9-4425-A09E-C5F9C02D3FB9}"/>
    <dgm:cxn modelId="{5B4E6846-5B28-4B30-B34D-A0D3DCCBCB67}" srcId="{1AFE375D-AB6E-42AC-AA47-A823936A57E2}" destId="{FF5644E0-4036-4987-B12C-45E29BB4CA2B}" srcOrd="0" destOrd="0" parTransId="{2C609700-E8BE-41FB-B053-6CD895CA2B8C}" sibTransId="{A03B3473-6A43-4B62-9BBC-C5E35B932BB3}"/>
    <dgm:cxn modelId="{9DC962DB-65E7-40C6-9A3B-8FDDD2CCB05A}" type="presParOf" srcId="{ECE815DD-8D8D-47B8-9948-F3EA6DA61EEE}" destId="{DF5C8960-89F8-49EE-A0DC-F1760286AD7E}" srcOrd="0" destOrd="0" presId="urn:microsoft.com/office/officeart/2005/8/layout/list1"/>
    <dgm:cxn modelId="{79C3B7E2-721C-43D2-AD0A-DB83A780827A}" type="presParOf" srcId="{DF5C8960-89F8-49EE-A0DC-F1760286AD7E}" destId="{FA6EB7BB-4BB7-4B75-B8F5-BE34712AFE04}" srcOrd="0" destOrd="0" presId="urn:microsoft.com/office/officeart/2005/8/layout/list1"/>
    <dgm:cxn modelId="{B0894021-B39E-4084-9F44-E1C626E801D0}" type="presParOf" srcId="{DF5C8960-89F8-49EE-A0DC-F1760286AD7E}" destId="{62E51546-5EEF-484C-8957-340C73CDDAA0}" srcOrd="1" destOrd="0" presId="urn:microsoft.com/office/officeart/2005/8/layout/list1"/>
    <dgm:cxn modelId="{4FAED2B3-F9F4-48DB-A476-F5B95507DB58}" type="presParOf" srcId="{ECE815DD-8D8D-47B8-9948-F3EA6DA61EEE}" destId="{B775D0D0-654E-4380-8696-0627A590DB27}" srcOrd="1" destOrd="0" presId="urn:microsoft.com/office/officeart/2005/8/layout/list1"/>
    <dgm:cxn modelId="{450DE192-663F-4990-8169-F53F3464BB65}" type="presParOf" srcId="{ECE815DD-8D8D-47B8-9948-F3EA6DA61EEE}" destId="{0C756DDF-5B63-455C-9B93-ADCD1F261504}" srcOrd="2" destOrd="0" presId="urn:microsoft.com/office/officeart/2005/8/layout/list1"/>
    <dgm:cxn modelId="{3F5BA088-78B5-42AB-B130-E11D58078C4D}" type="presParOf" srcId="{ECE815DD-8D8D-47B8-9948-F3EA6DA61EEE}" destId="{D45C11CE-1EB9-4E6D-8CB6-7954AC8C1FD6}" srcOrd="3" destOrd="0" presId="urn:microsoft.com/office/officeart/2005/8/layout/list1"/>
    <dgm:cxn modelId="{4087F20B-AA87-4EB9-BA58-327256F73F66}" type="presParOf" srcId="{ECE815DD-8D8D-47B8-9948-F3EA6DA61EEE}" destId="{AB5146F0-BFBB-4DD4-B17C-863F205444F6}" srcOrd="4" destOrd="0" presId="urn:microsoft.com/office/officeart/2005/8/layout/list1"/>
    <dgm:cxn modelId="{90728F02-29C1-4022-A8D9-355A75EFFF2B}" type="presParOf" srcId="{AB5146F0-BFBB-4DD4-B17C-863F205444F6}" destId="{D09C9959-C75D-40EF-88EA-2296E71C1E4C}" srcOrd="0" destOrd="0" presId="urn:microsoft.com/office/officeart/2005/8/layout/list1"/>
    <dgm:cxn modelId="{3CBB72A5-59A5-45CD-B2EA-48B3101EF10A}" type="presParOf" srcId="{AB5146F0-BFBB-4DD4-B17C-863F205444F6}" destId="{9786910A-6B4E-46A9-8797-50283DAC2784}" srcOrd="1" destOrd="0" presId="urn:microsoft.com/office/officeart/2005/8/layout/list1"/>
    <dgm:cxn modelId="{5E9E5CCC-1ECB-475B-8E0E-718A628F3EA1}" type="presParOf" srcId="{ECE815DD-8D8D-47B8-9948-F3EA6DA61EEE}" destId="{51698F16-4797-48FB-9DB8-A69AEB2CEC8A}" srcOrd="5" destOrd="0" presId="urn:microsoft.com/office/officeart/2005/8/layout/list1"/>
    <dgm:cxn modelId="{168468CE-2B70-47AA-9D81-0F20188E1DEA}" type="presParOf" srcId="{ECE815DD-8D8D-47B8-9948-F3EA6DA61EEE}" destId="{37BAB591-8215-4DFE-918B-9FDFE9F8D375}" srcOrd="6" destOrd="0" presId="urn:microsoft.com/office/officeart/2005/8/layout/list1"/>
    <dgm:cxn modelId="{437B8B05-41AE-4C2A-8600-786F781CC0B8}" type="presParOf" srcId="{ECE815DD-8D8D-47B8-9948-F3EA6DA61EEE}" destId="{CEABFF00-90D8-4DC2-B7A5-2B2C3661E02C}" srcOrd="7" destOrd="0" presId="urn:microsoft.com/office/officeart/2005/8/layout/list1"/>
    <dgm:cxn modelId="{B6B4EF6F-70FB-4579-BC03-1F8519C0E727}" type="presParOf" srcId="{ECE815DD-8D8D-47B8-9948-F3EA6DA61EEE}" destId="{CC8FD617-4EAA-4429-A7F5-23D04487B0AF}" srcOrd="8" destOrd="0" presId="urn:microsoft.com/office/officeart/2005/8/layout/list1"/>
    <dgm:cxn modelId="{1C2EF5D1-1F8D-4340-BF9F-167886918491}" type="presParOf" srcId="{CC8FD617-4EAA-4429-A7F5-23D04487B0AF}" destId="{F5CBA762-20A3-41B3-BBBE-CBF181633120}" srcOrd="0" destOrd="0" presId="urn:microsoft.com/office/officeart/2005/8/layout/list1"/>
    <dgm:cxn modelId="{FE3D0D64-439D-497F-99B1-2B5D69813BF4}" type="presParOf" srcId="{CC8FD617-4EAA-4429-A7F5-23D04487B0AF}" destId="{80CC1DB7-D48B-4AB5-93CE-50085628425F}" srcOrd="1" destOrd="0" presId="urn:microsoft.com/office/officeart/2005/8/layout/list1"/>
    <dgm:cxn modelId="{626705AC-4C64-4189-AC01-191D8D02C802}" type="presParOf" srcId="{ECE815DD-8D8D-47B8-9948-F3EA6DA61EEE}" destId="{5F5CBA9F-23A8-4849-B575-AFFBDB86BD49}" srcOrd="9" destOrd="0" presId="urn:microsoft.com/office/officeart/2005/8/layout/list1"/>
    <dgm:cxn modelId="{7B878C8E-553C-43B6-B6A5-C1C9CB36A5F5}" type="presParOf" srcId="{ECE815DD-8D8D-47B8-9948-F3EA6DA61EEE}" destId="{4BEA9AFF-A5A6-44D5-B450-82F92C12E4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33F850-C6AA-4416-94A9-07C191B3B843}">
      <dsp:nvSpPr>
        <dsp:cNvPr id="0" name=""/>
        <dsp:cNvSpPr/>
      </dsp:nvSpPr>
      <dsp:spPr>
        <a:xfrm>
          <a:off x="0" y="244871"/>
          <a:ext cx="9481967" cy="302400"/>
        </a:xfrm>
        <a:prstGeom prst="rect">
          <a:avLst/>
        </a:prstGeom>
        <a:gradFill flip="none" rotWithShape="0">
          <a:gsLst>
            <a:gs pos="0">
              <a:srgbClr val="CCCCFF">
                <a:shade val="30000"/>
                <a:satMod val="115000"/>
              </a:srgbClr>
            </a:gs>
            <a:gs pos="50000">
              <a:srgbClr val="CCCCFF">
                <a:shade val="67500"/>
                <a:satMod val="115000"/>
              </a:srgbClr>
            </a:gs>
            <a:gs pos="100000">
              <a:srgbClr val="CCCCFF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81224-76DB-46F5-8F4E-741E562D425E}">
      <dsp:nvSpPr>
        <dsp:cNvPr id="0" name=""/>
        <dsp:cNvSpPr/>
      </dsp:nvSpPr>
      <dsp:spPr>
        <a:xfrm>
          <a:off x="474098" y="67751"/>
          <a:ext cx="8665760" cy="3542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0877" tIns="0" rIns="250877" bIns="0" numCol="1" spcCol="1270" anchor="ctr" anchorCtr="0">
          <a:noAutofit/>
        </a:bodyPr>
        <a:lstStyle/>
        <a:p>
          <a:pPr lvl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kern="1200" smtClean="0">
              <a:solidFill>
                <a:srgbClr val="002060"/>
              </a:solidFill>
            </a:rPr>
            <a:t>-  Обеспечение сбалансированности и долгосрочной устойчивости бюджетного процесса в достаточно сложных экономических условиях </a:t>
          </a:r>
          <a:endParaRPr lang="ru-RU" sz="1250" b="1" kern="1200">
            <a:solidFill>
              <a:srgbClr val="002060"/>
            </a:solidFill>
            <a:latin typeface="Century Gothic" pitchFamily="34" charset="0"/>
          </a:endParaRPr>
        </a:p>
      </dsp:txBody>
      <dsp:txXfrm>
        <a:off x="474098" y="67751"/>
        <a:ext cx="8665760" cy="354240"/>
      </dsp:txXfrm>
    </dsp:sp>
    <dsp:sp modelId="{465A3B8E-7C1C-4F10-BB7F-3052699381DB}">
      <dsp:nvSpPr>
        <dsp:cNvPr id="0" name=""/>
        <dsp:cNvSpPr/>
      </dsp:nvSpPr>
      <dsp:spPr>
        <a:xfrm>
          <a:off x="0" y="789191"/>
          <a:ext cx="9481967" cy="302400"/>
        </a:xfrm>
        <a:prstGeom prst="rect">
          <a:avLst/>
        </a:prstGeom>
        <a:solidFill>
          <a:srgbClr val="CCCCFF">
            <a:alpha val="90000"/>
          </a:srgb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B8E9C-3331-4F8F-8338-BB8F5C79294D}">
      <dsp:nvSpPr>
        <dsp:cNvPr id="0" name=""/>
        <dsp:cNvSpPr/>
      </dsp:nvSpPr>
      <dsp:spPr>
        <a:xfrm>
          <a:off x="474098" y="612071"/>
          <a:ext cx="8665760" cy="3542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0877" tIns="0" rIns="250877" bIns="0" numCol="1" spcCol="1270" anchor="ctr" anchorCtr="0">
          <a:noAutofit/>
        </a:bodyPr>
        <a:lstStyle/>
        <a:p>
          <a:pPr lvl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kern="1200" smtClean="0">
              <a:solidFill>
                <a:srgbClr val="002060"/>
              </a:solidFill>
            </a:rPr>
            <a:t>- Повышение качества планирования и эффективности расходования бюджетных средств  </a:t>
          </a:r>
          <a:endParaRPr lang="ru-RU" sz="1250" b="1" kern="1200">
            <a:solidFill>
              <a:srgbClr val="002060"/>
            </a:solidFill>
            <a:latin typeface="Century Gothic" pitchFamily="34" charset="0"/>
          </a:endParaRPr>
        </a:p>
      </dsp:txBody>
      <dsp:txXfrm>
        <a:off x="474098" y="612071"/>
        <a:ext cx="8665760" cy="354240"/>
      </dsp:txXfrm>
    </dsp:sp>
    <dsp:sp modelId="{C21E9D50-6793-43B6-B81B-9E6BA29CDF4D}">
      <dsp:nvSpPr>
        <dsp:cNvPr id="0" name=""/>
        <dsp:cNvSpPr/>
      </dsp:nvSpPr>
      <dsp:spPr>
        <a:xfrm>
          <a:off x="0" y="1333511"/>
          <a:ext cx="9481967" cy="302400"/>
        </a:xfrm>
        <a:prstGeom prst="rect">
          <a:avLst/>
        </a:prstGeom>
        <a:gradFill flip="none" rotWithShape="0">
          <a:gsLst>
            <a:gs pos="0">
              <a:srgbClr val="CCCCFF">
                <a:shade val="30000"/>
                <a:satMod val="115000"/>
              </a:srgbClr>
            </a:gs>
            <a:gs pos="50000">
              <a:srgbClr val="CCCCFF">
                <a:shade val="67500"/>
                <a:satMod val="115000"/>
              </a:srgbClr>
            </a:gs>
            <a:gs pos="100000">
              <a:srgbClr val="CCCCFF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D8151-C804-481F-834F-376383B3531A}">
      <dsp:nvSpPr>
        <dsp:cNvPr id="0" name=""/>
        <dsp:cNvSpPr/>
      </dsp:nvSpPr>
      <dsp:spPr>
        <a:xfrm>
          <a:off x="474098" y="1156391"/>
          <a:ext cx="8665760" cy="3542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0877" tIns="0" rIns="250877" bIns="0" numCol="1" spcCol="1270" anchor="ctr" anchorCtr="0">
          <a:noAutofit/>
        </a:bodyPr>
        <a:lstStyle/>
        <a:p>
          <a:pPr lvl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kern="1200" smtClean="0">
              <a:solidFill>
                <a:srgbClr val="002060"/>
              </a:solidFill>
            </a:rPr>
            <a:t>- Повышение эффективности администрирования действующих налоговых и неналоговых доходов бюджета</a:t>
          </a:r>
          <a:endParaRPr lang="ru-RU" sz="1250" b="1" kern="1200">
            <a:solidFill>
              <a:srgbClr val="002060"/>
            </a:solidFill>
            <a:latin typeface="Century Gothic" pitchFamily="34" charset="0"/>
          </a:endParaRPr>
        </a:p>
      </dsp:txBody>
      <dsp:txXfrm>
        <a:off x="474098" y="1156391"/>
        <a:ext cx="8665760" cy="354240"/>
      </dsp:txXfrm>
    </dsp:sp>
    <dsp:sp modelId="{4C8523A6-74F5-4C5C-B337-891102F0E81E}">
      <dsp:nvSpPr>
        <dsp:cNvPr id="0" name=""/>
        <dsp:cNvSpPr/>
      </dsp:nvSpPr>
      <dsp:spPr>
        <a:xfrm>
          <a:off x="0" y="1877831"/>
          <a:ext cx="9481967" cy="302400"/>
        </a:xfrm>
        <a:prstGeom prst="rect">
          <a:avLst/>
        </a:prstGeom>
        <a:solidFill>
          <a:srgbClr val="CCCCFF">
            <a:alpha val="90000"/>
          </a:srgb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50D81-BEDC-4D4F-8C12-459BC9B6CA25}">
      <dsp:nvSpPr>
        <dsp:cNvPr id="0" name=""/>
        <dsp:cNvSpPr/>
      </dsp:nvSpPr>
      <dsp:spPr>
        <a:xfrm>
          <a:off x="474098" y="1700711"/>
          <a:ext cx="8665760" cy="3542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0877" tIns="0" rIns="250877" bIns="0" numCol="1" spcCol="1270" anchor="ctr" anchorCtr="0">
          <a:noAutofit/>
        </a:bodyPr>
        <a:lstStyle/>
        <a:p>
          <a:pPr lvl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kern="1200" smtClean="0">
              <a:solidFill>
                <a:srgbClr val="002060"/>
              </a:solidFill>
            </a:rPr>
            <a:t>- Совершенствование методов налогового администрирования, повышение уровня ответственности главных администраторов доходов за  выполнением плановых показателей поступления доходов в бюджет</a:t>
          </a:r>
          <a:endParaRPr lang="ru-RU" sz="1250" b="1" kern="1200">
            <a:solidFill>
              <a:srgbClr val="002060"/>
            </a:solidFill>
            <a:latin typeface="Century Gothic" pitchFamily="34" charset="0"/>
          </a:endParaRPr>
        </a:p>
      </dsp:txBody>
      <dsp:txXfrm>
        <a:off x="474098" y="1700711"/>
        <a:ext cx="8665760" cy="354240"/>
      </dsp:txXfrm>
    </dsp:sp>
    <dsp:sp modelId="{023B80D1-2EB6-4FF1-BB70-4136C77F86AD}">
      <dsp:nvSpPr>
        <dsp:cNvPr id="0" name=""/>
        <dsp:cNvSpPr/>
      </dsp:nvSpPr>
      <dsp:spPr>
        <a:xfrm>
          <a:off x="0" y="2352922"/>
          <a:ext cx="9481967" cy="302400"/>
        </a:xfrm>
        <a:prstGeom prst="rect">
          <a:avLst/>
        </a:prstGeom>
        <a:gradFill flip="none" rotWithShape="0">
          <a:gsLst>
            <a:gs pos="0">
              <a:srgbClr val="CCCCFF">
                <a:shade val="30000"/>
                <a:satMod val="115000"/>
              </a:srgbClr>
            </a:gs>
            <a:gs pos="50000">
              <a:srgbClr val="CCCCFF">
                <a:shade val="67500"/>
                <a:satMod val="115000"/>
              </a:srgbClr>
            </a:gs>
            <a:gs pos="100000">
              <a:srgbClr val="CCCCFF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53F5F-73A8-4469-A305-61A22AB64B46}">
      <dsp:nvSpPr>
        <dsp:cNvPr id="0" name=""/>
        <dsp:cNvSpPr/>
      </dsp:nvSpPr>
      <dsp:spPr>
        <a:xfrm>
          <a:off x="474098" y="2245031"/>
          <a:ext cx="8665760" cy="28501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0877" tIns="0" rIns="250877" bIns="0" numCol="1" spcCol="1270" anchor="ctr" anchorCtr="0">
          <a:noAutofit/>
        </a:bodyPr>
        <a:lstStyle/>
        <a:p>
          <a:pPr lvl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kern="1200" smtClean="0">
              <a:solidFill>
                <a:srgbClr val="002060"/>
              </a:solidFill>
            </a:rPr>
            <a:t>- Обеспечение прозрачности и открытости бюджетного планирования</a:t>
          </a:r>
          <a:endParaRPr lang="ru-RU" sz="1250" b="1" kern="1200">
            <a:solidFill>
              <a:srgbClr val="002060"/>
            </a:solidFill>
            <a:latin typeface="Century Gothic" pitchFamily="34" charset="0"/>
          </a:endParaRPr>
        </a:p>
      </dsp:txBody>
      <dsp:txXfrm>
        <a:off x="474098" y="2245031"/>
        <a:ext cx="8665760" cy="285010"/>
      </dsp:txXfrm>
    </dsp:sp>
    <dsp:sp modelId="{24FF2EB3-119A-43E5-B70F-E10063CD13D1}">
      <dsp:nvSpPr>
        <dsp:cNvPr id="0" name=""/>
        <dsp:cNvSpPr/>
      </dsp:nvSpPr>
      <dsp:spPr>
        <a:xfrm>
          <a:off x="0" y="2790038"/>
          <a:ext cx="9481967" cy="302400"/>
        </a:xfrm>
        <a:prstGeom prst="rect">
          <a:avLst/>
        </a:prstGeom>
        <a:solidFill>
          <a:srgbClr val="CCCCFF">
            <a:alpha val="90000"/>
          </a:srgb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C08826-980B-430B-BCA0-76C4406FB79F}">
      <dsp:nvSpPr>
        <dsp:cNvPr id="0" name=""/>
        <dsp:cNvSpPr/>
      </dsp:nvSpPr>
      <dsp:spPr>
        <a:xfrm>
          <a:off x="474098" y="2720122"/>
          <a:ext cx="8665760" cy="24703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0877" tIns="0" rIns="250877" bIns="0" numCol="1" spcCol="1270" anchor="ctr" anchorCtr="0">
          <a:noAutofit/>
        </a:bodyPr>
        <a:lstStyle/>
        <a:p>
          <a:pPr lvl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kern="1200" smtClean="0">
              <a:solidFill>
                <a:srgbClr val="002060"/>
              </a:solidFill>
            </a:rPr>
            <a:t>- Повышение эффективности управления муниципальной собственностью </a:t>
          </a:r>
          <a:endParaRPr lang="ru-RU" sz="1250" b="1" kern="1200">
            <a:solidFill>
              <a:srgbClr val="002060"/>
            </a:solidFill>
            <a:latin typeface="Century Gothic" pitchFamily="34" charset="0"/>
          </a:endParaRPr>
        </a:p>
      </dsp:txBody>
      <dsp:txXfrm>
        <a:off x="474098" y="2720122"/>
        <a:ext cx="8665760" cy="247036"/>
      </dsp:txXfrm>
    </dsp:sp>
    <dsp:sp modelId="{6EDC4B2A-9D9A-48E7-9961-823068E1B17A}">
      <dsp:nvSpPr>
        <dsp:cNvPr id="0" name=""/>
        <dsp:cNvSpPr/>
      </dsp:nvSpPr>
      <dsp:spPr>
        <a:xfrm>
          <a:off x="0" y="3307939"/>
          <a:ext cx="9481967" cy="302400"/>
        </a:xfrm>
        <a:prstGeom prst="rect">
          <a:avLst/>
        </a:prstGeom>
        <a:gradFill flip="none" rotWithShape="0">
          <a:gsLst>
            <a:gs pos="0">
              <a:srgbClr val="CCCCFF">
                <a:shade val="30000"/>
                <a:satMod val="115000"/>
              </a:srgbClr>
            </a:gs>
            <a:gs pos="50000">
              <a:srgbClr val="CCCCFF">
                <a:shade val="67500"/>
                <a:satMod val="115000"/>
              </a:srgbClr>
            </a:gs>
            <a:gs pos="100000">
              <a:srgbClr val="CCCCFF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4C85D-E1BC-4ABE-9FC5-4620E524CC35}">
      <dsp:nvSpPr>
        <dsp:cNvPr id="0" name=""/>
        <dsp:cNvSpPr/>
      </dsp:nvSpPr>
      <dsp:spPr>
        <a:xfrm>
          <a:off x="474098" y="3157238"/>
          <a:ext cx="8665760" cy="32782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0877" tIns="0" rIns="250877" bIns="0" numCol="1" spcCol="1270" anchor="ctr" anchorCtr="0">
          <a:noAutofit/>
        </a:bodyPr>
        <a:lstStyle/>
        <a:p>
          <a:pPr lvl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kern="1200" smtClean="0">
              <a:solidFill>
                <a:srgbClr val="002060"/>
              </a:solidFill>
            </a:rPr>
            <a:t>- Привлечение в бюджет дополнительных межбюджетных трансфертов из иных бюджетов бюджетной системы Российской Федерации </a:t>
          </a:r>
          <a:endParaRPr lang="ru-RU" sz="1250" b="1" kern="1200">
            <a:solidFill>
              <a:srgbClr val="002060"/>
            </a:solidFill>
            <a:latin typeface="Century Gothic" pitchFamily="34" charset="0"/>
          </a:endParaRPr>
        </a:p>
      </dsp:txBody>
      <dsp:txXfrm>
        <a:off x="474098" y="3157238"/>
        <a:ext cx="8665760" cy="327820"/>
      </dsp:txXfrm>
    </dsp:sp>
    <dsp:sp modelId="{AC57FFA1-6888-4BEC-963A-E35E89126C29}">
      <dsp:nvSpPr>
        <dsp:cNvPr id="0" name=""/>
        <dsp:cNvSpPr/>
      </dsp:nvSpPr>
      <dsp:spPr>
        <a:xfrm>
          <a:off x="0" y="3852262"/>
          <a:ext cx="9481967" cy="302400"/>
        </a:xfrm>
        <a:prstGeom prst="rect">
          <a:avLst/>
        </a:prstGeom>
        <a:solidFill>
          <a:srgbClr val="CCCCFF">
            <a:alpha val="90000"/>
          </a:srgb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15D0B-7CEA-4021-A791-C70F72099CDE}">
      <dsp:nvSpPr>
        <dsp:cNvPr id="0" name=""/>
        <dsp:cNvSpPr/>
      </dsp:nvSpPr>
      <dsp:spPr>
        <a:xfrm>
          <a:off x="458884" y="3691009"/>
          <a:ext cx="8665760" cy="35424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0877" tIns="0" rIns="25087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rgbClr val="002060"/>
              </a:solidFill>
              <a:latin typeface="Century Gothic" pitchFamily="34" charset="0"/>
            </a:rPr>
            <a:t> - </a:t>
          </a:r>
          <a:r>
            <a:rPr lang="ru-RU" sz="1250" b="1" kern="1200" smtClean="0">
              <a:solidFill>
                <a:srgbClr val="002060"/>
              </a:solidFill>
            </a:rPr>
            <a:t>Принятие новых расходных обязательств бюджета исключительно при наличии дополнительных доходов  бюджета</a:t>
          </a:r>
          <a:endParaRPr lang="ru-RU" sz="1250" b="1" kern="1200">
            <a:solidFill>
              <a:srgbClr val="002060"/>
            </a:solidFill>
            <a:latin typeface="Century Gothic" pitchFamily="34" charset="0"/>
          </a:endParaRPr>
        </a:p>
      </dsp:txBody>
      <dsp:txXfrm>
        <a:off x="458884" y="3691009"/>
        <a:ext cx="8665760" cy="354243"/>
      </dsp:txXfrm>
    </dsp:sp>
    <dsp:sp modelId="{56D2E29D-145F-4096-98A2-66892E26B2E9}">
      <dsp:nvSpPr>
        <dsp:cNvPr id="0" name=""/>
        <dsp:cNvSpPr/>
      </dsp:nvSpPr>
      <dsp:spPr>
        <a:xfrm>
          <a:off x="0" y="4396582"/>
          <a:ext cx="9481967" cy="302400"/>
        </a:xfrm>
        <a:prstGeom prst="rect">
          <a:avLst/>
        </a:prstGeom>
        <a:gradFill flip="none" rotWithShape="0">
          <a:gsLst>
            <a:gs pos="0">
              <a:srgbClr val="CCCCFF">
                <a:shade val="30000"/>
                <a:satMod val="115000"/>
              </a:srgbClr>
            </a:gs>
            <a:gs pos="50000">
              <a:srgbClr val="CCCCFF">
                <a:shade val="67500"/>
                <a:satMod val="115000"/>
              </a:srgbClr>
            </a:gs>
            <a:gs pos="100000">
              <a:srgbClr val="CCCCFF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5C1B1-927B-485B-8DF9-2779F18152F3}">
      <dsp:nvSpPr>
        <dsp:cNvPr id="0" name=""/>
        <dsp:cNvSpPr/>
      </dsp:nvSpPr>
      <dsp:spPr>
        <a:xfrm>
          <a:off x="479574" y="4221014"/>
          <a:ext cx="8628524" cy="3542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0877" tIns="0" rIns="250877" bIns="0" numCol="1" spcCol="1270" anchor="ctr" anchorCtr="0">
          <a:noAutofit/>
        </a:bodyPr>
        <a:lstStyle/>
        <a:p>
          <a:pPr lvl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kern="1200" smtClean="0">
              <a:solidFill>
                <a:srgbClr val="002060"/>
              </a:solidFill>
            </a:rPr>
            <a:t>- Повышение качества управления муниципальными проектами, обеспечение надлежащего контроля за своевременностью и полнотой достижения заявленных результатов, ритмичности исполнения расходов бюджета</a:t>
          </a:r>
          <a:endParaRPr lang="ru-RU" sz="1250" b="1" kern="1200">
            <a:solidFill>
              <a:srgbClr val="002060"/>
            </a:solidFill>
            <a:latin typeface="Century Gothic" pitchFamily="34" charset="0"/>
          </a:endParaRPr>
        </a:p>
      </dsp:txBody>
      <dsp:txXfrm>
        <a:off x="479574" y="4221014"/>
        <a:ext cx="8628524" cy="3542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630970-AF54-4A31-9E7A-963EDAC71027}">
      <dsp:nvSpPr>
        <dsp:cNvPr id="0" name=""/>
        <dsp:cNvSpPr/>
      </dsp:nvSpPr>
      <dsp:spPr>
        <a:xfrm rot="10800000">
          <a:off x="382027" y="414854"/>
          <a:ext cx="6789372" cy="1787016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472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latin typeface="Times New Roman" pitchFamily="18" charset="0"/>
              <a:cs typeface="Times New Roman" pitchFamily="18" charset="0"/>
            </a:rPr>
            <a:t>Составление проекта бюджета:</a:t>
          </a:r>
          <a:r>
            <a:rPr lang="ru-RU" sz="1300" b="1" kern="1200"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>
              <a:latin typeface="Times New Roman" pitchFamily="18" charset="0"/>
              <a:cs typeface="Times New Roman" pitchFamily="18" charset="0"/>
            </a:rPr>
            <a:t>До начала составления проекта бюджета исполнительным органом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бюджета. Непосредственное составление бюджета осуществляет Комитет финансов администрации Энгельсского муниципального </a:t>
          </a:r>
          <a:r>
            <a:rPr lang="ru-RU" sz="1300" kern="1200" smtClean="0">
              <a:latin typeface="Times New Roman" pitchFamily="18" charset="0"/>
              <a:cs typeface="Times New Roman" pitchFamily="18" charset="0"/>
            </a:rPr>
            <a:t>района.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>
              <a:latin typeface="Times New Roman" pitchFamily="18" charset="0"/>
              <a:cs typeface="Times New Roman" pitchFamily="18" charset="0"/>
            </a:rPr>
            <a:t>Подготовленный проект </a:t>
          </a:r>
          <a:r>
            <a:rPr lang="ru-RU" sz="1300" kern="1200">
              <a:latin typeface="Times New Roman" pitchFamily="18" charset="0"/>
              <a:cs typeface="Times New Roman" pitchFamily="18" charset="0"/>
            </a:rPr>
            <a:t>бюджета направляется </a:t>
          </a:r>
          <a:r>
            <a:rPr lang="ru-RU" sz="1300" kern="1200" smtClean="0">
              <a:latin typeface="Times New Roman" pitchFamily="18" charset="0"/>
              <a:cs typeface="Times New Roman" pitchFamily="18" charset="0"/>
            </a:rPr>
            <a:t>Главе муниципального образования город Энгельс для </a:t>
          </a:r>
          <a:r>
            <a:rPr lang="ru-RU" sz="1300" kern="1200">
              <a:latin typeface="Times New Roman" pitchFamily="18" charset="0"/>
              <a:cs typeface="Times New Roman" pitchFamily="18" charset="0"/>
            </a:rPr>
            <a:t>вынесения на публичные слушания.</a:t>
          </a:r>
        </a:p>
      </dsp:txBody>
      <dsp:txXfrm rot="10800000">
        <a:off x="382027" y="414854"/>
        <a:ext cx="6789372" cy="1787016"/>
      </dsp:txXfrm>
    </dsp:sp>
    <dsp:sp modelId="{4FBF4F7C-3D7C-49A6-8B80-58C2B1603190}">
      <dsp:nvSpPr>
        <dsp:cNvPr id="0" name=""/>
        <dsp:cNvSpPr/>
      </dsp:nvSpPr>
      <dsp:spPr>
        <a:xfrm>
          <a:off x="0" y="560130"/>
          <a:ext cx="1266526" cy="12548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72622-6D8D-45D7-AEC6-A0811D3BC519}">
      <dsp:nvSpPr>
        <dsp:cNvPr id="0" name=""/>
        <dsp:cNvSpPr/>
      </dsp:nvSpPr>
      <dsp:spPr>
        <a:xfrm rot="10800000">
          <a:off x="601628" y="2288083"/>
          <a:ext cx="6599171" cy="1327454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472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latin typeface="Times New Roman" pitchFamily="18" charset="0"/>
              <a:cs typeface="Times New Roman" pitchFamily="18" charset="0"/>
            </a:rPr>
            <a:t>Рассмотрение проекта бюджета: </a:t>
          </a:r>
          <a:r>
            <a:rPr lang="ru-RU" sz="1300" kern="1200">
              <a:latin typeface="Times New Roman" pitchFamily="18" charset="0"/>
              <a:cs typeface="Times New Roman" pitchFamily="18" charset="0"/>
            </a:rPr>
            <a:t>Проект бюджета </a:t>
          </a:r>
          <a:r>
            <a:rPr lang="ru-RU" sz="13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муниципального образования город Энгельс</a:t>
          </a:r>
          <a:r>
            <a:rPr lang="ru-RU" sz="1300" kern="120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300" kern="1200" smtClean="0"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1300" kern="1200">
              <a:latin typeface="Times New Roman" pitchFamily="18" charset="0"/>
              <a:cs typeface="Times New Roman" pitchFamily="18" charset="0"/>
            </a:rPr>
            <a:t>год и на плановый период </a:t>
          </a:r>
          <a:r>
            <a:rPr lang="ru-RU" sz="1300" kern="1200" smtClean="0">
              <a:latin typeface="Times New Roman" pitchFamily="18" charset="0"/>
              <a:cs typeface="Times New Roman" pitchFamily="18" charset="0"/>
            </a:rPr>
            <a:t>2026 </a:t>
          </a:r>
          <a:r>
            <a:rPr lang="ru-RU" sz="1300" kern="1200">
              <a:latin typeface="Times New Roman" pitchFamily="18" charset="0"/>
              <a:cs typeface="Times New Roman" pitchFamily="18" charset="0"/>
            </a:rPr>
            <a:t>и </a:t>
          </a:r>
          <a:r>
            <a:rPr lang="ru-RU" sz="1300" kern="1200" smtClean="0">
              <a:latin typeface="Times New Roman" pitchFamily="18" charset="0"/>
              <a:cs typeface="Times New Roman" pitchFamily="18" charset="0"/>
            </a:rPr>
            <a:t>2027 </a:t>
          </a:r>
          <a:r>
            <a:rPr lang="ru-RU" sz="1300" kern="1200">
              <a:latin typeface="Times New Roman" pitchFamily="18" charset="0"/>
              <a:cs typeface="Times New Roman" pitchFamily="18" charset="0"/>
            </a:rPr>
            <a:t>годов </a:t>
          </a:r>
          <a:r>
            <a:rPr lang="ru-RU" sz="13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был рассмотрен на публичных слушаниях </a:t>
          </a:r>
          <a:r>
            <a:rPr lang="ru-RU" sz="13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 ноября 2024 </a:t>
          </a:r>
          <a:r>
            <a:rPr lang="ru-RU" sz="13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года. </a:t>
          </a:r>
          <a:r>
            <a:rPr lang="ru-RU" sz="13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Глава Энгельсского муниципального района 12 декабря 2024 года внес на рассмотрение в Энгельсский городской Совет депутатов проект бюджета.</a:t>
          </a:r>
          <a:endParaRPr lang="ru-RU" sz="1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01628" y="2288083"/>
        <a:ext cx="6599171" cy="1327454"/>
      </dsp:txXfrm>
    </dsp:sp>
    <dsp:sp modelId="{D2DC20ED-6BA8-43A4-896A-06EB65110154}">
      <dsp:nvSpPr>
        <dsp:cNvPr id="0" name=""/>
        <dsp:cNvSpPr/>
      </dsp:nvSpPr>
      <dsp:spPr>
        <a:xfrm>
          <a:off x="0" y="2288322"/>
          <a:ext cx="1175467" cy="119142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7E3F3-0E91-429D-8FFF-98636AAD86F9}">
      <dsp:nvSpPr>
        <dsp:cNvPr id="0" name=""/>
        <dsp:cNvSpPr/>
      </dsp:nvSpPr>
      <dsp:spPr>
        <a:xfrm rot="10800000">
          <a:off x="534805" y="3729030"/>
          <a:ext cx="6632547" cy="1497063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472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latin typeface="Times New Roman" pitchFamily="18" charset="0"/>
              <a:cs typeface="Times New Roman" pitchFamily="18" charset="0"/>
            </a:rPr>
            <a:t>Утверждение бюджета: </a:t>
          </a:r>
          <a:r>
            <a:rPr lang="ru-RU" sz="1300" kern="1200">
              <a:latin typeface="Times New Roman" pitchFamily="18" charset="0"/>
              <a:cs typeface="Times New Roman" pitchFamily="18" charset="0"/>
            </a:rPr>
            <a:t>Решение о бюджете </a:t>
          </a:r>
          <a:r>
            <a:rPr lang="ru-RU" sz="1300" kern="1200" smtClean="0">
              <a:latin typeface="Times New Roman" pitchFamily="18" charset="0"/>
              <a:cs typeface="Times New Roman" pitchFamily="18" charset="0"/>
            </a:rPr>
            <a:t>городского поселения </a:t>
          </a:r>
          <a:r>
            <a:rPr lang="ru-RU" sz="1300" kern="1200">
              <a:latin typeface="Times New Roman" pitchFamily="18" charset="0"/>
              <a:cs typeface="Times New Roman" pitchFamily="18" charset="0"/>
            </a:rPr>
            <a:t>город Энгельс </a:t>
          </a:r>
          <a:r>
            <a:rPr lang="ru-RU" sz="1300" kern="1200" smtClean="0">
              <a:latin typeface="Times New Roman" pitchFamily="18" charset="0"/>
              <a:cs typeface="Times New Roman" pitchFamily="18" charset="0"/>
            </a:rPr>
            <a:t>Энгельсского муниципального района Саратовской области утверждается </a:t>
          </a:r>
          <a:r>
            <a:rPr lang="ru-RU" sz="1300" kern="1200">
              <a:latin typeface="Times New Roman" pitchFamily="18" charset="0"/>
              <a:cs typeface="Times New Roman" pitchFamily="18" charset="0"/>
            </a:rPr>
            <a:t>депутатами Энгельсского городского Совета депутатов до начала нового финансового года. </a:t>
          </a:r>
          <a:r>
            <a:rPr lang="ru-RU" sz="1300" kern="1200" smtClean="0">
              <a:latin typeface="Times New Roman" pitchFamily="18" charset="0"/>
              <a:cs typeface="Times New Roman" pitchFamily="18" charset="0"/>
            </a:rPr>
            <a:t>Бюджет городского поселения город Энгельс Энгельсского муниципального района Саратовской области на 2025 год и на плановый период 2026 и 2027 годов утвержден решением Энгельсского городского Совета депутатов от 18.12.2024 года № 130/30-03.</a:t>
          </a:r>
          <a:endParaRPr lang="ru-RU" sz="1300" b="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34805" y="3729030"/>
        <a:ext cx="6632547" cy="1497063"/>
      </dsp:txXfrm>
    </dsp:sp>
    <dsp:sp modelId="{DE77FE52-9789-4D73-A1EF-3429FB42960A}">
      <dsp:nvSpPr>
        <dsp:cNvPr id="0" name=""/>
        <dsp:cNvSpPr/>
      </dsp:nvSpPr>
      <dsp:spPr>
        <a:xfrm>
          <a:off x="0" y="3800481"/>
          <a:ext cx="1187484" cy="132996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37B9CB-6222-40CA-B880-AA9ABF546B20}">
      <dsp:nvSpPr>
        <dsp:cNvPr id="0" name=""/>
        <dsp:cNvSpPr/>
      </dsp:nvSpPr>
      <dsp:spPr>
        <a:xfrm>
          <a:off x="2012788" y="144130"/>
          <a:ext cx="4270354" cy="70515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13500000" scaled="1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rgbClr val="0000FF"/>
              </a:solidFill>
              <a:latin typeface="Century Gothic" pitchFamily="34" charset="0"/>
            </a:rPr>
            <a:t>Составление бюджета основывается на:    </a:t>
          </a:r>
          <a:endParaRPr lang="ru-RU" sz="2000" kern="1200">
            <a:solidFill>
              <a:srgbClr val="0000FF"/>
            </a:solidFill>
          </a:endParaRPr>
        </a:p>
      </dsp:txBody>
      <dsp:txXfrm>
        <a:off x="2012788" y="144130"/>
        <a:ext cx="4270354" cy="705154"/>
      </dsp:txXfrm>
    </dsp:sp>
    <dsp:sp modelId="{1B8E23D5-0901-4230-818E-DEEA3109FA35}">
      <dsp:nvSpPr>
        <dsp:cNvPr id="0" name=""/>
        <dsp:cNvSpPr/>
      </dsp:nvSpPr>
      <dsp:spPr>
        <a:xfrm>
          <a:off x="2439823" y="849285"/>
          <a:ext cx="106628" cy="540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0089"/>
              </a:lnTo>
              <a:lnTo>
                <a:pt x="106628" y="540089"/>
              </a:lnTo>
            </a:path>
          </a:pathLst>
        </a:custGeom>
        <a:noFill/>
        <a:ln w="12700" cap="flat" cmpd="sng" algn="ctr">
          <a:solidFill>
            <a:srgbClr val="0033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C683A7-5A9E-4FEC-B071-AA058E7C8611}">
      <dsp:nvSpPr>
        <dsp:cNvPr id="0" name=""/>
        <dsp:cNvSpPr/>
      </dsp:nvSpPr>
      <dsp:spPr>
        <a:xfrm>
          <a:off x="2546451" y="1029107"/>
          <a:ext cx="3679421" cy="72053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7030A0"/>
              </a:solidFill>
              <a:latin typeface="Century Gothic" pitchFamily="34" charset="0"/>
            </a:rPr>
            <a:t>Бюджетном послании Президента Российской Федерации</a:t>
          </a:r>
          <a:endParaRPr lang="ru-RU" sz="1400" b="1" kern="1200">
            <a:solidFill>
              <a:srgbClr val="7030A0"/>
            </a:solidFill>
          </a:endParaRPr>
        </a:p>
      </dsp:txBody>
      <dsp:txXfrm>
        <a:off x="2546451" y="1029107"/>
        <a:ext cx="3679421" cy="720534"/>
      </dsp:txXfrm>
    </dsp:sp>
    <dsp:sp modelId="{4F091C45-1A5F-4FB2-B55D-C661201989D9}">
      <dsp:nvSpPr>
        <dsp:cNvPr id="0" name=""/>
        <dsp:cNvSpPr/>
      </dsp:nvSpPr>
      <dsp:spPr>
        <a:xfrm>
          <a:off x="2439823" y="849285"/>
          <a:ext cx="106628" cy="1424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4810"/>
              </a:lnTo>
              <a:lnTo>
                <a:pt x="106628" y="1424810"/>
              </a:lnTo>
            </a:path>
          </a:pathLst>
        </a:custGeom>
        <a:noFill/>
        <a:ln w="12700" cap="flat" cmpd="sng" algn="ctr">
          <a:solidFill>
            <a:srgbClr val="0033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D85B0-4985-40DA-8A4F-A96D0ACD12D6}">
      <dsp:nvSpPr>
        <dsp:cNvPr id="0" name=""/>
        <dsp:cNvSpPr/>
      </dsp:nvSpPr>
      <dsp:spPr>
        <a:xfrm>
          <a:off x="2546451" y="1913828"/>
          <a:ext cx="3679421" cy="72053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7030A0"/>
              </a:solidFill>
              <a:latin typeface="Century Gothic" pitchFamily="34" charset="0"/>
            </a:rPr>
            <a:t>Прогнозе социально-экономического развития муниципального образования город Энгельс</a:t>
          </a:r>
          <a:endParaRPr lang="ru-RU" sz="1400" b="1" kern="1200">
            <a:solidFill>
              <a:srgbClr val="7030A0"/>
            </a:solidFill>
          </a:endParaRPr>
        </a:p>
      </dsp:txBody>
      <dsp:txXfrm>
        <a:off x="2546451" y="1913828"/>
        <a:ext cx="3679421" cy="720534"/>
      </dsp:txXfrm>
    </dsp:sp>
    <dsp:sp modelId="{0BCE7EC0-3680-4FA1-984B-1ABAD5CED9C6}">
      <dsp:nvSpPr>
        <dsp:cNvPr id="0" name=""/>
        <dsp:cNvSpPr/>
      </dsp:nvSpPr>
      <dsp:spPr>
        <a:xfrm>
          <a:off x="2439823" y="849285"/>
          <a:ext cx="106628" cy="2303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3753"/>
              </a:lnTo>
              <a:lnTo>
                <a:pt x="106628" y="2303753"/>
              </a:lnTo>
            </a:path>
          </a:pathLst>
        </a:custGeom>
        <a:noFill/>
        <a:ln w="12700" cap="flat" cmpd="sng" algn="ctr">
          <a:solidFill>
            <a:srgbClr val="0033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1DEB6-0215-494A-80ED-2EB7FEC9C227}">
      <dsp:nvSpPr>
        <dsp:cNvPr id="0" name=""/>
        <dsp:cNvSpPr/>
      </dsp:nvSpPr>
      <dsp:spPr>
        <a:xfrm>
          <a:off x="2546451" y="2792771"/>
          <a:ext cx="3679421" cy="72053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7030A0"/>
              </a:solidFill>
              <a:latin typeface="Century Gothic" pitchFamily="34" charset="0"/>
            </a:rPr>
            <a:t>Основных направлениях бюджетной и налоговой политики в муниципальном образовании  город Энгельс </a:t>
          </a:r>
          <a:endParaRPr lang="ru-RU" sz="1400" b="1" kern="1200">
            <a:solidFill>
              <a:srgbClr val="7030A0"/>
            </a:solidFill>
          </a:endParaRPr>
        </a:p>
      </dsp:txBody>
      <dsp:txXfrm>
        <a:off x="2546451" y="2792771"/>
        <a:ext cx="3679421" cy="720534"/>
      </dsp:txXfrm>
    </dsp:sp>
    <dsp:sp modelId="{78E665CE-A181-43CC-A38A-39A80A2A87C0}">
      <dsp:nvSpPr>
        <dsp:cNvPr id="0" name=""/>
        <dsp:cNvSpPr/>
      </dsp:nvSpPr>
      <dsp:spPr>
        <a:xfrm>
          <a:off x="2439823" y="849285"/>
          <a:ext cx="106628" cy="3176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6623"/>
              </a:lnTo>
              <a:lnTo>
                <a:pt x="106628" y="3176623"/>
              </a:lnTo>
            </a:path>
          </a:pathLst>
        </a:custGeom>
        <a:noFill/>
        <a:ln w="12700" cap="flat" cmpd="sng" algn="ctr">
          <a:solidFill>
            <a:srgbClr val="0033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03607-896E-4E9F-92D4-B352A9C06EE3}">
      <dsp:nvSpPr>
        <dsp:cNvPr id="0" name=""/>
        <dsp:cNvSpPr/>
      </dsp:nvSpPr>
      <dsp:spPr>
        <a:xfrm>
          <a:off x="2546451" y="3665641"/>
          <a:ext cx="3679421" cy="72053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7030A0"/>
              </a:solidFill>
              <a:latin typeface="Century Gothic" pitchFamily="34" charset="0"/>
            </a:rPr>
            <a:t>Муниципальных программах муниципального образования город Энгельс</a:t>
          </a:r>
          <a:endParaRPr lang="ru-RU" sz="1400" b="1" kern="1200">
            <a:solidFill>
              <a:srgbClr val="7030A0"/>
            </a:solidFill>
          </a:endParaRPr>
        </a:p>
      </dsp:txBody>
      <dsp:txXfrm>
        <a:off x="2546451" y="3665641"/>
        <a:ext cx="3679421" cy="72053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0AA701-A213-4AA8-8619-57F49BA581E4}">
      <dsp:nvSpPr>
        <dsp:cNvPr id="0" name=""/>
        <dsp:cNvSpPr/>
      </dsp:nvSpPr>
      <dsp:spPr>
        <a:xfrm>
          <a:off x="3034377" y="101294"/>
          <a:ext cx="4049065" cy="4049065"/>
        </a:xfrm>
        <a:prstGeom prst="blockArc">
          <a:avLst>
            <a:gd name="adj1" fmla="val 13545532"/>
            <a:gd name="adj2" fmla="val 18865268"/>
            <a:gd name="adj3" fmla="val 3060"/>
          </a:avLst>
        </a:prstGeom>
        <a:gradFill rotWithShape="0">
          <a:gsLst>
            <a:gs pos="0">
              <a:schemeClr val="accent1">
                <a:shade val="90000"/>
                <a:hueOff val="77981"/>
                <a:satOff val="-714"/>
                <a:lumOff val="61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77981"/>
                <a:satOff val="-714"/>
                <a:lumOff val="61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77981"/>
                <a:satOff val="-714"/>
                <a:lumOff val="61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EDAB50-C6DB-49CA-A0BD-8832DDCB5DA8}">
      <dsp:nvSpPr>
        <dsp:cNvPr id="0" name=""/>
        <dsp:cNvSpPr/>
      </dsp:nvSpPr>
      <dsp:spPr>
        <a:xfrm>
          <a:off x="1682775" y="474263"/>
          <a:ext cx="4049065" cy="4049065"/>
        </a:xfrm>
        <a:prstGeom prst="blockArc">
          <a:avLst>
            <a:gd name="adj1" fmla="val 12525070"/>
            <a:gd name="adj2" fmla="val 15847708"/>
            <a:gd name="adj3" fmla="val 3060"/>
          </a:avLst>
        </a:prstGeom>
        <a:gradFill rotWithShape="0">
          <a:gsLst>
            <a:gs pos="0">
              <a:schemeClr val="accent1">
                <a:shade val="90000"/>
                <a:hueOff val="155963"/>
                <a:satOff val="-1429"/>
                <a:lumOff val="123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55963"/>
                <a:satOff val="-1429"/>
                <a:lumOff val="123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55963"/>
                <a:satOff val="-1429"/>
                <a:lumOff val="123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50C73C-E719-4D4C-9BCB-AF652E70D5F3}">
      <dsp:nvSpPr>
        <dsp:cNvPr id="0" name=""/>
        <dsp:cNvSpPr/>
      </dsp:nvSpPr>
      <dsp:spPr>
        <a:xfrm>
          <a:off x="1684692" y="352158"/>
          <a:ext cx="4049065" cy="4049065"/>
        </a:xfrm>
        <a:prstGeom prst="blockArc">
          <a:avLst>
            <a:gd name="adj1" fmla="val 9942256"/>
            <a:gd name="adj2" fmla="val 12289153"/>
            <a:gd name="adj3" fmla="val 3060"/>
          </a:avLst>
        </a:prstGeom>
        <a:gradFill rotWithShape="0">
          <a:gsLst>
            <a:gs pos="0">
              <a:schemeClr val="accent1">
                <a:shade val="90000"/>
                <a:hueOff val="233944"/>
                <a:satOff val="-2143"/>
                <a:lumOff val="185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33944"/>
                <a:satOff val="-2143"/>
                <a:lumOff val="185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33944"/>
                <a:satOff val="-2143"/>
                <a:lumOff val="185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127493-6D81-4CBF-AA49-E6CB877243FF}">
      <dsp:nvSpPr>
        <dsp:cNvPr id="0" name=""/>
        <dsp:cNvSpPr/>
      </dsp:nvSpPr>
      <dsp:spPr>
        <a:xfrm>
          <a:off x="1702552" y="428492"/>
          <a:ext cx="4049065" cy="4049065"/>
        </a:xfrm>
        <a:prstGeom prst="blockArc">
          <a:avLst>
            <a:gd name="adj1" fmla="val 6831399"/>
            <a:gd name="adj2" fmla="val 10077453"/>
            <a:gd name="adj3" fmla="val 3060"/>
          </a:avLst>
        </a:prstGeom>
        <a:gradFill rotWithShape="0">
          <a:gsLst>
            <a:gs pos="0">
              <a:schemeClr val="accent1">
                <a:shade val="90000"/>
                <a:hueOff val="311925"/>
                <a:satOff val="-2858"/>
                <a:lumOff val="246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11925"/>
                <a:satOff val="-2858"/>
                <a:lumOff val="246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11925"/>
                <a:satOff val="-2858"/>
                <a:lumOff val="246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342250-90DF-493D-8761-6AAEF4B26B3A}">
      <dsp:nvSpPr>
        <dsp:cNvPr id="0" name=""/>
        <dsp:cNvSpPr/>
      </dsp:nvSpPr>
      <dsp:spPr>
        <a:xfrm>
          <a:off x="2302135" y="1127476"/>
          <a:ext cx="4049065" cy="3470696"/>
        </a:xfrm>
        <a:prstGeom prst="blockArc">
          <a:avLst>
            <a:gd name="adj1" fmla="val 2398477"/>
            <a:gd name="adj2" fmla="val 8090791"/>
            <a:gd name="adj3" fmla="val 3060"/>
          </a:avLst>
        </a:prstGeom>
        <a:gradFill rotWithShape="0">
          <a:gsLst>
            <a:gs pos="0">
              <a:schemeClr val="accent1">
                <a:shade val="90000"/>
                <a:hueOff val="311925"/>
                <a:satOff val="-2858"/>
                <a:lumOff val="246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11925"/>
                <a:satOff val="-2858"/>
                <a:lumOff val="246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11925"/>
                <a:satOff val="-2858"/>
                <a:lumOff val="246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4FA6E8-AFC3-4408-81B1-819F0434FE01}">
      <dsp:nvSpPr>
        <dsp:cNvPr id="0" name=""/>
        <dsp:cNvSpPr/>
      </dsp:nvSpPr>
      <dsp:spPr>
        <a:xfrm>
          <a:off x="4992603" y="499700"/>
          <a:ext cx="4049065" cy="4049065"/>
        </a:xfrm>
        <a:prstGeom prst="blockArc">
          <a:avLst>
            <a:gd name="adj1" fmla="val 2023766"/>
            <a:gd name="adj2" fmla="val 7540779"/>
            <a:gd name="adj3" fmla="val 3060"/>
          </a:avLst>
        </a:prstGeom>
        <a:gradFill rotWithShape="0">
          <a:gsLst>
            <a:gs pos="0">
              <a:schemeClr val="accent1">
                <a:shade val="90000"/>
                <a:hueOff val="233944"/>
                <a:satOff val="-2143"/>
                <a:lumOff val="185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33944"/>
                <a:satOff val="-2143"/>
                <a:lumOff val="185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33944"/>
                <a:satOff val="-2143"/>
                <a:lumOff val="185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CFA603-EAFE-4A97-A693-383DF71B39BE}">
      <dsp:nvSpPr>
        <dsp:cNvPr id="0" name=""/>
        <dsp:cNvSpPr/>
      </dsp:nvSpPr>
      <dsp:spPr>
        <a:xfrm>
          <a:off x="5349366" y="96333"/>
          <a:ext cx="4049065" cy="4049065"/>
        </a:xfrm>
        <a:prstGeom prst="blockArc">
          <a:avLst>
            <a:gd name="adj1" fmla="val 668034"/>
            <a:gd name="adj2" fmla="val 2955222"/>
            <a:gd name="adj3" fmla="val 3060"/>
          </a:avLst>
        </a:prstGeom>
        <a:gradFill rotWithShape="0">
          <a:gsLst>
            <a:gs pos="0">
              <a:schemeClr val="accent1">
                <a:shade val="90000"/>
                <a:hueOff val="155963"/>
                <a:satOff val="-1429"/>
                <a:lumOff val="123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55963"/>
                <a:satOff val="-1429"/>
                <a:lumOff val="123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55963"/>
                <a:satOff val="-1429"/>
                <a:lumOff val="123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C25370-2399-455D-9176-2EA0B09540DF}">
      <dsp:nvSpPr>
        <dsp:cNvPr id="0" name=""/>
        <dsp:cNvSpPr/>
      </dsp:nvSpPr>
      <dsp:spPr>
        <a:xfrm>
          <a:off x="5324931" y="253243"/>
          <a:ext cx="4049065" cy="4049065"/>
        </a:xfrm>
        <a:prstGeom prst="blockArc">
          <a:avLst>
            <a:gd name="adj1" fmla="val 19710206"/>
            <a:gd name="adj2" fmla="val 394121"/>
            <a:gd name="adj3" fmla="val 3060"/>
          </a:avLst>
        </a:prstGeom>
        <a:gradFill rotWithShape="0">
          <a:gsLst>
            <a:gs pos="0">
              <a:schemeClr val="accent1">
                <a:shade val="90000"/>
                <a:hueOff val="77981"/>
                <a:satOff val="-714"/>
                <a:lumOff val="61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77981"/>
                <a:satOff val="-714"/>
                <a:lumOff val="61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77981"/>
                <a:satOff val="-714"/>
                <a:lumOff val="61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B675FD-6909-4BE3-8314-2ACC244D7667}">
      <dsp:nvSpPr>
        <dsp:cNvPr id="0" name=""/>
        <dsp:cNvSpPr/>
      </dsp:nvSpPr>
      <dsp:spPr>
        <a:xfrm>
          <a:off x="4909281" y="175009"/>
          <a:ext cx="4049065" cy="4049065"/>
        </a:xfrm>
        <a:prstGeom prst="blockArc">
          <a:avLst>
            <a:gd name="adj1" fmla="val 14243969"/>
            <a:gd name="adj2" fmla="val 19866307"/>
            <a:gd name="adj3" fmla="val 306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719BA1-44AC-4C55-A0FC-F23E96A6458C}">
      <dsp:nvSpPr>
        <dsp:cNvPr id="0" name=""/>
        <dsp:cNvSpPr/>
      </dsp:nvSpPr>
      <dsp:spPr>
        <a:xfrm>
          <a:off x="4218536" y="1127247"/>
          <a:ext cx="2525843" cy="2382295"/>
        </a:xfrm>
        <a:prstGeom prst="ellipse">
          <a:avLst/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0" scaled="1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ОБЪЕМ РАСХОДОВ на 2025 год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ru-RU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3 627 497,0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ru-RU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8536" y="1127247"/>
        <a:ext cx="2525843" cy="2382295"/>
      </dsp:txXfrm>
    </dsp:sp>
    <dsp:sp modelId="{8424C24A-2715-480C-BFCA-D1710A7563FD}">
      <dsp:nvSpPr>
        <dsp:cNvPr id="0" name=""/>
        <dsp:cNvSpPr/>
      </dsp:nvSpPr>
      <dsp:spPr>
        <a:xfrm>
          <a:off x="4920173" y="-2558"/>
          <a:ext cx="2619361" cy="1045268"/>
        </a:xfrm>
        <a:prstGeom prst="ellipse">
          <a:avLst/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Администрация </a:t>
          </a:r>
          <a:r>
            <a:rPr lang="ru-RU" sz="1300" b="1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ЭМР </a:t>
          </a:r>
          <a:endParaRPr lang="ru-RU" sz="1300" b="1" kern="1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4 975,2 </a:t>
          </a:r>
          <a:r>
            <a:rPr lang="ru-RU" sz="1200" b="1" kern="12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 kern="1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 kern="1200">
            <a:solidFill>
              <a:srgbClr val="FFFF00"/>
            </a:solidFill>
          </a:endParaRPr>
        </a:p>
      </dsp:txBody>
      <dsp:txXfrm>
        <a:off x="4920173" y="-2558"/>
        <a:ext cx="2619361" cy="1045268"/>
      </dsp:txXfrm>
    </dsp:sp>
    <dsp:sp modelId="{F9E6E000-43A5-4DDF-AE02-18E69A23A9C3}">
      <dsp:nvSpPr>
        <dsp:cNvPr id="0" name=""/>
        <dsp:cNvSpPr/>
      </dsp:nvSpPr>
      <dsp:spPr>
        <a:xfrm>
          <a:off x="7390741" y="656479"/>
          <a:ext cx="3317144" cy="1159536"/>
        </a:xfrm>
        <a:prstGeom prst="ellipse">
          <a:avLst/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Комитет финансов администрации ЭМР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764 182,7 </a:t>
          </a:r>
          <a:r>
            <a:rPr lang="ru-RU" sz="1200" b="1" kern="12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 kern="1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 kern="1200">
            <a:solidFill>
              <a:srgbClr val="FFFF00"/>
            </a:solidFill>
          </a:endParaRPr>
        </a:p>
      </dsp:txBody>
      <dsp:txXfrm>
        <a:off x="7390741" y="656479"/>
        <a:ext cx="3317144" cy="1159536"/>
      </dsp:txXfrm>
    </dsp:sp>
    <dsp:sp modelId="{49EA0950-1E43-4105-A63A-7B6D7EE91229}">
      <dsp:nvSpPr>
        <dsp:cNvPr id="0" name=""/>
        <dsp:cNvSpPr/>
      </dsp:nvSpPr>
      <dsp:spPr>
        <a:xfrm>
          <a:off x="7642644" y="1999205"/>
          <a:ext cx="3374579" cy="1013242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Комитет по земельным ресурсам администрации ЭМР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955,4 </a:t>
          </a:r>
          <a:r>
            <a:rPr lang="ru-RU" sz="1200" b="1" kern="12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 kern="1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 kern="1200">
            <a:solidFill>
              <a:srgbClr val="FFFF00"/>
            </a:solidFill>
          </a:endParaRPr>
        </a:p>
      </dsp:txBody>
      <dsp:txXfrm>
        <a:off x="7642644" y="1999205"/>
        <a:ext cx="3374579" cy="1013242"/>
      </dsp:txXfrm>
    </dsp:sp>
    <dsp:sp modelId="{7B57B802-743C-4C0E-BA5E-6F2D00E2CA63}">
      <dsp:nvSpPr>
        <dsp:cNvPr id="0" name=""/>
        <dsp:cNvSpPr/>
      </dsp:nvSpPr>
      <dsp:spPr>
        <a:xfrm>
          <a:off x="7223959" y="3074271"/>
          <a:ext cx="2902312" cy="1113854"/>
        </a:xfrm>
        <a:prstGeom prst="ellipse">
          <a:avLst/>
        </a:prstGeom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13500000" scaled="1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Комитет ЖКХ, ТЭК, транспорта и связи администрации ЭМР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2 566 005,0 </a:t>
          </a:r>
          <a:r>
            <a:rPr lang="ru-RU" sz="1200" b="1" kern="1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 kern="1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 kern="1200">
            <a:solidFill>
              <a:srgbClr val="0000FF"/>
            </a:solidFill>
          </a:endParaRPr>
        </a:p>
      </dsp:txBody>
      <dsp:txXfrm>
        <a:off x="7223959" y="3074271"/>
        <a:ext cx="2902312" cy="1113854"/>
      </dsp:txXfrm>
    </dsp:sp>
    <dsp:sp modelId="{CD11D5F7-AE4E-45E2-9472-E1C12ABDA449}">
      <dsp:nvSpPr>
        <dsp:cNvPr id="0" name=""/>
        <dsp:cNvSpPr/>
      </dsp:nvSpPr>
      <dsp:spPr>
        <a:xfrm>
          <a:off x="4506555" y="3575523"/>
          <a:ext cx="2695665" cy="1136114"/>
        </a:xfrm>
        <a:prstGeom prst="ellipse">
          <a:avLst/>
        </a:prstGeom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10800000" scaled="1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Управление капитального строительства администрации </a:t>
          </a:r>
          <a:r>
            <a:rPr lang="ru-RU" sz="1300" b="1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ЭМР  </a:t>
          </a:r>
          <a:r>
            <a:rPr lang="ru-RU" sz="1200" b="1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        </a:t>
          </a:r>
          <a:r>
            <a:rPr lang="ru-RU" sz="1800" b="1" kern="1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77 555,5 </a:t>
          </a:r>
          <a:r>
            <a:rPr lang="ru-RU" sz="1200" b="1" kern="1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200" b="1" kern="120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4506555" y="3575523"/>
        <a:ext cx="2695665" cy="1136114"/>
      </dsp:txXfrm>
    </dsp:sp>
    <dsp:sp modelId="{F25C5CFB-9578-4703-B9A7-E79981386719}">
      <dsp:nvSpPr>
        <dsp:cNvPr id="0" name=""/>
        <dsp:cNvSpPr/>
      </dsp:nvSpPr>
      <dsp:spPr>
        <a:xfrm>
          <a:off x="1581344" y="3757946"/>
          <a:ext cx="2678895" cy="1036611"/>
        </a:xfrm>
        <a:prstGeom prst="ellipse">
          <a:avLst/>
        </a:prstGeom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10800000" scaled="1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Управление культуры администрации ЭМР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131 343,7 </a:t>
          </a:r>
          <a:r>
            <a:rPr lang="ru-RU" sz="1200" b="1" kern="1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 kern="1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. руб</a:t>
          </a:r>
          <a:r>
            <a:rPr lang="ru-RU" sz="1200" b="1" kern="1200"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/>
        </a:p>
      </dsp:txBody>
      <dsp:txXfrm>
        <a:off x="1581344" y="3757946"/>
        <a:ext cx="2678895" cy="1036611"/>
      </dsp:txXfrm>
    </dsp:sp>
    <dsp:sp modelId="{6DCD1539-36E2-44B4-AFBD-48482BBC60BB}">
      <dsp:nvSpPr>
        <dsp:cNvPr id="0" name=""/>
        <dsp:cNvSpPr/>
      </dsp:nvSpPr>
      <dsp:spPr>
        <a:xfrm>
          <a:off x="0" y="2211538"/>
          <a:ext cx="3554801" cy="1314830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Управление по физической культуре, спорту, молодежной политики и туризму администрации ЭМР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81 027,7 </a:t>
          </a:r>
          <a:r>
            <a:rPr lang="ru-RU" sz="1200" b="1" kern="12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 kern="1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 kern="1200">
            <a:solidFill>
              <a:srgbClr val="FFFF00"/>
            </a:solidFill>
          </a:endParaRPr>
        </a:p>
      </dsp:txBody>
      <dsp:txXfrm>
        <a:off x="0" y="2211538"/>
        <a:ext cx="3554801" cy="1314830"/>
      </dsp:txXfrm>
    </dsp:sp>
    <dsp:sp modelId="{5CC71F08-A9CA-4466-97F9-6D70ADD66B9F}">
      <dsp:nvSpPr>
        <dsp:cNvPr id="0" name=""/>
        <dsp:cNvSpPr/>
      </dsp:nvSpPr>
      <dsp:spPr>
        <a:xfrm>
          <a:off x="0" y="1080302"/>
          <a:ext cx="3799599" cy="919160"/>
        </a:xfrm>
        <a:prstGeom prst="ellipse">
          <a:avLst/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Комитет </a:t>
          </a:r>
          <a:r>
            <a:rPr lang="ru-RU" sz="1300" b="1" kern="1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управлению имуществом администрации  ЭМР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817,8</a:t>
          </a:r>
          <a:r>
            <a:rPr lang="ru-RU" sz="1400" b="1" kern="12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kern="12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200" b="1" kern="1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 kern="1200">
            <a:solidFill>
              <a:srgbClr val="FFFF00"/>
            </a:solidFill>
          </a:endParaRPr>
        </a:p>
      </dsp:txBody>
      <dsp:txXfrm>
        <a:off x="0" y="1080302"/>
        <a:ext cx="3799599" cy="919160"/>
      </dsp:txXfrm>
    </dsp:sp>
    <dsp:sp modelId="{D7209BF7-E14A-4648-8B50-3E2C059F3618}">
      <dsp:nvSpPr>
        <dsp:cNvPr id="0" name=""/>
        <dsp:cNvSpPr/>
      </dsp:nvSpPr>
      <dsp:spPr>
        <a:xfrm>
          <a:off x="1978044" y="0"/>
          <a:ext cx="2931205" cy="1031397"/>
        </a:xfrm>
        <a:prstGeom prst="ellipse">
          <a:avLst/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Энгельсский городской Совет депутатов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634,0</a:t>
          </a:r>
          <a:r>
            <a:rPr lang="ru-RU" sz="1200" b="1" kern="12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kern="1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1200" kern="1200">
            <a:solidFill>
              <a:srgbClr val="FFFF00"/>
            </a:solidFill>
          </a:endParaRPr>
        </a:p>
      </dsp:txBody>
      <dsp:txXfrm>
        <a:off x="1978044" y="0"/>
        <a:ext cx="2931205" cy="103139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756DDF-5B63-455C-9B93-ADCD1F261504}">
      <dsp:nvSpPr>
        <dsp:cNvPr id="0" name=""/>
        <dsp:cNvSpPr/>
      </dsp:nvSpPr>
      <dsp:spPr>
        <a:xfrm>
          <a:off x="0" y="263662"/>
          <a:ext cx="1061557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51546-5EEF-484C-8957-340C73CDDAA0}">
      <dsp:nvSpPr>
        <dsp:cNvPr id="0" name=""/>
        <dsp:cNvSpPr/>
      </dsp:nvSpPr>
      <dsp:spPr>
        <a:xfrm>
          <a:off x="102409" y="161750"/>
          <a:ext cx="4999305" cy="429799"/>
        </a:xfrm>
        <a:prstGeom prst="roundRect">
          <a:avLst/>
        </a:prstGeom>
        <a:gradFill flip="none" rotWithShape="0">
          <a:gsLst>
            <a:gs pos="0">
              <a:srgbClr val="FFCCCC">
                <a:shade val="30000"/>
                <a:satMod val="115000"/>
              </a:srgbClr>
            </a:gs>
            <a:gs pos="50000">
              <a:srgbClr val="FFCCCC">
                <a:shade val="67500"/>
                <a:satMod val="115000"/>
              </a:srgbClr>
            </a:gs>
            <a:gs pos="100000">
              <a:srgbClr val="FFCCCC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870" tIns="0" rIns="28087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PT Astra Serif" pitchFamily="18" charset="-52"/>
            </a:rPr>
            <a:t>«Инфраструктура для жизни»</a:t>
          </a:r>
          <a:endParaRPr lang="ru-RU" sz="2200" b="1" i="1" kern="120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  <a:ea typeface="PT Astra Serif" pitchFamily="18" charset="-52"/>
          </a:endParaRPr>
        </a:p>
      </dsp:txBody>
      <dsp:txXfrm>
        <a:off x="102409" y="161750"/>
        <a:ext cx="4999305" cy="429799"/>
      </dsp:txXfrm>
    </dsp:sp>
    <dsp:sp modelId="{37BAB591-8215-4DFE-918B-9FDFE9F8D375}">
      <dsp:nvSpPr>
        <dsp:cNvPr id="0" name=""/>
        <dsp:cNvSpPr/>
      </dsp:nvSpPr>
      <dsp:spPr>
        <a:xfrm>
          <a:off x="0" y="890764"/>
          <a:ext cx="1061557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6910A-6B4E-46A9-8797-50283DAC2784}">
      <dsp:nvSpPr>
        <dsp:cNvPr id="0" name=""/>
        <dsp:cNvSpPr/>
      </dsp:nvSpPr>
      <dsp:spPr>
        <a:xfrm>
          <a:off x="6677621" y="1025846"/>
          <a:ext cx="3937946" cy="420231"/>
        </a:xfrm>
        <a:prstGeom prst="round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27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870" tIns="0" rIns="28087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PT Astra Serif" pitchFamily="18" charset="-52"/>
            </a:rPr>
            <a:t>«Молодежь и дети»</a:t>
          </a:r>
          <a:endParaRPr lang="ru-RU" sz="2200" b="1" i="1" kern="120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  <a:ea typeface="PT Astra Serif" pitchFamily="18" charset="-52"/>
          </a:endParaRPr>
        </a:p>
      </dsp:txBody>
      <dsp:txXfrm>
        <a:off x="6677621" y="1025846"/>
        <a:ext cx="3937946" cy="420231"/>
      </dsp:txXfrm>
    </dsp:sp>
    <dsp:sp modelId="{4BEA9AFF-A5A6-44D5-B450-82F92C12E47D}">
      <dsp:nvSpPr>
        <dsp:cNvPr id="0" name=""/>
        <dsp:cNvSpPr/>
      </dsp:nvSpPr>
      <dsp:spPr>
        <a:xfrm>
          <a:off x="0" y="1425786"/>
          <a:ext cx="1061557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C1DB7-D48B-4AB5-93CE-50085628425F}">
      <dsp:nvSpPr>
        <dsp:cNvPr id="0" name=""/>
        <dsp:cNvSpPr/>
      </dsp:nvSpPr>
      <dsp:spPr>
        <a:xfrm>
          <a:off x="3702818" y="665806"/>
          <a:ext cx="3080367" cy="350750"/>
        </a:xfrm>
        <a:prstGeom prst="roundRect">
          <a:avLst/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189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870" tIns="0" rIns="28087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PT Astra Serif" pitchFamily="18" charset="-52"/>
            </a:rPr>
            <a:t>«Семья»</a:t>
          </a:r>
          <a:endParaRPr lang="ru-RU" sz="2200" b="1" i="1" kern="120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  <a:ea typeface="PT Astra Serif" pitchFamily="18" charset="-52"/>
          </a:endParaRPr>
        </a:p>
      </dsp:txBody>
      <dsp:txXfrm>
        <a:off x="3702818" y="665806"/>
        <a:ext cx="3080367" cy="350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0.48302</cdr:x>
      <cdr:y>0.6516</cdr:y>
    </cdr:from>
    <cdr:to>
      <cdr:x>0.54437</cdr:x>
      <cdr:y>0.69605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4752528" y="4222822"/>
          <a:ext cx="603639" cy="288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11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973,0</a:t>
          </a:r>
          <a:endParaRPr lang="ru-RU" sz="11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Прямая соединительная линия 5"/>
        <cdr:cNvSpPr/>
      </cdr:nvSpPr>
      <cdr:spPr>
        <a:xfrm xmlns:a="http://schemas.openxmlformats.org/drawingml/2006/main" flipH="1">
          <a:off x="0" y="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Прямая соединительная линия 7"/>
        <cdr:cNvSpPr/>
      </cdr:nvSpPr>
      <cdr:spPr>
        <a:xfrm xmlns:a="http://schemas.openxmlformats.org/drawingml/2006/main" flipH="1">
          <a:off x="0" y="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PT Astra Serif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PT Astra Serif" pitchFamily="18" charset="-52"/>
              </a:defRPr>
            </a:lvl1pPr>
          </a:lstStyle>
          <a:p>
            <a:pPr>
              <a:defRPr/>
            </a:pPr>
            <a:fld id="{E3412728-F33B-4E07-8272-BF32C183A6AE}" type="datetimeFigureOut">
              <a:rPr lang="ru-RU"/>
              <a:pPr>
                <a:defRPr/>
              </a:pPr>
              <a:t>09.10.2025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PT Astra Serif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PT Astra Serif" pitchFamily="18" charset="-52"/>
              </a:defRPr>
            </a:lvl1pPr>
          </a:lstStyle>
          <a:p>
            <a:pPr>
              <a:defRPr/>
            </a:pPr>
            <a:fld id="{3F726AE2-7A63-4455-BBD6-70E10CC61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T Astra Serif" pitchFamily="18" charset="-52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T Astra Serif" pitchFamily="18" charset="-52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T Astra Serif" pitchFamily="18" charset="-52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T Astra Serif" pitchFamily="18" charset="-52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T Astra Serif" pitchFamily="18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26AE2-7A63-4455-BBD6-70E10CC615E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AFE34F8F-BCDF-471B-9863-3E8DD6672732}" type="slidenum">
              <a:rPr lang="en-US" smtClean="0">
                <a:solidFill>
                  <a:srgbClr val="000000"/>
                </a:solidFill>
              </a:rPr>
              <a:pPr/>
              <a:t>44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03200" y="804863"/>
            <a:ext cx="7143750" cy="401955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A48FA2-76B2-4537-818A-9988392DBAE9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a14="http://schemas.microsoft.com/office/drawing/2010/main" val="2005122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a14="http://schemas.microsoft.com/office/drawing/2010/main" val="3547108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A8D2708E-FB40-498B-87F2-ED90C97FA028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a14="http://schemas.microsoft.com/office/drawing/2010/main" val="373736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a14="http://schemas.microsoft.com/office/drawing/2010/main" val="219246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6776D00A-151F-4AE1-99B7-32CA176925EC}" type="slidenum">
              <a:rPr lang="ru-RU" smtClean="0">
                <a:solidFill>
                  <a:srgbClr val="000000"/>
                </a:solidFill>
              </a:rPr>
              <a:pPr/>
              <a:t>19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a14="http://schemas.microsoft.com/office/drawing/2010/main" val="1269355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a14="http://schemas.microsoft.com/office/drawing/2010/main" val="274250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9771B-59B7-47BB-8841-79F582F089EF}" type="datetimeFigureOut">
              <a:rPr lang="ru-RU"/>
              <a:pPr>
                <a:defRPr/>
              </a:pPr>
              <a:t>09.10.2025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48973-5832-448C-A64F-409C85003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A4AAE-B5F8-4F10-A58F-6D8C99CBB2FA}" type="datetimeFigureOut">
              <a:rPr lang="ru-RU"/>
              <a:pPr>
                <a:defRPr/>
              </a:pPr>
              <a:t>09.10.2025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7937A-BE9D-4E21-AE3E-792E52A9A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E61DA-6E1B-4C77-8811-5F8558D754A6}" type="datetimeFigureOut">
              <a:rPr lang="ru-RU"/>
              <a:pPr>
                <a:defRPr/>
              </a:pPr>
              <a:t>09.10.2025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E0B31-2B3C-4E64-9343-C4452E070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PT Astra Serif" pitchFamily="18" charset="-52"/>
              </a:defRPr>
            </a:lvl1pPr>
          </a:lstStyle>
          <a:p>
            <a:pPr>
              <a:defRPr/>
            </a:pPr>
            <a:fld id="{F253191A-B4B8-47CD-862F-8CE71D41160C}" type="datetimeFigureOut">
              <a:rPr lang="ru-RU"/>
              <a:pPr>
                <a:defRPr/>
              </a:pPr>
              <a:t>09.10.2025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PT Astra Serif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PT Astra Serif" pitchFamily="18" charset="-52"/>
              </a:defRPr>
            </a:lvl1pPr>
          </a:lstStyle>
          <a:p>
            <a:pPr>
              <a:defRPr/>
            </a:pPr>
            <a:fld id="{7532CCC0-5EE4-4E42-BA87-3C3DEB0C9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5" r:id="rId2"/>
    <p:sldLayoutId id="2147483757" r:id="rId3"/>
  </p:sldLayoutIdLst>
  <p:transition spd="slow">
    <p:diamond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PT Astra Serif" pitchFamily="18" charset="-52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T Astra Serif" pitchFamily="18" charset="-5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T Astra Serif" pitchFamily="18" charset="-5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T Astra Serif" pitchFamily="18" charset="-5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T Astra Serif" pitchFamily="18" charset="-5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T Astra Serif" pitchFamily="18" charset="-5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T Astra Serif" pitchFamily="18" charset="-5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T Astra Serif" pitchFamily="18" charset="-5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T Astra Serif" pitchFamily="18" charset="-5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PT Astra Serif" pitchFamily="18" charset="-52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PT Astra Serif" pitchFamily="18" charset="-52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sz="2000" kern="1200">
          <a:solidFill>
            <a:schemeClr val="tx1"/>
          </a:solidFill>
          <a:latin typeface="PT Astra Serif" pitchFamily="18" charset="-52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sz="2000" kern="1200">
          <a:solidFill>
            <a:schemeClr val="tx1"/>
          </a:solidFill>
          <a:latin typeface="PT Astra Serif" pitchFamily="18" charset="-52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sz="2000" kern="1200">
          <a:solidFill>
            <a:schemeClr val="tx1"/>
          </a:solidFill>
          <a:latin typeface="PT Astra Serif" pitchFamily="18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chart" Target="../charts/chart2.xml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9.png"/><Relationship Id="rId9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7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chart" Target="../charts/chart8.xml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9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chart" Target="../charts/char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image" Target="../media/image72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6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9.jpeg"/><Relationship Id="rId4" Type="http://schemas.openxmlformats.org/officeDocument/2006/relationships/chart" Target="../charts/char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9.png"/><Relationship Id="rId5" Type="http://schemas.openxmlformats.org/officeDocument/2006/relationships/image" Target="../media/image88.jpeg"/><Relationship Id="rId4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8.jpeg"/><Relationship Id="rId4" Type="http://schemas.openxmlformats.org/officeDocument/2006/relationships/chart" Target="../charts/char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0.jpeg"/><Relationship Id="rId5" Type="http://schemas.openxmlformats.org/officeDocument/2006/relationships/chart" Target="../charts/chart23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7" Type="http://schemas.openxmlformats.org/officeDocument/2006/relationships/image" Target="../media/image10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chart" Target="../charts/chart29.xml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112.jpeg"/><Relationship Id="rId4" Type="http://schemas.openxmlformats.org/officeDocument/2006/relationships/diagramData" Target="../diagrams/data5.xml"/><Relationship Id="rId9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2.jpeg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image" Target="../media/image12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" y="225425"/>
            <a:ext cx="12192000" cy="11509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3B349C"/>
            </a:solidFill>
            <a:miter lim="800000"/>
          </a:ln>
          <a:effectLst>
            <a:outerShdw blurRad="50800" dist="38100" dir="16200000" rotWithShape="0">
              <a:srgbClr val="3B349C">
                <a:alpha val="40000"/>
              </a:srgbClr>
            </a:outerShdw>
          </a:effectLst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351">
              <a:latin typeface="PT Astra Serif" pitchFamily="18" charset="-52"/>
            </a:endParaRPr>
          </a:p>
        </p:txBody>
      </p:sp>
      <p:pic>
        <p:nvPicPr>
          <p:cNvPr id="6" name="Picture 8" descr="Флаг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87492" y="323255"/>
            <a:ext cx="1538287" cy="936104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" name="Picture 9" descr="Энгельс_Герб вектор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5364" y="323255"/>
            <a:ext cx="977900" cy="9366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" name="Freeform 8"/>
          <p:cNvSpPr/>
          <p:nvPr/>
        </p:nvSpPr>
        <p:spPr bwMode="auto">
          <a:xfrm flipH="1">
            <a:off x="191344" y="6357958"/>
            <a:ext cx="12000656" cy="500042"/>
          </a:xfrm>
          <a:custGeom>
            <a:avLst/>
            <a:gdLst>
              <a:gd name="T0" fmla="*/ 0 w 74"/>
              <a:gd name="T1" fmla="*/ 66 h 169"/>
              <a:gd name="T2" fmla="*/ 0 w 74"/>
              <a:gd name="T3" fmla="*/ 169 h 169"/>
              <a:gd name="T4" fmla="*/ 74 w 74"/>
              <a:gd name="T5" fmla="*/ 169 h 169"/>
              <a:gd name="T6" fmla="*/ 74 w 74"/>
              <a:gd name="T7" fmla="*/ 0 h 169"/>
              <a:gd name="T8" fmla="*/ 0 w 74"/>
              <a:gd name="T9" fmla="*/ 66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169">
                <a:moveTo>
                  <a:pt x="0" y="66"/>
                </a:moveTo>
                <a:cubicBezTo>
                  <a:pt x="0" y="169"/>
                  <a:pt x="0" y="169"/>
                  <a:pt x="0" y="169"/>
                </a:cubicBezTo>
                <a:cubicBezTo>
                  <a:pt x="74" y="169"/>
                  <a:pt x="74" y="169"/>
                  <a:pt x="74" y="169"/>
                </a:cubicBezTo>
                <a:cubicBezTo>
                  <a:pt x="74" y="0"/>
                  <a:pt x="74" y="0"/>
                  <a:pt x="74" y="0"/>
                </a:cubicBezTo>
                <a:cubicBezTo>
                  <a:pt x="52" y="24"/>
                  <a:pt x="28" y="47"/>
                  <a:pt x="0" y="6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3000"/>
              </a:prstClr>
            </a:outerShdw>
            <a:reflection stA="0" endPos="65000" dist="50800" dir="5400000" sy="-100000" algn="bl" rotWithShape="0"/>
          </a:effectLst>
          <a:extLst/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0">
              <a:solidFill>
                <a:prstClr val="black"/>
              </a:solidFill>
              <a:latin typeface="PT Astra Serif" pitchFamily="18" charset="-52"/>
              <a:ea typeface="宋体" pitchFamily="2" charset="-122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63352" y="6525344"/>
            <a:ext cx="1180931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600" i="1" smtClean="0">
                <a:solidFill>
                  <a:schemeClr val="bg1"/>
                </a:solidFill>
                <a:latin typeface="Trebuchet MS" pitchFamily="34" charset="0"/>
                <a:ea typeface="Tahoma" pitchFamily="34" charset="0"/>
                <a:cs typeface="Times New Roman" pitchFamily="18" charset="0"/>
              </a:rPr>
              <a:t>Комитет финансов</a:t>
            </a:r>
            <a:r>
              <a:rPr lang="ru-RU" sz="1600" i="1">
                <a:solidFill>
                  <a:schemeClr val="bg1"/>
                </a:solidFill>
                <a:latin typeface="Trebuchet MS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600" i="1" smtClean="0">
                <a:solidFill>
                  <a:schemeClr val="bg1"/>
                </a:solidFill>
                <a:latin typeface="Trebuchet MS" pitchFamily="34" charset="0"/>
                <a:ea typeface="Tahoma" pitchFamily="34" charset="0"/>
                <a:cs typeface="Times New Roman" pitchFamily="18" charset="0"/>
              </a:rPr>
              <a:t>администрации </a:t>
            </a:r>
            <a:r>
              <a:rPr lang="ru-RU" sz="1600" i="1">
                <a:solidFill>
                  <a:schemeClr val="bg1"/>
                </a:solidFill>
                <a:latin typeface="Trebuchet MS" pitchFamily="34" charset="0"/>
                <a:ea typeface="Tahoma" pitchFamily="34" charset="0"/>
                <a:cs typeface="Times New Roman" pitchFamily="18" charset="0"/>
              </a:rPr>
              <a:t>Энгельсского муниципального </a:t>
            </a:r>
            <a:r>
              <a:rPr lang="ru-RU" sz="1600" i="1" smtClean="0">
                <a:solidFill>
                  <a:schemeClr val="bg1"/>
                </a:solidFill>
                <a:latin typeface="Trebuchet MS" pitchFamily="34" charset="0"/>
                <a:ea typeface="Tahoma" pitchFamily="34" charset="0"/>
                <a:cs typeface="Times New Roman" pitchFamily="18" charset="0"/>
              </a:rPr>
              <a:t>района                                                                       </a:t>
            </a:r>
            <a:r>
              <a:rPr lang="ru-RU" sz="1600" i="1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 </a:t>
            </a:r>
            <a:endParaRPr lang="ru-RU" sz="1600" i="1">
              <a:solidFill>
                <a:schemeClr val="bg1"/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" y="1340768"/>
            <a:ext cx="12191996" cy="23698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2800" b="1" smtClean="0">
              <a:solidFill>
                <a:srgbClr val="313193"/>
              </a:solidFill>
              <a:latin typeface="Trebuchet MS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smtClean="0">
                <a:solidFill>
                  <a:srgbClr val="313193"/>
                </a:solidFill>
                <a:latin typeface="Trebuchet MS" pitchFamily="34" charset="0"/>
                <a:cs typeface="Times New Roman" pitchFamily="18" charset="0"/>
              </a:rPr>
              <a:t>к бюджету городского поселения город Энгельс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smtClean="0">
                <a:solidFill>
                  <a:srgbClr val="313193"/>
                </a:solidFill>
                <a:latin typeface="Trebuchet MS" pitchFamily="34" charset="0"/>
                <a:cs typeface="Times New Roman" pitchFamily="18" charset="0"/>
              </a:rPr>
              <a:t> Энгельсского муниципального района Саратовской области  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smtClean="0">
                <a:solidFill>
                  <a:srgbClr val="313193"/>
                </a:solidFill>
                <a:latin typeface="Trebuchet MS" pitchFamily="34" charset="0"/>
                <a:cs typeface="Times New Roman" pitchFamily="18" charset="0"/>
              </a:rPr>
              <a:t>на 2025 год и на плановый период 2026 и 2027 годов                 </a:t>
            </a:r>
            <a:r>
              <a:rPr lang="ru-RU" sz="2500" b="1" smtClean="0">
                <a:solidFill>
                  <a:srgbClr val="313193"/>
                </a:solidFill>
                <a:latin typeface="Trebuchet MS" pitchFamily="34" charset="0"/>
                <a:cs typeface="Times New Roman" pitchFamily="18" charset="0"/>
              </a:rPr>
              <a:t>( по состоянию на 1 октября 2025 года)</a:t>
            </a:r>
            <a:endParaRPr lang="ru-RU" sz="2500" b="1">
              <a:solidFill>
                <a:srgbClr val="7030A0"/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  <p:sp>
        <p:nvSpPr>
          <p:cNvPr id="55298" name="AutoShape 2" descr="C:\Users\%D0%9F%D0%BE%D0%BB%D1%8C%D0%B7%D0%BE%D0%B2%D0%B0%D1%82%D0%B5%D0%BB%D1%8C\Desktop\%D0%9C%D0%9E%D0%AF %D0%A0%D0%90%D0%91%D0%9E%D0%A2%D0%90\%D0%91%D1%8E%D0%B4%D0%B6%D0%B5%D1%82 %D0%B4%D0%BB%D1%8F %D0%B3%D1%80%D0%B0%D0%B6%D0%B4%D0%B0%D0%BD 2025\%D0%9A%D0%B0%D1%80%D1%82%D0%B8%D0%BD%D0%BA%D0%B8\%D0%B7%D0%B4%D0%B0%D0%BD%D0%B8%D0%B5 %D0%B0%D0%B4%D0%BC%D0%B8%D0%BD%D0%B8%D1%81%D1%82%D1%80%D0%B0%D1%86%D0%B8%D0%B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300" name="AutoShape 4" descr="C:\Users\%D0%9F%D0%BE%D0%BB%D1%8C%D0%B7%D0%BE%D0%B2%D0%B0%D1%82%D0%B5%D0%BB%D1%8C\Desktop\%D0%9C%D0%9E%D0%AF %D0%A0%D0%90%D0%91%D0%9E%D0%A2%D0%90\%D0%91%D1%8E%D0%B4%D0%B6%D0%B5%D1%82 %D0%B4%D0%BB%D1%8F %D0%B3%D1%80%D0%B0%D0%B6%D0%B4%D0%B0%D0%BD 2025\%D0%9A%D0%B0%D1%80%D1%82%D0%B8%D0%BD%D0%BA%D0%B8\%D0%B7%D0%B4%D0%B0%D0%BD%D0%B8%D0%B5 %D0%B0%D0%B4%D0%BC%D0%B8%D0%BD%D0%B8%D1%81%D1%82%D1%80%D0%B0%D1%86%D0%B8%D0%B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 descr="Picture background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91344" y="3645024"/>
            <a:ext cx="3816424" cy="2736304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>
          <a:xfrm>
            <a:off x="10416480" y="260648"/>
            <a:ext cx="1038320" cy="103832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079776" y="3645024"/>
            <a:ext cx="3960440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7" name="Рисунок 16" descr="Picture background"/>
          <p:cNvPicPr/>
          <p:nvPr/>
        </p:nvPicPr>
        <p:blipFill>
          <a:blip r:embed="rId8" cstate="print"/>
          <a:stretch>
            <a:fillRect/>
          </a:stretch>
        </p:blipFill>
        <p:spPr bwMode="auto">
          <a:xfrm>
            <a:off x="8184232" y="3645024"/>
            <a:ext cx="3816423" cy="279328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" name="Рисунок 17" descr="Picture background"/>
          <p:cNvPicPr/>
          <p:nvPr/>
        </p:nvPicPr>
        <p:blipFill>
          <a:blip r:embed="rId9" cstate="print"/>
          <a:stretch>
            <a:fillRect/>
          </a:stretch>
        </p:blipFill>
        <p:spPr bwMode="auto">
          <a:xfrm>
            <a:off x="3935760" y="260649"/>
            <a:ext cx="4896544" cy="1152127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9624392" y="735345"/>
            <a:ext cx="2448272" cy="576064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960096" y="764704"/>
            <a:ext cx="2585863" cy="576064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67808" y="764704"/>
            <a:ext cx="2544895" cy="573663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91544" y="1844824"/>
            <a:ext cx="1565065" cy="1416909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3400" b="1" spc="5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</a:t>
            </a:r>
            <a:r>
              <a:rPr lang="ru-RU" sz="2100" b="1" spc="5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spc="5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91544" y="3429000"/>
            <a:ext cx="1584176" cy="1422847"/>
          </a:xfrm>
          <a:prstGeom prst="rect">
            <a:avLst/>
          </a:prstGeom>
          <a:solidFill>
            <a:srgbClr val="F5F3F7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3400" b="1" spc="5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100" b="1" i="1" spc="5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91544" y="5085184"/>
            <a:ext cx="1584176" cy="1324013"/>
          </a:xfrm>
          <a:prstGeom prst="rect">
            <a:avLst/>
          </a:prstGeom>
          <a:solidFill>
            <a:srgbClr val="F5F3F7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3400" b="1" spc="5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2027</a:t>
            </a:r>
            <a:r>
              <a:rPr lang="ru-RU" sz="3700" b="1" spc="5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spc="5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647728" y="2348880"/>
            <a:ext cx="672075" cy="384043"/>
          </a:xfrm>
          <a:prstGeom prst="rightArrow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11824" y="908720"/>
            <a:ext cx="2304257" cy="8049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3700" b="1" spc="51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04112" y="908720"/>
            <a:ext cx="2304257" cy="7886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3700" b="1" spc="51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68408" y="908720"/>
            <a:ext cx="2016224" cy="796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b="1" spc="51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Профицит(+)</a:t>
            </a:r>
          </a:p>
          <a:p>
            <a:pPr algn="ctr"/>
            <a:r>
              <a:rPr lang="ru-RU" b="1" spc="51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Дефицит (-)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39816" y="2204864"/>
            <a:ext cx="2342483" cy="8049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3200" b="1" spc="51" smtClean="0">
                <a:ln w="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3 474 057,3</a:t>
            </a:r>
            <a:endParaRPr lang="ru-RU" sz="3200" b="1" spc="51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32104" y="2204864"/>
            <a:ext cx="2376265" cy="8049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3200" b="1" spc="51" smtClean="0">
                <a:ln w="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3 627 497,0</a:t>
            </a:r>
            <a:endParaRPr lang="ru-RU" sz="3200" b="1" spc="51">
              <a:ln w="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696400" y="2204864"/>
            <a:ext cx="2304256" cy="796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3200" b="1" spc="51" smtClean="0">
                <a:ln w="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- 153 439,7</a:t>
            </a:r>
            <a:endParaRPr lang="ru-RU" sz="3200" b="1" spc="51">
              <a:ln w="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768408" y="3645024"/>
            <a:ext cx="2088232" cy="796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700" b="1" spc="5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0,0</a:t>
            </a:r>
            <a:endParaRPr lang="ru-RU" sz="2700" b="1" spc="51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39816" y="3645024"/>
            <a:ext cx="2393642" cy="8049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700" b="1" spc="5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1 910 691,4</a:t>
            </a:r>
            <a:endParaRPr lang="ru-RU" sz="2700" b="1" spc="51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39816" y="5157192"/>
            <a:ext cx="2432281" cy="8049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700" b="1" spc="5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1 973 469,1</a:t>
            </a:r>
            <a:endParaRPr lang="ru-RU" sz="2700" b="1" spc="51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3647728" y="3861048"/>
            <a:ext cx="672075" cy="384043"/>
          </a:xfrm>
          <a:prstGeom prst="right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3647728" y="5373216"/>
            <a:ext cx="672075" cy="384043"/>
          </a:xfrm>
          <a:prstGeom prst="rightArrow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032104" y="3645024"/>
            <a:ext cx="2376264" cy="8049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700" b="1" spc="5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1 910 691,4</a:t>
            </a:r>
            <a:endParaRPr lang="ru-RU" sz="2700" b="1" spc="51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032104" y="5157192"/>
            <a:ext cx="2376264" cy="8049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700" b="1" spc="5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1 973 469,1</a:t>
            </a:r>
            <a:endParaRPr lang="ru-RU" sz="2700" b="1" spc="51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768408" y="5157192"/>
            <a:ext cx="2088232" cy="796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700" b="1" spc="5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0,0</a:t>
            </a:r>
            <a:endParaRPr lang="ru-RU" sz="2700" b="1" spc="51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07568" y="0"/>
            <a:ext cx="9409045" cy="53860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</a:gradFill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b="1" spc="5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b="1" i="1" spc="5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Основные  характеристики бюджета</a:t>
            </a:r>
            <a:r>
              <a:rPr lang="ru-RU" sz="2700" b="1" i="1" spc="5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, тыс. рублей</a:t>
            </a:r>
            <a:endParaRPr lang="ru-RU" sz="270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>
          <a:xfrm>
            <a:off x="191344" y="188640"/>
            <a:ext cx="447889" cy="576064"/>
          </a:xfrm>
          <a:prstGeom prst="rect">
            <a:avLst/>
          </a:prstGeom>
        </p:spPr>
      </p:pic>
      <p:pic>
        <p:nvPicPr>
          <p:cNvPr id="37" name="Рисунок 36" descr="C:\Users\Пользователь\Desktop\МОЯ РАБОТА\Бюджет для граждан_2024\ИСПОЛНЕНИЕ\картинки\доход, расход.pn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-240704" y="2780928"/>
            <a:ext cx="2520280" cy="3384376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8" name="Рисунок 37" descr="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368" y="620688"/>
            <a:ext cx="2781645" cy="134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p159="http://schemas.microsoft.com/office/powerpoint/2015/09/main" xmlns:p15="http://schemas.microsoft.com/office/powerpoint/2012/main" xmlns:a14="http://schemas.microsoft.com/office/drawing/2010/main" val="667191578"/>
      </p:ext>
    </p:extLst>
  </p:cSld>
  <p:clrMapOvr>
    <a:masterClrMapping/>
  </p:clrMapOvr>
  <p:transition spd="slow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68008" y="274638"/>
            <a:ext cx="5629080" cy="82207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  <a:ln>
            <a:solidFill>
              <a:schemeClr val="tx2">
                <a:lumMod val="50000"/>
                <a:alpha val="58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72986"/>
            <a:r>
              <a:rPr lang="ru-RU" sz="2200" b="1" i="1">
                <a:ln w="1905"/>
                <a:solidFill>
                  <a:srgbClr val="002060"/>
                </a:solidFill>
                <a:cs typeface="Times New Roman" pitchFamily="18" charset="0"/>
              </a:rPr>
              <a:t>ВИДЫ ДОХОДОВ, </a:t>
            </a:r>
          </a:p>
          <a:p>
            <a:pPr algn="ctr" defTabSz="372986"/>
            <a:r>
              <a:rPr lang="ru-RU" sz="2200" b="1" i="1">
                <a:ln w="1905"/>
                <a:solidFill>
                  <a:srgbClr val="002060"/>
                </a:solidFill>
                <a:cs typeface="Times New Roman" pitchFamily="18" charset="0"/>
              </a:rPr>
              <a:t>ФОРМИРУЮЩИХ НАШ БЮДЖЕТ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1344" y="2132856"/>
            <a:ext cx="3424979" cy="4883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</a:gradFill>
          <a:ln>
            <a:solidFill>
              <a:schemeClr val="accent4">
                <a:lumMod val="75000"/>
                <a:alpha val="34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/>
            <a:r>
              <a:rPr lang="ru-RU" sz="1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sz="16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endParaRPr lang="ru-RU" sz="16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2038" y="2852936"/>
            <a:ext cx="3445690" cy="144016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/>
            <a:r>
              <a:rPr lang="ru-RU" sz="1400" smtClean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- </a:t>
            </a:r>
            <a:r>
              <a:rPr lang="ru-RU" sz="140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Налог на доходы физических лиц</a:t>
            </a:r>
          </a:p>
          <a:p>
            <a:pPr algn="ctr" defTabSz="372986">
              <a:buFontTx/>
              <a:buChar char="-"/>
            </a:pPr>
            <a:r>
              <a:rPr lang="ru-RU" sz="140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smtClean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Налог на имущество физических лиц</a:t>
            </a:r>
          </a:p>
          <a:p>
            <a:pPr algn="ctr" defTabSz="372986">
              <a:buFontTx/>
              <a:buChar char="-"/>
            </a:pPr>
            <a:r>
              <a:rPr lang="ru-RU" sz="1400" smtClean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Земельный налог</a:t>
            </a:r>
            <a:endParaRPr lang="ru-RU" sz="140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 defTabSz="372986">
              <a:buFontTx/>
              <a:buChar char="-"/>
            </a:pPr>
            <a:r>
              <a:rPr lang="ru-RU" sz="140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Единый сельскохозяйственный налог</a:t>
            </a:r>
          </a:p>
          <a:p>
            <a:pPr algn="ctr" defTabSz="372986">
              <a:buFontTx/>
              <a:buChar char="-"/>
            </a:pPr>
            <a:r>
              <a:rPr lang="ru-RU" sz="140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smtClean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 </a:t>
            </a:r>
            <a:r>
              <a:rPr lang="ru-RU" sz="140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Прочие налоги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11824" y="2132856"/>
            <a:ext cx="3323937" cy="51743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</a:gradFill>
          <a:ln>
            <a:solidFill>
              <a:schemeClr val="accent4">
                <a:lumMod val="75000"/>
                <a:alpha val="36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/>
            <a:r>
              <a:rPr lang="ru-RU" sz="1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Неналоговые  </a:t>
            </a:r>
            <a:r>
              <a:rPr lang="ru-RU" sz="16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6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39632" y="2852936"/>
            <a:ext cx="3317869" cy="144016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>
              <a:buFontTx/>
              <a:buChar char="-"/>
            </a:pPr>
            <a:r>
              <a:rPr lang="ru-RU" sz="140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Арендная плата за землю</a:t>
            </a:r>
          </a:p>
          <a:p>
            <a:pPr algn="ctr" defTabSz="372986">
              <a:buFontTx/>
              <a:buChar char="-"/>
            </a:pPr>
            <a:r>
              <a:rPr lang="ru-RU" sz="140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Аренда имущества</a:t>
            </a:r>
          </a:p>
          <a:p>
            <a:pPr algn="ctr" defTabSz="372986"/>
            <a:r>
              <a:rPr lang="ru-RU" sz="140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 -Штрафные санкции</a:t>
            </a:r>
          </a:p>
          <a:p>
            <a:pPr algn="ctr" defTabSz="372986">
              <a:buFontTx/>
              <a:buChar char="-"/>
            </a:pPr>
            <a:r>
              <a:rPr lang="ru-RU" sz="1400" smtClean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Продажа земли и имущества</a:t>
            </a:r>
            <a:endParaRPr lang="ru-RU" sz="140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 defTabSz="372986">
              <a:buFontTx/>
              <a:buChar char="-"/>
            </a:pPr>
            <a:r>
              <a:rPr lang="ru-RU" sz="140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Прочие неналоговые доходы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820951" y="1700808"/>
            <a:ext cx="2976132" cy="57416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4">
                <a:lumMod val="75000"/>
                <a:alpha val="36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/>
            <a:r>
              <a:rPr lang="ru-RU" sz="1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Безвозмездные перечисления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810644" y="2500306"/>
            <a:ext cx="2957551" cy="71237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/>
            <a:r>
              <a:rPr lang="ru-RU" sz="100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Поступления от других бюджетов</a:t>
            </a:r>
          </a:p>
          <a:p>
            <a:pPr algn="ctr" defTabSz="372986"/>
            <a:r>
              <a:rPr lang="ru-RU" sz="100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(федерального </a:t>
            </a:r>
            <a:r>
              <a:rPr lang="ru-RU" sz="1000" smtClean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регионального уровней и бюджета  муниципального района)</a:t>
            </a:r>
            <a:r>
              <a:rPr lang="en-US" sz="100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/>
            </a:r>
            <a:br>
              <a:rPr lang="en-US" sz="100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ru-RU" sz="100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или  </a:t>
            </a:r>
            <a:r>
              <a:rPr lang="ru-RU" sz="1000" b="1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межбюджетные трансферты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810644" y="3500438"/>
            <a:ext cx="2959776" cy="64294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/>
            <a:r>
              <a:rPr lang="ru-RU" sz="1000" b="1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Дотации</a:t>
            </a:r>
            <a:r>
              <a:rPr lang="ru-RU" sz="100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– предоставляются без определения конкретной цели их использования (например на </a:t>
            </a:r>
            <a:r>
              <a:rPr lang="ru-RU" sz="1000" smtClean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выравнивание бюджетной  обеспеченности)</a:t>
            </a:r>
            <a:endParaRPr lang="ru-RU" sz="100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810644" y="4357694"/>
            <a:ext cx="2999804" cy="102123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/>
            <a:r>
              <a:rPr lang="ru-RU" sz="1000" b="1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Субсидии</a:t>
            </a:r>
            <a:r>
              <a:rPr lang="ru-RU" sz="100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– предоставляются при условии  долевого участия </a:t>
            </a:r>
          </a:p>
          <a:p>
            <a:pPr algn="ctr" defTabSz="372986"/>
            <a:r>
              <a:rPr lang="ru-RU" sz="100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(иными словами: можно просить денег  у вышестоящего бюджета только на те проекты, в которые  сможем направить и  собственные средства, например 50/50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p159="http://schemas.microsoft.com/office/powerpoint/2015/09/main" xmlns:p15="http://schemas.microsoft.com/office/powerpoint/2012/main" xmlns:a14="http://schemas.microsoft.com/office/drawing/2010/main" val="2873179653"/>
              </p:ext>
            </p:extLst>
          </p:nvPr>
        </p:nvGraphicFramePr>
        <p:xfrm>
          <a:off x="173743" y="4443218"/>
          <a:ext cx="7683761" cy="2122923"/>
        </p:xfrm>
        <a:graphic>
          <a:graphicData uri="http://schemas.openxmlformats.org/drawingml/2006/table">
            <a:tbl>
              <a:tblPr firstRow="1" bandRow="1">
                <a:effectLst>
                  <a:outerShdw blurRad="660400" dist="355600" dir="3720000" algn="ctr" rotWithShape="0">
                    <a:srgbClr val="000000">
                      <a:alpha val="81000"/>
                    </a:srgbClr>
                  </a:outerShdw>
                </a:effectLst>
              </a:tblPr>
              <a:tblGrid>
                <a:gridCol w="5922257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0"/>
                    </a:ext>
                  </a:extLst>
                </a:gridCol>
                <a:gridCol w="1761504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1"/>
                    </a:ext>
                  </a:extLst>
                </a:gridCol>
              </a:tblGrid>
              <a:tr h="792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smtClean="0">
                          <a:solidFill>
                            <a:srgbClr val="002060"/>
                          </a:solidFill>
                          <a:effectLst/>
                          <a:latin typeface="Segoe UI Semibold" panose="020B0702040204020203" pitchFamily="34" charset="0"/>
                        </a:rPr>
                        <a:t>   Доходы городского поселения</a:t>
                      </a:r>
                      <a:r>
                        <a:rPr lang="ru-RU" sz="1800" b="1" i="0" u="none" strike="noStrike" baseline="0" smtClean="0">
                          <a:solidFill>
                            <a:srgbClr val="002060"/>
                          </a:solidFill>
                          <a:effectLst/>
                          <a:latin typeface="Segoe UI Semibold" panose="020B0702040204020203" pitchFamily="34" charset="0"/>
                        </a:rPr>
                        <a:t> </a:t>
                      </a:r>
                      <a:r>
                        <a:rPr lang="ru-RU" sz="1800" b="1" i="0" u="none" strike="noStrike" smtClean="0">
                          <a:solidFill>
                            <a:srgbClr val="002060"/>
                          </a:solidFill>
                          <a:effectLst/>
                          <a:latin typeface="Segoe UI Semibold" panose="020B0702040204020203" pitchFamily="34" charset="0"/>
                        </a:rPr>
                        <a:t>город Энгельс</a:t>
                      </a:r>
                      <a:r>
                        <a:rPr lang="ru-RU" sz="1800" b="1" i="0" u="none" strike="noStrike" baseline="0" smtClean="0">
                          <a:solidFill>
                            <a:srgbClr val="002060"/>
                          </a:solidFill>
                          <a:effectLst/>
                          <a:latin typeface="Segoe UI Semibold" panose="020B0702040204020203" pitchFamily="34" charset="0"/>
                        </a:rPr>
                        <a:t> </a:t>
                      </a:r>
                      <a:r>
                        <a:rPr lang="ru-RU" sz="1800" b="1" i="0" u="none" strike="noStrike" smtClean="0">
                          <a:solidFill>
                            <a:srgbClr val="002060"/>
                          </a:solidFill>
                          <a:effectLst/>
                          <a:latin typeface="Segoe UI Semibold" panose="020B0702040204020203" pitchFamily="34" charset="0"/>
                        </a:rPr>
                        <a:t> Энгельсского муниципального района Саратовской области на 2025 год всего, тыс. руб., из них: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Segoe UI Semibold" panose="020B0702040204020203" pitchFamily="34" charset="0"/>
                      </a:endParaRP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smtClean="0">
                          <a:solidFill>
                            <a:srgbClr val="002060"/>
                          </a:solidFill>
                          <a:effectLst/>
                          <a:latin typeface="Segoe UI Semibold" panose="020B0702040204020203" pitchFamily="34" charset="0"/>
                        </a:rPr>
                        <a:t>3 474 057,3</a:t>
                      </a:r>
                    </a:p>
                  </a:txBody>
                  <a:tcPr marL="3709" marR="3709" marT="3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0"/>
                  </a:ext>
                </a:extLst>
              </a:tr>
              <a:tr h="4549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smtClean="0">
                          <a:solidFill>
                            <a:srgbClr val="002060"/>
                          </a:solidFill>
                          <a:effectLst/>
                          <a:latin typeface="Segoe UI Semibold" panose="020B0702040204020203" pitchFamily="34" charset="0"/>
                        </a:rPr>
                        <a:t>   налоговые </a:t>
                      </a:r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effectLst/>
                          <a:latin typeface="Segoe UI Semibold" panose="020B0702040204020203" pitchFamily="34" charset="0"/>
                        </a:rPr>
                        <a:t>доходы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baseline="0" smtClean="0">
                          <a:solidFill>
                            <a:srgbClr val="002060"/>
                          </a:solidFill>
                          <a:effectLst/>
                          <a:latin typeface="Segoe UI Semibold" panose="020B0702040204020203" pitchFamily="34" charset="0"/>
                        </a:rPr>
                        <a:t> 959 368,3</a:t>
                      </a:r>
                      <a:endParaRPr lang="ru-RU" sz="2200" b="0" i="0" u="none" strike="noStrike">
                        <a:solidFill>
                          <a:srgbClr val="002060"/>
                        </a:solidFill>
                        <a:effectLst/>
                        <a:latin typeface="Segoe UI Semibold" panose="020B0702040204020203" pitchFamily="34" charset="0"/>
                      </a:endParaRP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1"/>
                  </a:ext>
                </a:extLst>
              </a:tr>
              <a:tr h="3996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smtClean="0">
                          <a:solidFill>
                            <a:srgbClr val="002060"/>
                          </a:solidFill>
                          <a:effectLst/>
                          <a:latin typeface="Segoe UI Semibold" panose="020B0702040204020203" pitchFamily="34" charset="0"/>
                        </a:rPr>
                        <a:t>   неналоговые </a:t>
                      </a:r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effectLst/>
                          <a:latin typeface="Segoe UI Semibold" panose="020B0702040204020203" pitchFamily="34" charset="0"/>
                        </a:rPr>
                        <a:t>доходы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baseline="0" smtClean="0">
                          <a:solidFill>
                            <a:srgbClr val="002060"/>
                          </a:solidFill>
                          <a:effectLst/>
                          <a:latin typeface="Segoe UI Semibold" panose="020B0702040204020203" pitchFamily="34" charset="0"/>
                        </a:rPr>
                        <a:t>514 527,5</a:t>
                      </a:r>
                      <a:endParaRPr lang="ru-RU" sz="2200" b="0" i="0" u="none" strike="noStrike">
                        <a:solidFill>
                          <a:srgbClr val="002060"/>
                        </a:solidFill>
                        <a:effectLst/>
                        <a:latin typeface="Segoe UI Semibold" panose="020B0702040204020203" pitchFamily="34" charset="0"/>
                      </a:endParaRP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2"/>
                  </a:ext>
                </a:extLst>
              </a:tr>
              <a:tr h="441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smtClean="0">
                          <a:solidFill>
                            <a:srgbClr val="002060"/>
                          </a:solidFill>
                          <a:effectLst/>
                          <a:latin typeface="Segoe UI Semibold" panose="020B0702040204020203" pitchFamily="34" charset="0"/>
                        </a:rPr>
                        <a:t>   безвозмездные поступления</a:t>
                      </a:r>
                      <a:r>
                        <a:rPr lang="ru-RU" sz="1800" b="1" i="0" u="none" strike="noStrike" baseline="0" smtClean="0">
                          <a:solidFill>
                            <a:srgbClr val="002060"/>
                          </a:solidFill>
                          <a:effectLst/>
                          <a:latin typeface="Segoe UI Semibold" panose="020B0702040204020203" pitchFamily="34" charset="0"/>
                        </a:rPr>
                        <a:t> </a:t>
                      </a:r>
                    </a:p>
                  </a:txBody>
                  <a:tcPr marL="3709" marR="3709" marT="3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0" i="0" u="none" strike="noStrike" baseline="0" smtClean="0">
                          <a:solidFill>
                            <a:srgbClr val="002060"/>
                          </a:solidFill>
                          <a:effectLst/>
                          <a:latin typeface="Segoe UI Semibold" panose="020B0702040204020203" pitchFamily="34" charset="0"/>
                        </a:rPr>
                        <a:t>2 000 161,5</a:t>
                      </a:r>
                      <a:endParaRPr lang="ru-RU" sz="2200" b="0" i="0" u="none" strike="noStrike">
                        <a:solidFill>
                          <a:srgbClr val="002060"/>
                        </a:solidFill>
                        <a:effectLst/>
                        <a:latin typeface="Segoe UI Semibold" panose="020B0702040204020203" pitchFamily="34" charset="0"/>
                      </a:endParaRPr>
                    </a:p>
                  </a:txBody>
                  <a:tcPr marL="3709" marR="3709" marT="3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3"/>
                  </a:ext>
                </a:extLst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10310842" y="3286124"/>
            <a:ext cx="218195" cy="153367"/>
          </a:xfrm>
          <a:prstGeom prst="downArrow">
            <a:avLst/>
          </a:prstGeom>
          <a:solidFill>
            <a:srgbClr val="0000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/>
            <a:endParaRPr lang="ru-RU" sz="735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10644" y="5572140"/>
            <a:ext cx="2999804" cy="102123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986"/>
            <a:r>
              <a:rPr lang="ru-RU" sz="1000" b="1" smtClean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Иные межбюджетные трансферты</a:t>
            </a:r>
            <a:r>
              <a:rPr lang="ru-RU" sz="1000" smtClean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00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– предоставляются </a:t>
            </a:r>
            <a:r>
              <a:rPr lang="ru-RU" sz="1000" smtClean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на осуществление части полномочий по решению вопросов местного значения в соответствии с заключенными соглашениями</a:t>
            </a:r>
            <a:endParaRPr lang="ru-RU" sz="100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0" name="Рисунок 3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474662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" name="Рисунок 17" descr="https://avatars.mds.yandex.net/get-entity_search/99532/952600411/S600xU_2x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95400" y="0"/>
            <a:ext cx="4608512" cy="206084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="" xmlns:p14="http://schemas.microsoft.com/office/powerpoint/2010/main" xmlns:p159="http://schemas.microsoft.com/office/powerpoint/2015/09/main" xmlns:p15="http://schemas.microsoft.com/office/powerpoint/2012/main" xmlns:a14="http://schemas.microsoft.com/office/drawing/2010/main" val="3649829855"/>
      </p:ext>
    </p:extLst>
  </p:cSld>
  <p:clrMapOvr>
    <a:masterClrMapping/>
  </p:clrMapOvr>
  <p:transition spd="slow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27848" y="1196752"/>
            <a:ext cx="7272808" cy="115416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</a:gra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>
                <a:solidFill>
                  <a:srgbClr val="7030A0"/>
                </a:solidFill>
                <a:latin typeface="Trebuchet MS" pitchFamily="34" charset="0"/>
              </a:rPr>
              <a:t>Основные доходные источники в структуре 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>
                <a:solidFill>
                  <a:srgbClr val="7030A0"/>
                </a:solidFill>
                <a:latin typeface="Trebuchet MS" pitchFamily="34" charset="0"/>
              </a:rPr>
              <a:t>налоговых и неналоговых доходов в </a:t>
            </a:r>
            <a:r>
              <a:rPr lang="ru-RU" b="1" i="1" smtClean="0">
                <a:solidFill>
                  <a:srgbClr val="7030A0"/>
                </a:solidFill>
                <a:latin typeface="Trebuchet MS" pitchFamily="34" charset="0"/>
              </a:rPr>
              <a:t>утвержденном бюджете на 2025 </a:t>
            </a:r>
            <a:r>
              <a:rPr lang="ru-RU" b="1" i="1">
                <a:solidFill>
                  <a:srgbClr val="7030A0"/>
                </a:solidFill>
                <a:latin typeface="Trebuchet MS" pitchFamily="34" charset="0"/>
              </a:rPr>
              <a:t>год, тыс. руб.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1500" b="1" spc="51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T Astra Serif" pitchFamily="18" charset="-52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9525024" y="4000504"/>
            <a:ext cx="2118967" cy="3877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2400">
                <a:solidFill>
                  <a:schemeClr val="bg1">
                    <a:lumMod val="95000"/>
                  </a:schemeClr>
                </a:solidFill>
                <a:latin typeface="PT Astra Serif" pitchFamily="18" charset="-52"/>
                <a:cs typeface="Times New Roman" pitchFamily="18" charset="0"/>
              </a:rPr>
              <a:t>825 678,7</a:t>
            </a:r>
            <a:endParaRPr lang="zh-CN" altLang="en-US" sz="2400">
              <a:solidFill>
                <a:schemeClr val="bg1">
                  <a:lumMod val="95000"/>
                </a:schemeClr>
              </a:solidFill>
              <a:latin typeface="PT Astra Serif" pitchFamily="18" charset="-5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67808" y="0"/>
            <a:ext cx="78241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200" b="1">
                <a:solidFill>
                  <a:srgbClr val="002060"/>
                </a:solidFill>
                <a:latin typeface="Trebuchet MS" pitchFamily="34" charset="0"/>
                <a:ea typeface="PT Astra Serif" pitchFamily="18" charset="-52"/>
                <a:cs typeface="PT Astra Serif" pitchFamily="18" charset="-52"/>
              </a:rPr>
              <a:t>Доходная часть бюджета </a:t>
            </a:r>
          </a:p>
          <a:p>
            <a:pPr algn="ctr" eaLnBrk="1" hangingPunct="1"/>
            <a:r>
              <a:rPr lang="ru-RU" sz="2200" b="1" smtClean="0">
                <a:solidFill>
                  <a:srgbClr val="002060"/>
                </a:solidFill>
                <a:latin typeface="Trebuchet MS" pitchFamily="34" charset="0"/>
                <a:ea typeface="PT Astra Serif" pitchFamily="18" charset="-52"/>
                <a:cs typeface="PT Astra Serif" pitchFamily="18" charset="-52"/>
              </a:rPr>
              <a:t>городского поселения город Энгельс Энгельсского муниципального района Саратовской области</a:t>
            </a:r>
            <a:endParaRPr lang="en-US" sz="2200" b="1">
              <a:solidFill>
                <a:srgbClr val="002060"/>
              </a:solidFill>
              <a:latin typeface="Trebuchet MS" pitchFamily="34" charset="0"/>
              <a:ea typeface="PT Astra Serif" pitchFamily="18" charset="-52"/>
              <a:cs typeface="PT Astra Serif" pitchFamily="18" charset="-52"/>
            </a:endParaRPr>
          </a:p>
          <a:p>
            <a:pPr eaLnBrk="1" hangingPunct="1"/>
            <a:endParaRPr lang="ru-RU" sz="2400">
              <a:solidFill>
                <a:schemeClr val="bg1"/>
              </a:solidFill>
              <a:latin typeface="PT Astra Serif" pitchFamily="18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3352" y="2348881"/>
            <a:ext cx="4176464" cy="86409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i="1" spc="5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rebuchet MS" pitchFamily="34" charset="0"/>
              </a:rPr>
              <a:t>Структура доходов бюджета на 2025 год</a:t>
            </a:r>
            <a:endParaRPr lang="ru-RU" sz="2400" b="1" i="1" spc="5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rebuchet MS" pitchFamily="34" charset="0"/>
            </a:endParaRP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="" xmlns:p14="http://schemas.microsoft.com/office/powerpoint/2010/main" xmlns:p159="http://schemas.microsoft.com/office/powerpoint/2015/09/main" xmlns:p15="http://schemas.microsoft.com/office/powerpoint/2012/main" xmlns:a14="http://schemas.microsoft.com/office/drawing/2010/main" val="485667793"/>
              </p:ext>
            </p:extLst>
          </p:nvPr>
        </p:nvGraphicFramePr>
        <p:xfrm>
          <a:off x="4727848" y="2189450"/>
          <a:ext cx="7265690" cy="466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9382354" y="4221088"/>
            <a:ext cx="2402278" cy="40011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zh-CN" sz="2500" b="1" kern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Adagio script" panose="02000807060000020002" pitchFamily="2" charset="0"/>
                <a:cs typeface="Times New Roman" pitchFamily="18" charset="0"/>
              </a:rPr>
              <a:t>1 473 895,8</a:t>
            </a:r>
            <a:endParaRPr lang="zh-CN" altLang="en-US" sz="2500" b="1" kern="0">
              <a:ln w="18415" cmpd="sng">
                <a:noFill/>
                <a:prstDash val="solid"/>
              </a:ln>
              <a:solidFill>
                <a:srgbClr val="002060"/>
              </a:solidFill>
              <a:latin typeface="Adagio script" panose="02000807060000020002" pitchFamily="2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3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91344" y="116632"/>
            <a:ext cx="474662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6082" name="Picture 2" descr="C:\Users\Пользователь\Desktop\МОЯ РАБОТА\Бюджет для граждан 2025\Картинки\бюджет_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95401" y="0"/>
            <a:ext cx="3600400" cy="2124274"/>
          </a:xfrm>
          <a:prstGeom prst="rect">
            <a:avLst/>
          </a:prstGeom>
          <a:noFill/>
        </p:spPr>
      </p:pic>
      <p:pic>
        <p:nvPicPr>
          <p:cNvPr id="2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>
          <a:xfrm>
            <a:off x="335360" y="3356992"/>
            <a:ext cx="3888432" cy="158417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 rot="21594276" flipH="1">
            <a:off x="2208060" y="3861947"/>
            <a:ext cx="23043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40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ahnschrift Light" panose="020B0502040204020203" pitchFamily="34" charset="0"/>
                <a:ea typeface="微软雅黑" pitchFamily="34" charset="-122"/>
                <a:cs typeface="Arial" panose="020B0604020202020204" pitchFamily="34" charset="0"/>
              </a:rPr>
              <a:t>Поступления  из  иных бюджетов  бюджетной системы</a:t>
            </a:r>
            <a:endParaRPr kumimoji="0" lang="en-US" altLang="zh-CN" sz="1400" i="0" u="none" strike="noStrike" kern="0" cap="none" spc="0" normalizeH="0" baseline="0" noProof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Bahnschrift Light" panose="020B0502040204020203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117990" y="3789041"/>
            <a:ext cx="1513514" cy="720197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zh-CN" sz="2800" smtClean="0">
              <a:solidFill>
                <a:schemeClr val="tx2">
                  <a:lumMod val="50000"/>
                </a:schemeClr>
              </a:solidFill>
              <a:latin typeface="Adagio script" panose="02000807060000020002" pitchFamily="2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zh-CN" sz="2300" smtClean="0">
                <a:solidFill>
                  <a:schemeClr val="tx2">
                    <a:lumMod val="50000"/>
                  </a:schemeClr>
                </a:solidFill>
                <a:latin typeface="Adagio script" panose="02000807060000020002" pitchFamily="2" charset="0"/>
                <a:cs typeface="Times New Roman" pitchFamily="18" charset="0"/>
              </a:rPr>
              <a:t>57,6 </a:t>
            </a:r>
            <a:r>
              <a:rPr kumimoji="0" lang="ru-RU" altLang="zh-CN" sz="2300" b="1" i="0" u="none" strike="noStrike" kern="0" cap="none" spc="0" normalizeH="0" baseline="0" noProof="0" smtClean="0">
                <a:ln w="18415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dagio script" panose="02000807060000020002" pitchFamily="2" charset="0"/>
                <a:cs typeface="Times New Roman" pitchFamily="18" charset="0"/>
              </a:rPr>
              <a:t>%</a:t>
            </a:r>
            <a:endParaRPr kumimoji="0" lang="zh-CN" altLang="en-US" sz="2300" b="1" i="0" u="none" strike="noStrike" kern="0" cap="none" spc="0" normalizeH="0" baseline="0" noProof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dagio script" panose="02000807060000020002" pitchFamily="2" charset="0"/>
              <a:cs typeface="Times New Roman" panose="02020603050405020304" pitchFamily="18" charset="0"/>
            </a:endParaRPr>
          </a:p>
        </p:txBody>
      </p:sp>
      <p:pic>
        <p:nvPicPr>
          <p:cNvPr id="40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>
          <a:xfrm>
            <a:off x="479376" y="4365104"/>
            <a:ext cx="3744416" cy="1512168"/>
          </a:xfrm>
          <a:prstGeom prst="rect">
            <a:avLst/>
          </a:prstGeom>
        </p:spPr>
      </p:pic>
      <p:pic>
        <p:nvPicPr>
          <p:cNvPr id="42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>
          <a:xfrm>
            <a:off x="479376" y="5373216"/>
            <a:ext cx="3744416" cy="148478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 rot="21594276" flipH="1">
            <a:off x="2135995" y="4942578"/>
            <a:ext cx="169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4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ahnschrift Light" panose="020B0502040204020203" pitchFamily="34" charset="0"/>
                <a:ea typeface="微软雅黑" pitchFamily="34" charset="-122"/>
                <a:cs typeface="Arial" panose="020B0604020202020204" pitchFamily="34" charset="0"/>
              </a:rPr>
              <a:t>Налоговые</a:t>
            </a:r>
            <a:r>
              <a:rPr kumimoji="0" lang="ru-RU" altLang="zh-CN" sz="1400" b="0" i="0" u="none" strike="noStrike" kern="0" cap="none" spc="0" normalizeH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ahnschrift Light" panose="020B0502040204020203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400" b="0" i="0" u="none" strike="noStrike" kern="0" cap="none" spc="0" normalizeH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ahnschrift Light" panose="020B0502040204020203" pitchFamily="34" charset="0"/>
                <a:ea typeface="微软雅黑" pitchFamily="34" charset="-122"/>
                <a:cs typeface="Arial" panose="020B0604020202020204" pitchFamily="34" charset="0"/>
              </a:rPr>
              <a:t>доходы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Bahnschrift Light" panose="020B0502040204020203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21594276" flipH="1">
            <a:off x="2352019" y="5950538"/>
            <a:ext cx="151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zh-CN" sz="1400" kern="0" err="1" smtClean="0">
                <a:solidFill>
                  <a:schemeClr val="tx2">
                    <a:lumMod val="50000"/>
                  </a:schemeClr>
                </a:solidFill>
                <a:latin typeface="Bahnschrift Light" panose="020B0502040204020203" pitchFamily="34" charset="0"/>
                <a:ea typeface="微软雅黑" pitchFamily="34" charset="-122"/>
                <a:cs typeface="Arial" panose="020B0604020202020204" pitchFamily="34" charset="0"/>
              </a:rPr>
              <a:t>Не</a:t>
            </a:r>
            <a:r>
              <a:rPr lang="ru-RU" altLang="zh-CN" sz="1400" kern="0" err="1">
                <a:solidFill>
                  <a:schemeClr val="tx2">
                    <a:lumMod val="50000"/>
                  </a:schemeClr>
                </a:solidFill>
                <a:latin typeface="Bahnschrift Light" panose="020B0502040204020203" pitchFamily="34" charset="0"/>
                <a:ea typeface="微软雅黑" pitchFamily="34" charset="-122"/>
                <a:cs typeface="Arial" panose="020B0604020202020204" pitchFamily="34" charset="0"/>
              </a:rPr>
              <a:t>н</a:t>
            </a:r>
            <a:r>
              <a:rPr kumimoji="0" lang="ru-RU" altLang="zh-CN" sz="1400" b="0" i="0" u="none" strike="noStrike" kern="0" cap="none" spc="0" normalizeH="0" baseline="0" noProof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ahnschrift Light" panose="020B0502040204020203" pitchFamily="34" charset="0"/>
                <a:ea typeface="微软雅黑" pitchFamily="34" charset="-122"/>
                <a:cs typeface="Arial" panose="020B0604020202020204" pitchFamily="34" charset="0"/>
              </a:rPr>
              <a:t>алоговые</a:t>
            </a:r>
            <a:r>
              <a:rPr kumimoji="0" lang="ru-RU" altLang="zh-CN" sz="1400" b="0" i="0" u="none" strike="noStrike" kern="0" cap="none" spc="0" normalizeH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ahnschrift Light" panose="020B0502040204020203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400" b="0" i="0" u="none" strike="noStrike" kern="0" cap="none" spc="0" normalizeH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ahnschrift Light" panose="020B0502040204020203" pitchFamily="34" charset="0"/>
                <a:ea typeface="微软雅黑" pitchFamily="34" charset="-122"/>
                <a:cs typeface="Arial" panose="020B0604020202020204" pitchFamily="34" charset="0"/>
              </a:rPr>
              <a:t>доходы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Bahnschrift Light" panose="020B0502040204020203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flipH="1">
            <a:off x="117990" y="4725145"/>
            <a:ext cx="1513514" cy="720197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zh-CN" sz="2800" smtClean="0">
              <a:solidFill>
                <a:schemeClr val="tx2">
                  <a:lumMod val="50000"/>
                </a:schemeClr>
              </a:solidFill>
              <a:latin typeface="Adagio script" panose="02000807060000020002" pitchFamily="2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zh-CN" sz="2300" smtClean="0">
                <a:solidFill>
                  <a:schemeClr val="tx2">
                    <a:lumMod val="50000"/>
                  </a:schemeClr>
                </a:solidFill>
                <a:latin typeface="Adagio script" panose="02000807060000020002" pitchFamily="2" charset="0"/>
                <a:cs typeface="Times New Roman" pitchFamily="18" charset="0"/>
              </a:rPr>
              <a:t>27,6 </a:t>
            </a:r>
            <a:r>
              <a:rPr kumimoji="0" lang="ru-RU" altLang="zh-CN" sz="2300" b="1" i="0" u="none" strike="noStrike" kern="0" cap="none" spc="0" normalizeH="0" baseline="0" noProof="0" smtClean="0">
                <a:ln w="18415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dagio script" panose="02000807060000020002" pitchFamily="2" charset="0"/>
                <a:cs typeface="Times New Roman" pitchFamily="18" charset="0"/>
              </a:rPr>
              <a:t>%</a:t>
            </a:r>
            <a:endParaRPr kumimoji="0" lang="zh-CN" altLang="en-US" sz="2300" b="1" i="0" u="none" strike="noStrike" kern="0" cap="none" spc="0" normalizeH="0" baseline="0" noProof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dagio script" panose="02000807060000020002" pitchFamily="2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flipH="1">
            <a:off x="117990" y="5661248"/>
            <a:ext cx="1369498" cy="720197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zh-CN" sz="2800" smtClean="0">
              <a:solidFill>
                <a:schemeClr val="tx2">
                  <a:lumMod val="50000"/>
                </a:schemeClr>
              </a:solidFill>
              <a:latin typeface="Adagio script" panose="02000807060000020002" pitchFamily="2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zh-CN" sz="2300" smtClean="0">
                <a:solidFill>
                  <a:schemeClr val="tx2">
                    <a:lumMod val="50000"/>
                  </a:schemeClr>
                </a:solidFill>
                <a:latin typeface="Adagio script" panose="02000807060000020002" pitchFamily="2" charset="0"/>
                <a:cs typeface="Times New Roman" pitchFamily="18" charset="0"/>
              </a:rPr>
              <a:t>14,8 </a:t>
            </a:r>
            <a:r>
              <a:rPr kumimoji="0" lang="ru-RU" altLang="zh-CN" sz="2300" b="1" i="0" u="none" strike="noStrike" kern="0" cap="none" spc="0" normalizeH="0" baseline="0" noProof="0" smtClean="0">
                <a:ln w="18415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dagio script" panose="02000807060000020002" pitchFamily="2" charset="0"/>
                <a:cs typeface="Times New Roman" pitchFamily="18" charset="0"/>
              </a:rPr>
              <a:t>%</a:t>
            </a:r>
            <a:endParaRPr kumimoji="0" lang="zh-CN" altLang="en-US" sz="2300" b="1" i="0" u="none" strike="noStrike" kern="0" cap="none" spc="0" normalizeH="0" baseline="0" noProof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dagio script" panose="02000807060000020002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5840" y="332656"/>
            <a:ext cx="7344816" cy="954107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8100000" scaled="1"/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smtClean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Динамика основных параметров бюджета,                   тыс. руб.</a:t>
            </a:r>
            <a:r>
              <a:rPr lang="ru-RU" sz="2000" b="1" spc="5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mtClean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                                    </a:t>
            </a:r>
            <a:endParaRPr lang="ru-RU" sz="2000" b="1">
              <a:ln w="12700">
                <a:solidFill>
                  <a:srgbClr val="775F55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Объект 3"/>
          <p:cNvGraphicFramePr/>
          <p:nvPr>
            <p:extLst>
              <p:ext uri="{D42A27DB-BD31-4B8C-83A1-F6EECF244321}">
                <p14:modId xmlns="" xmlns:p14="http://schemas.microsoft.com/office/powerpoint/2010/main" xmlns:p159="http://schemas.microsoft.com/office/powerpoint/2015/09/main" xmlns:p15="http://schemas.microsoft.com/office/powerpoint/2012/main" xmlns:a14="http://schemas.microsoft.com/office/drawing/2010/main" val="3305816257"/>
              </p:ext>
            </p:extLst>
          </p:nvPr>
        </p:nvGraphicFramePr>
        <p:xfrm>
          <a:off x="1" y="2214553"/>
          <a:ext cx="12072663" cy="4357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538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0"/>
                    </a:ext>
                  </a:extLst>
                </a:gridCol>
                <a:gridCol w="1236357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1"/>
                    </a:ext>
                  </a:extLst>
                </a:gridCol>
                <a:gridCol w="1309084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2"/>
                    </a:ext>
                  </a:extLst>
                </a:gridCol>
                <a:gridCol w="1454538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3"/>
                    </a:ext>
                  </a:extLst>
                </a:gridCol>
                <a:gridCol w="1361562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4"/>
                    </a:ext>
                  </a:extLst>
                </a:gridCol>
                <a:gridCol w="1256606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5"/>
                    </a:ext>
                  </a:extLst>
                </a:gridCol>
                <a:gridCol w="1309084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6"/>
                    </a:ext>
                  </a:extLst>
                </a:gridCol>
                <a:gridCol w="1090903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7"/>
                    </a:ext>
                  </a:extLst>
                </a:gridCol>
                <a:gridCol w="859337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8"/>
                    </a:ext>
                  </a:extLst>
                </a:gridCol>
                <a:gridCol w="740654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9"/>
                    </a:ext>
                  </a:extLst>
                </a:gridCol>
              </a:tblGrid>
              <a:tr h="660956">
                <a:tc rowSpan="2">
                  <a:txBody>
                    <a:bodyPr/>
                    <a:lstStyle/>
                    <a:p>
                      <a:r>
                        <a:rPr lang="ru-RU" sz="1500" b="1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500" b="1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1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  <a:r>
                        <a:rPr lang="ru-RU" sz="1400" b="1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500" b="1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1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 план          </a:t>
                      </a:r>
                      <a:r>
                        <a:rPr lang="ru-RU" sz="1100" b="1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 01.10.2025 г.)</a:t>
                      </a:r>
                      <a:endParaRPr lang="ru-RU" sz="1100" b="1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период</a:t>
                      </a:r>
                      <a:endParaRPr lang="ru-RU" sz="1500" b="1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500" b="1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(план), в %</a:t>
                      </a:r>
                      <a:endParaRPr lang="ru-RU" sz="1500" b="1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0"/>
                  </a:ext>
                </a:extLst>
              </a:tr>
              <a:tr h="915322">
                <a:tc vMerge="1">
                  <a:txBody>
                    <a:bodyPr/>
                    <a:lstStyle/>
                    <a:p>
                      <a:endParaRPr lang="ru-RU" sz="14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1" cap="none" spc="5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200" b="1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200" b="1" cap="none" spc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на 01.10.2024</a:t>
                      </a:r>
                      <a:endParaRPr lang="ru-RU" sz="1200" b="1" cap="none" spc="5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200" b="1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на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200" b="1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31.12.2024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200" b="1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cap="none" spc="5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1" cap="none" spc="5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500" b="1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500" b="1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2025г.</a:t>
                      </a:r>
                    </a:p>
                    <a:p>
                      <a:pPr algn="ctr"/>
                      <a:r>
                        <a:rPr lang="ru-RU" sz="1200" b="1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/2024</a:t>
                      </a:r>
                      <a:r>
                        <a:rPr lang="ru-RU" sz="1200" b="1" cap="none" spc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100" b="1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2026г.</a:t>
                      </a:r>
                    </a:p>
                    <a:p>
                      <a:pPr algn="ctr"/>
                      <a:r>
                        <a:rPr lang="ru-RU" sz="1200" b="1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/2025г.</a:t>
                      </a:r>
                      <a:endParaRPr lang="ru-RU" sz="1200" b="1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2027г.</a:t>
                      </a:r>
                    </a:p>
                    <a:p>
                      <a:pPr algn="ctr"/>
                      <a:r>
                        <a:rPr lang="ru-RU" sz="1200" b="1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/2026г.</a:t>
                      </a:r>
                      <a:endParaRPr lang="ru-RU" sz="1200" b="1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1"/>
                  </a:ext>
                </a:extLst>
              </a:tr>
              <a:tr h="428274">
                <a:tc>
                  <a:txBody>
                    <a:bodyPr/>
                    <a:lstStyle/>
                    <a:p>
                      <a:r>
                        <a:rPr lang="ru-RU" sz="1400" b="1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всего</a:t>
                      </a:r>
                      <a:endParaRPr lang="ru-RU" sz="1400" b="1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b="1" cap="none" spc="50" baseline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780 999,9</a:t>
                      </a:r>
                      <a:endParaRPr lang="ru-RU" sz="1600" b="1" cap="none" spc="5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2 707 396,4</a:t>
                      </a:r>
                      <a:endParaRPr lang="ru-RU" sz="1600" b="1" cap="none" spc="5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2 739 974,6</a:t>
                      </a:r>
                      <a:endParaRPr lang="ru-RU" sz="1600" b="1" cap="none" spc="5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3 474</a:t>
                      </a:r>
                      <a:r>
                        <a:rPr lang="ru-RU" sz="16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057,3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1 910 691,4</a:t>
                      </a:r>
                      <a:endParaRPr lang="ru-RU" sz="1600" b="1" cap="none" spc="5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1 973 469,1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128,3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 marL="7620" marR="7620" marT="7620" marB="0"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2"/>
                  </a:ext>
                </a:extLst>
              </a:tr>
              <a:tr h="746061">
                <a:tc>
                  <a:txBody>
                    <a:bodyPr/>
                    <a:lstStyle/>
                    <a:p>
                      <a:r>
                        <a:rPr lang="ru-RU" sz="1400" b="1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r>
                        <a:rPr lang="ru-RU" sz="1400" b="1" cap="none" spc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доходы </a:t>
                      </a:r>
                      <a:endParaRPr lang="ru-RU" sz="1400" b="1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1 003 998,3</a:t>
                      </a:r>
                      <a:endParaRPr lang="ru-RU" sz="1600" b="1" cap="none" spc="5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1 017 418,7</a:t>
                      </a:r>
                      <a:endParaRPr lang="ru-RU" sz="1600" b="1" cap="none" spc="5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1 142 869,2</a:t>
                      </a:r>
                      <a:endParaRPr lang="ru-RU" sz="1600" b="1" cap="none" spc="5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1 473 895,8</a:t>
                      </a:r>
                      <a:endParaRPr lang="ru-RU" sz="1600" b="1" kern="1200" cap="none" spc="5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1 1</a:t>
                      </a:r>
                      <a:r>
                        <a:rPr lang="en-US" sz="1600" b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47 062,8</a:t>
                      </a:r>
                      <a:endParaRPr lang="ru-RU" sz="1600" b="1" cap="none" spc="5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1 2</a:t>
                      </a:r>
                      <a:r>
                        <a:rPr lang="en-US" sz="1600" b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17 909,5</a:t>
                      </a:r>
                      <a:endParaRPr lang="ru-RU" sz="1600" b="1" cap="none" spc="5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144,9</a:t>
                      </a:r>
                      <a:endParaRPr lang="ru-RU" sz="1600" b="1" i="0" u="none" strike="noStrike" kern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77,8</a:t>
                      </a:r>
                    </a:p>
                  </a:txBody>
                  <a:tcPr marL="7620" marR="7620" marT="7620" marB="0"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</a:t>
                      </a:r>
                      <a:r>
                        <a:rPr lang="en-US" sz="1600" b="1" i="0" u="none" strike="noStrike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3"/>
                  </a:ext>
                </a:extLst>
              </a:tr>
              <a:tr h="554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</a:t>
                      </a:r>
                      <a:endParaRPr lang="ru-RU" sz="1400" b="1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1 777 001,6</a:t>
                      </a:r>
                      <a:endParaRPr lang="ru-RU" sz="1600" b="1" cap="none" spc="5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1 689 977,7</a:t>
                      </a:r>
                      <a:endParaRPr lang="ru-RU" sz="1600" b="1" cap="none" spc="5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1 597 105,4</a:t>
                      </a:r>
                      <a:endParaRPr lang="ru-RU" sz="1600" b="1" cap="none" spc="5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2 000 161,5</a:t>
                      </a:r>
                      <a:endParaRPr lang="ru-RU" sz="1600" b="1" kern="1200" cap="none" spc="5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763 628,6</a:t>
                      </a:r>
                      <a:endParaRPr lang="ru-RU" sz="1600" b="1" kern="1200" cap="none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755 559,6</a:t>
                      </a:r>
                      <a:endParaRPr lang="ru-RU" sz="1600" b="1" cap="none" spc="5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118,4</a:t>
                      </a:r>
                      <a:endParaRPr lang="ru-RU" sz="1600" b="1" i="0" u="none" strike="noStrike" kern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38,2</a:t>
                      </a:r>
                      <a:endParaRPr lang="ru-RU" sz="1600" b="1" i="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4"/>
                  </a:ext>
                </a:extLst>
              </a:tr>
              <a:tr h="454531">
                <a:tc>
                  <a:txBody>
                    <a:bodyPr/>
                    <a:lstStyle/>
                    <a:p>
                      <a:r>
                        <a:rPr lang="ru-RU" sz="1400" b="1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всего</a:t>
                      </a:r>
                      <a:endParaRPr lang="ru-RU" sz="1400" b="1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2 816 314,7</a:t>
                      </a:r>
                      <a:endParaRPr lang="ru-RU" sz="1600" b="1" cap="none" spc="5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2 823 525,6</a:t>
                      </a:r>
                      <a:endParaRPr lang="ru-RU" sz="1600" b="1" cap="none" spc="5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2 755 964,1</a:t>
                      </a:r>
                      <a:endParaRPr lang="ru-RU" sz="1600" b="1" cap="none" spc="5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3 627 497,0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1 910 691,4</a:t>
                      </a:r>
                      <a:endParaRPr lang="ru-RU" sz="1600" b="1" cap="none" spc="5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1 973 469,1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128,5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52,7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 marL="7620" marR="7620" marT="7620" marB="0"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5"/>
                  </a:ext>
                </a:extLst>
              </a:tr>
              <a:tr h="598411">
                <a:tc>
                  <a:txBody>
                    <a:bodyPr/>
                    <a:lstStyle/>
                    <a:p>
                      <a:r>
                        <a:rPr lang="ru-RU" sz="1400" b="1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 /профицит</a:t>
                      </a:r>
                      <a:endParaRPr lang="ru-RU" sz="1400" b="1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cap="none" spc="5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-35 314,8</a:t>
                      </a:r>
                      <a:endParaRPr lang="ru-RU" sz="1500" b="1" cap="none" spc="5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cap="none" spc="50" baseline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- 116 129,2</a:t>
                      </a:r>
                      <a:endParaRPr lang="ru-RU" sz="1500" b="1" cap="none" spc="5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- 15 989,5</a:t>
                      </a:r>
                      <a:endParaRPr lang="ru-RU" sz="1600" b="1" cap="none" spc="5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-153 439,7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500" b="1" cap="none" spc="5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500" b="1" cap="none" spc="5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121,7</a:t>
                      </a:r>
                      <a:endParaRPr lang="ru-RU" sz="1500" b="1" cap="none" spc="5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500" b="1" cap="none" spc="5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500" b="1" cap="none" spc="5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6"/>
                  </a:ext>
                </a:extLst>
              </a:tr>
            </a:tbl>
          </a:graphicData>
        </a:graphic>
      </p:graphicFrame>
      <p:pic>
        <p:nvPicPr>
          <p:cNvPr id="7" name="Рисунок 6" descr="C:\Users\Пользователь\Desktop\МОЯ РАБОТА\Бюджет для граждан 2025\Картинки\основные показатели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5360" y="188640"/>
            <a:ext cx="4248472" cy="1584176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9" name="Рисунок 8" descr="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35360" y="188640"/>
            <a:ext cx="474662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="" xmlns:p14="http://schemas.microsoft.com/office/powerpoint/2010/main" xmlns:p159="http://schemas.microsoft.com/office/powerpoint/2015/09/main" xmlns:p15="http://schemas.microsoft.com/office/powerpoint/2012/main" xmlns:a14="http://schemas.microsoft.com/office/drawing/2010/main" val="3198172718"/>
      </p:ext>
    </p:extLst>
  </p:cSld>
  <p:clrMapOvr>
    <a:masterClrMapping/>
  </p:clrMapOvr>
  <p:transition spd="slow"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95400" y="116632"/>
            <a:ext cx="11017126" cy="33855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доходов бюджета на </a:t>
            </a:r>
            <a:r>
              <a:rPr lang="ru-RU" sz="1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и на плановый период </a:t>
            </a:r>
            <a:r>
              <a:rPr lang="ru-RU" sz="1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2027 </a:t>
            </a:r>
            <a:r>
              <a:rPr lang="ru-RU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годов, </a:t>
            </a:r>
            <a:r>
              <a:rPr lang="ru-RU" sz="1600" b="1">
                <a:solidFill>
                  <a:srgbClr val="002060"/>
                </a:solidFill>
                <a:latin typeface="Arial" panose="020B0604020202020204" pitchFamily="34" charset="0"/>
                <a:cs typeface="Times New Roman" pitchFamily="18" charset="0"/>
              </a:rPr>
              <a:t>тыс. руб.</a:t>
            </a:r>
            <a:endParaRPr lang="ru-RU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p159="http://schemas.microsoft.com/office/powerpoint/2015/09/main" xmlns:p15="http://schemas.microsoft.com/office/powerpoint/2012/main" xmlns:a14="http://schemas.microsoft.com/office/drawing/2010/main" val="2435323509"/>
              </p:ext>
            </p:extLst>
          </p:nvPr>
        </p:nvGraphicFramePr>
        <p:xfrm>
          <a:off x="407368" y="2132857"/>
          <a:ext cx="11521282" cy="443741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101511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0"/>
                    </a:ext>
                  </a:extLst>
                </a:gridCol>
                <a:gridCol w="1295789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1"/>
                    </a:ext>
                  </a:extLst>
                </a:gridCol>
                <a:gridCol w="1211213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2"/>
                    </a:ext>
                  </a:extLst>
                </a:gridCol>
                <a:gridCol w="1303052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3"/>
                    </a:ext>
                  </a:extLst>
                </a:gridCol>
                <a:gridCol w="1230151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4"/>
                    </a:ext>
                  </a:extLst>
                </a:gridCol>
                <a:gridCol w="1139204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6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7"/>
                    </a:ext>
                  </a:extLst>
                </a:gridCol>
                <a:gridCol w="1008114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8"/>
                    </a:ext>
                  </a:extLst>
                </a:gridCol>
              </a:tblGrid>
              <a:tr h="11521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300" b="1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3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t"/>
                      <a:r>
                        <a:rPr lang="ru-RU" sz="14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1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algn="ctr" fontAlgn="t"/>
                      <a:r>
                        <a:rPr lang="ru-RU" sz="14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1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на 31.12.2023)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</a:p>
                    <a:p>
                      <a:pPr algn="ctr" fontAlgn="t"/>
                      <a:r>
                        <a:rPr lang="ru-RU" sz="14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 на 01.10.2024)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300" b="1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300" b="1" u="none" strike="noStrike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1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 на 31.12.2024)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</a:p>
                    <a:p>
                      <a:pPr algn="ctr" fontAlgn="t"/>
                      <a:r>
                        <a:rPr lang="ru-RU" sz="11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 на 01.10.2025) 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Рост/ (снижение</a:t>
                      </a:r>
                      <a:r>
                        <a:rPr lang="ru-RU" sz="1300" b="1" u="none" strike="noStrike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(-)</a:t>
                      </a:r>
                      <a:r>
                        <a:rPr lang="ru-RU" sz="13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2025 </a:t>
                      </a:r>
                      <a:r>
                        <a:rPr lang="ru-RU" sz="1300" b="1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 к </a:t>
                      </a:r>
                      <a:r>
                        <a:rPr lang="ru-RU" sz="13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300" b="1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году, %</a:t>
                      </a:r>
                      <a:endParaRPr lang="ru-RU" sz="1300" b="1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300" b="1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300" b="1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300" b="1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300" b="1" i="0" u="none" strike="noStrike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0"/>
                  </a:ext>
                </a:extLst>
              </a:tr>
              <a:tr h="4383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975 645,3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1 003 998,3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1 017 418,7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1 142 869,2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i="0" u="none" strike="noStrike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473 895,8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44,9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</a:t>
                      </a:r>
                      <a:r>
                        <a:rPr lang="en-US" sz="1400" b="1" i="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47 062,8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</a:t>
                      </a:r>
                      <a:r>
                        <a:rPr lang="en-US" sz="1400" b="1" i="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17 909,5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1"/>
                  </a:ext>
                </a:extLst>
              </a:tr>
              <a:tr h="4383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доходы, в том числе: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643 424,3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790 081,7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754 017,5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968 040,4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959 368,3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27,2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1400" b="1" i="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95 849,8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</a:t>
                      </a:r>
                      <a:r>
                        <a:rPr lang="en-US" sz="1400" b="1" i="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70 197,4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2"/>
                  </a:ext>
                </a:extLst>
              </a:tr>
              <a:tr h="4383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140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алог </a:t>
                      </a:r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 доходы физических лиц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388 109,8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480 050,5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473 654,5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609 043,5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621 213,5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655 3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10 125</a:t>
                      </a:r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3"/>
                  </a:ext>
                </a:extLst>
              </a:tr>
              <a:tr h="40983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40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кцизы </a:t>
                      </a:r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 нефтепродукты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26 370,1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30 694,3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30 370,0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32 577,1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31 159,8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32 783,0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34 277,7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4"/>
                  </a:ext>
                </a:extLst>
              </a:tr>
              <a:tr h="49793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r>
                        <a:rPr lang="ru-RU" sz="1400" u="none" strike="noStrike" baseline="0" smtClean="0">
                          <a:latin typeface="Times New Roman" pitchFamily="18" charset="0"/>
                          <a:cs typeface="Times New Roman" pitchFamily="18" charset="0"/>
                        </a:rPr>
                        <a:t> на имущество физических лиц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101 400</a:t>
                      </a:r>
                      <a:r>
                        <a:rPr lang="ru-RU" sz="1400" b="0" i="0" u="none" strike="noStrike" baseline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150 962,3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109 954,0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208 580,6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187 746,0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84 617,4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794</a:t>
                      </a:r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5"/>
                  </a:ext>
                </a:extLst>
              </a:tr>
              <a:tr h="40983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123 300,6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124 130,8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135 866,0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112 522,8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113 810,0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-16,2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117 370,0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121 005</a:t>
                      </a:r>
                      <a:r>
                        <a:rPr lang="ru-RU" sz="1400" u="none" strike="noStrike" baseline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6"/>
                  </a:ext>
                </a:extLst>
              </a:tr>
              <a:tr h="65270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</a:t>
                      </a:r>
                      <a:r>
                        <a:rPr lang="ru-RU" sz="1400" b="0" i="0" u="none" strike="noStrike" baseline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сельскохозяйственный налог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4 243,8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4 243,8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4 173,0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5 316,4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5 439,0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5 710,8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5 995,7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7"/>
                  </a:ext>
                </a:extLst>
              </a:tr>
            </a:tbl>
          </a:graphicData>
        </a:graphic>
      </p:graphicFrame>
      <p:pic>
        <p:nvPicPr>
          <p:cNvPr id="5" name="Рисунок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2050" y="247632"/>
            <a:ext cx="474662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1985" name="Picture 1" descr="C:\Users\Пользователь\Desktop\МОЯ РАБОТА\Бюджет для граждан_2024\ИСПОЛНЕНИЕ\картинки\доходы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51784" y="476672"/>
            <a:ext cx="4176464" cy="1600978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0776520" y="332656"/>
            <a:ext cx="1272877" cy="1958273"/>
          </a:xfrm>
          <a:prstGeom prst="rect">
            <a:avLst/>
          </a:prstGeom>
          <a:effectLst>
            <a:outerShdw blurRad="50800" dist="50800" dir="5400000" algn="ctr" rotWithShape="0">
              <a:srgbClr val="313193"/>
            </a:outerShdw>
            <a:reflection stA="0" endPos="65000" dist="50800" dir="5400000" sy="-100000" algn="bl" rotWithShape="0"/>
          </a:effectLst>
        </p:spPr>
      </p:pic>
    </p:spTree>
  </p:cSld>
  <p:clrMapOvr>
    <a:masterClrMapping/>
  </p:clrMapOvr>
  <p:transition spd="slow"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p159="http://schemas.microsoft.com/office/powerpoint/2015/09/main" xmlns:p15="http://schemas.microsoft.com/office/powerpoint/2012/main" xmlns:a14="http://schemas.microsoft.com/office/drawing/2010/main" val="4068866551"/>
              </p:ext>
            </p:extLst>
          </p:nvPr>
        </p:nvGraphicFramePr>
        <p:xfrm>
          <a:off x="335360" y="980728"/>
          <a:ext cx="11593288" cy="575494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088376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0"/>
                    </a:ext>
                  </a:extLst>
                </a:gridCol>
                <a:gridCol w="1287691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1"/>
                    </a:ext>
                  </a:extLst>
                </a:gridCol>
                <a:gridCol w="1225150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2"/>
                    </a:ext>
                  </a:extLst>
                </a:gridCol>
                <a:gridCol w="1273400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3"/>
                    </a:ext>
                  </a:extLst>
                </a:gridCol>
                <a:gridCol w="1222463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4"/>
                    </a:ext>
                  </a:extLst>
                </a:gridCol>
                <a:gridCol w="1183840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6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7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8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2023 год    </a:t>
                      </a:r>
                    </a:p>
                    <a:p>
                      <a:pPr algn="ctr" fontAlgn="t"/>
                      <a:r>
                        <a:rPr lang="ru-RU" sz="11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( план)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algn="ctr" fontAlgn="t"/>
                      <a:r>
                        <a:rPr lang="ru-RU" sz="14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1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факт на 31.12.2023)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  <a:r>
                        <a:rPr lang="ru-RU" sz="13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план на 01.10.2024)</a:t>
                      </a:r>
                      <a:endParaRPr lang="ru-RU" sz="1100" b="1" i="0" u="none" strike="noStrike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3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3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11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 на 31.12.2024)</a:t>
                      </a:r>
                      <a:endParaRPr lang="ru-RU" sz="1100" b="1" i="0" u="none" strike="noStrike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2025 год        </a:t>
                      </a:r>
                    </a:p>
                    <a:p>
                      <a:pPr algn="ctr" fontAlgn="t"/>
                      <a:r>
                        <a:rPr lang="ru-RU" sz="11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( план</a:t>
                      </a:r>
                      <a:r>
                        <a:rPr lang="ru-RU" sz="1100" b="1" u="none" strike="noStrike" baseline="0" smtClean="0">
                          <a:latin typeface="Times New Roman" pitchFamily="18" charset="0"/>
                          <a:cs typeface="Times New Roman" pitchFamily="18" charset="0"/>
                        </a:rPr>
                        <a:t> на</a:t>
                      </a:r>
                      <a:r>
                        <a:rPr lang="ru-RU" sz="11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 01.10.2025)</a:t>
                      </a:r>
                    </a:p>
                    <a:p>
                      <a:pPr algn="ctr" fontAlgn="t"/>
                      <a:r>
                        <a:rPr lang="ru-RU" sz="14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Рост</a:t>
                      </a:r>
                      <a:r>
                        <a:rPr lang="ru-RU" sz="14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ru-RU" sz="13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снижение</a:t>
                      </a:r>
                      <a:r>
                        <a:rPr lang="ru-RU" sz="14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(-)</a:t>
                      </a:r>
                      <a:r>
                        <a:rPr lang="ru-RU" sz="14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3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года к </a:t>
                      </a:r>
                      <a:r>
                        <a:rPr lang="ru-RU" sz="13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3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году, %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3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3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0"/>
                  </a:ext>
                </a:extLst>
              </a:tr>
              <a:tr h="41142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доходы, </a:t>
                      </a:r>
                      <a:endParaRPr lang="ru-RU" sz="1400" b="1" u="none" strike="noStrike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400" b="1" u="none" strike="noStrike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том числе: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332 221,0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213 916,6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263 401,2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174 828,8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514 527,5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 </a:t>
                      </a:r>
                      <a:r>
                        <a:rPr lang="en-US" sz="1400" b="1" i="0" u="none" strike="noStrike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213,0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147 7</a:t>
                      </a:r>
                      <a:r>
                        <a:rPr lang="en-US" sz="14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r>
                        <a:rPr lang="en-US" sz="14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1"/>
                  </a:ext>
                </a:extLst>
              </a:tr>
              <a:tr h="637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доходы, получаемые в виде арендной платы за земельные участки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97 046,5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107 620,1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114 308,1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121 425,8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104 320,2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100 195,0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96 833,9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2"/>
                  </a:ext>
                </a:extLst>
              </a:tr>
              <a:tr h="42566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доходы от сдачи в аренду имущества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388,8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388,8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3 007,0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459,8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2 973,0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2 973,0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2 973,0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3"/>
                  </a:ext>
                </a:extLst>
              </a:tr>
              <a:tr h="47433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доходы от реализации имущества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185 408,5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51 901,8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97 397,4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326 570,3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235,3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236,0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4"/>
                  </a:ext>
                </a:extLst>
              </a:tr>
              <a:tr h="4625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земельных участков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17 553,1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18 893,3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17 513,5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8 493,1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16 293,8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16 293,8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16 293,8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5"/>
                  </a:ext>
                </a:extLst>
              </a:tr>
              <a:tr h="21020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322,9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322,9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862,5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1 573,8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22 817,0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2 545,4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46,3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6"/>
                  </a:ext>
                </a:extLst>
              </a:tr>
              <a:tr h="4175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31 501,2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baseline="0" smtClean="0">
                          <a:latin typeface="Times New Roman" pitchFamily="18" charset="0"/>
                          <a:cs typeface="Times New Roman" pitchFamily="18" charset="0"/>
                        </a:rPr>
                        <a:t>34 789,7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30 312,7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42 740,9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41 553,2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r>
                        <a:rPr lang="ru-RU" sz="1400" b="0" i="0" u="none" strike="noStrike" baseline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368,9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31 465,1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7"/>
                  </a:ext>
                </a:extLst>
              </a:tr>
              <a:tr h="6994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Безвозмездные </a:t>
                      </a:r>
                      <a:r>
                        <a:rPr lang="ru-RU" sz="14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перечисления, в том</a:t>
                      </a:r>
                      <a:r>
                        <a:rPr lang="ru-RU" sz="1400" b="1" u="none" strike="noStrike" baseline="0" smtClean="0">
                          <a:latin typeface="Times New Roman" pitchFamily="18" charset="0"/>
                          <a:cs typeface="Times New Roman" pitchFamily="18" charset="0"/>
                        </a:rPr>
                        <a:t> числе: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1 786 407,5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smtClean="0">
                          <a:latin typeface="Times New Roman" pitchFamily="18" charset="0"/>
                          <a:cs typeface="Times New Roman" pitchFamily="18" charset="0"/>
                        </a:rPr>
                        <a:t>1 777 001,6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1 689 977,7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1 597 105,4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2 000 161,5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14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14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628,6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755 559,6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8"/>
                  </a:ext>
                </a:extLst>
              </a:tr>
              <a:tr h="21020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15 124,4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15 124,4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15 856,7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15 856,7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16 860,3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18 005,1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18 785,7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9"/>
                  </a:ext>
                </a:extLst>
              </a:tr>
              <a:tr h="2113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1 347 692,3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u="none" strike="noStrike" baseline="0" smtClean="0">
                          <a:latin typeface="Times New Roman" pitchFamily="18" charset="0"/>
                          <a:cs typeface="Times New Roman" pitchFamily="18" charset="0"/>
                        </a:rPr>
                        <a:t> 338 286,3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798 028,0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793 059,6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822 236,0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400" b="0" i="0" u="none" strike="noStrike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29 829,6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300 000,0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10"/>
                  </a:ext>
                </a:extLst>
              </a:tr>
              <a:tr h="42912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423 590,8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423 590,9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876 093,0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788 189,1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1 161 065,2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415 793,9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436 773,9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12"/>
                  </a:ext>
                </a:extLst>
              </a:tr>
              <a:tr h="21020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2 762 052,8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2 780 999,9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2 707 396,4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2 739 974,6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3 474 057,3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baseline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1400" b="1" u="none" strike="noStrike" baseline="0" smtClean="0">
                          <a:latin typeface="Times New Roman" pitchFamily="18" charset="0"/>
                          <a:cs typeface="Times New Roman" pitchFamily="18" charset="0"/>
                        </a:rPr>
                        <a:t>910 691,4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</a:t>
                      </a:r>
                      <a:r>
                        <a:rPr lang="en-US" sz="14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73 469,1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13"/>
                  </a:ext>
                </a:extLst>
              </a:tr>
            </a:tbl>
          </a:graphicData>
        </a:graphic>
      </p:graphicFrame>
      <p:pic>
        <p:nvPicPr>
          <p:cNvPr id="4" name="Рисунок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328" y="83096"/>
            <a:ext cx="474662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95498" y="245061"/>
            <a:ext cx="11017126" cy="33855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доходов бюджета на </a:t>
            </a:r>
            <a:r>
              <a:rPr lang="ru-RU" sz="1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и на плановый период </a:t>
            </a:r>
            <a:r>
              <a:rPr lang="ru-RU" sz="1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2027 </a:t>
            </a:r>
            <a:r>
              <a:rPr lang="ru-RU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годов, </a:t>
            </a:r>
            <a:r>
              <a:rPr lang="ru-RU" sz="1600" b="1">
                <a:solidFill>
                  <a:srgbClr val="002060"/>
                </a:solidFill>
                <a:latin typeface="Arial" panose="020B0604020202020204" pitchFamily="34" charset="0"/>
                <a:cs typeface="Times New Roman" pitchFamily="18" charset="0"/>
              </a:rPr>
              <a:t>тыс. руб.</a:t>
            </a:r>
            <a:endParaRPr lang="ru-RU" sz="1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xmlns:p159="http://schemas.microsoft.com/office/powerpoint/2015/09/main" xmlns:p15="http://schemas.microsoft.com/office/powerpoint/2012/main" xmlns:a14="http://schemas.microsoft.com/office/drawing/2010/main" val="880049217"/>
              </p:ext>
            </p:extLst>
          </p:nvPr>
        </p:nvGraphicFramePr>
        <p:xfrm>
          <a:off x="2207568" y="214290"/>
          <a:ext cx="9839258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3712" y="188640"/>
            <a:ext cx="8568952" cy="738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35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100" b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Сравнительные показатели планируемых поступлений на 01.10.2025 г. относительно показателей, утвержденных на 01.10.2024 г., тыс. руб.</a:t>
            </a:r>
            <a:endParaRPr lang="ru-RU" sz="2100" b="1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5360" y="260648"/>
            <a:ext cx="474662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9937" name="Picture 1" descr="C:\Users\Пользователь\Desktop\МОЯ РАБОТА\Бюджет для граждан_2024\ИСПОЛНЕНИЕ\картинки\НДФЛ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135560" y="980729"/>
            <a:ext cx="1987199" cy="1178164"/>
          </a:xfrm>
          <a:prstGeom prst="rect">
            <a:avLst/>
          </a:prstGeom>
          <a:noFill/>
        </p:spPr>
      </p:pic>
      <p:pic>
        <p:nvPicPr>
          <p:cNvPr id="39938" name="Picture 2" descr="C:\Users\Пользователь\Desktop\МОЯ РАБОТА\Бюджет для граждан_2024\ИСПОЛНЕНИЕ\картинки\земельный налог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91344" y="2204864"/>
            <a:ext cx="2071254" cy="1157949"/>
          </a:xfrm>
          <a:prstGeom prst="rect">
            <a:avLst/>
          </a:prstGeom>
          <a:noFill/>
        </p:spPr>
      </p:pic>
      <p:pic>
        <p:nvPicPr>
          <p:cNvPr id="39939" name="Picture 3" descr="C:\Users\Пользователь\Desktop\МОЯ РАБОТА\Бюджет для граждан_2024\ИСПОЛНЕНИЕ\картинки\Налог на имущество ФЛ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19336" y="4869160"/>
            <a:ext cx="2160240" cy="1260140"/>
          </a:xfrm>
          <a:prstGeom prst="rect">
            <a:avLst/>
          </a:prstGeom>
          <a:noFill/>
        </p:spPr>
      </p:pic>
      <p:pic>
        <p:nvPicPr>
          <p:cNvPr id="39941" name="Picture 5" descr="https://razdole-r82.gosweb.gosuslugi.ru/netcat_files/generated/99/159/760x570/8/8ef1b78ef551488a260b0753c523292c.png?crop=0%3A0%3A0%3A0&amp;hash=7e1a53be3e615cde94d120dafe8e9ded&amp;resize_mode=0&amp;wm_m=0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775520" y="3429000"/>
            <a:ext cx="2016224" cy="1324795"/>
          </a:xfrm>
          <a:prstGeom prst="rect">
            <a:avLst/>
          </a:prstGeom>
          <a:noFill/>
        </p:spPr>
      </p:pic>
      <p:sp>
        <p:nvSpPr>
          <p:cNvPr id="39943" name="AutoShape 7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5" name="AutoShape 9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7" name="AutoShape 11" descr="https://surregion.ru/media/resized/35XU9bBsMdvcFqmQ0qhmrxIqH-Is0RUQUMcgooU0DAQ/rs:fit:1024:768/aHR0cHM6Ly9zdXJy/ZWdpb24ucnUvbWVk/aWEvcHJvamVjdF9t/b18xNzMvYTgvMTUv/MzcvYjgvYjEvOTQv/YmdhMzItcnUtZXNo/bi5qcG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8" name="Picture 12" descr="C:\Users\Пользователь\Desktop\МОЯ РАБОТА\Бюджет для граждан_2024\ИСПОЛНЕНИЕ\картинки\единый сельскохозяйственный налог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423592" y="5445224"/>
            <a:ext cx="2235025" cy="1412776"/>
          </a:xfrm>
          <a:prstGeom prst="rect">
            <a:avLst/>
          </a:prstGeom>
          <a:noFill/>
        </p:spPr>
      </p:pic>
      <p:pic>
        <p:nvPicPr>
          <p:cNvPr id="39949" name="Picture 13" descr="C:\Users\Пользователь\Desktop\МОЯ РАБОТА\Бюджет для граждан_2024\ИСПОЛНЕНИЕ\картинки\акцизы на нефтепродукты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4799856" y="5445224"/>
            <a:ext cx="2016224" cy="1412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xmlns:p159="http://schemas.microsoft.com/office/powerpoint/2015/09/main" xmlns:p15="http://schemas.microsoft.com/office/powerpoint/2012/main" xmlns:a14="http://schemas.microsoft.com/office/drawing/2010/main" val="1212310045"/>
      </p:ext>
    </p:extLst>
  </p:cSld>
  <p:clrMapOvr>
    <a:masterClrMapping/>
  </p:clrMapOvr>
  <p:transition spd="slow"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8"/>
          <p:cNvSpPr/>
          <p:nvPr/>
        </p:nvSpPr>
        <p:spPr bwMode="auto">
          <a:xfrm>
            <a:off x="0" y="5517232"/>
            <a:ext cx="12192000" cy="1340768"/>
          </a:xfrm>
          <a:custGeom>
            <a:avLst/>
            <a:gdLst>
              <a:gd name="T0" fmla="*/ 0 w 74"/>
              <a:gd name="T1" fmla="*/ 66 h 169"/>
              <a:gd name="T2" fmla="*/ 0 w 74"/>
              <a:gd name="T3" fmla="*/ 169 h 169"/>
              <a:gd name="T4" fmla="*/ 74 w 74"/>
              <a:gd name="T5" fmla="*/ 169 h 169"/>
              <a:gd name="T6" fmla="*/ 74 w 74"/>
              <a:gd name="T7" fmla="*/ 0 h 169"/>
              <a:gd name="T8" fmla="*/ 0 w 74"/>
              <a:gd name="T9" fmla="*/ 66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169">
                <a:moveTo>
                  <a:pt x="0" y="66"/>
                </a:moveTo>
                <a:cubicBezTo>
                  <a:pt x="0" y="169"/>
                  <a:pt x="0" y="169"/>
                  <a:pt x="0" y="169"/>
                </a:cubicBezTo>
                <a:cubicBezTo>
                  <a:pt x="74" y="169"/>
                  <a:pt x="74" y="169"/>
                  <a:pt x="74" y="169"/>
                </a:cubicBezTo>
                <a:cubicBezTo>
                  <a:pt x="74" y="0"/>
                  <a:pt x="74" y="0"/>
                  <a:pt x="74" y="0"/>
                </a:cubicBezTo>
                <a:cubicBezTo>
                  <a:pt x="52" y="24"/>
                  <a:pt x="28" y="47"/>
                  <a:pt x="0" y="66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8760296" y="4365104"/>
            <a:ext cx="266429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583832" y="4365104"/>
            <a:ext cx="266429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63352" y="4221088"/>
            <a:ext cx="266429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Copyright Notice"/>
          <p:cNvSpPr/>
          <p:nvPr/>
        </p:nvSpPr>
        <p:spPr bwMode="auto">
          <a:xfrm>
            <a:off x="3359696" y="116632"/>
            <a:ext cx="7704855" cy="988763"/>
          </a:xfrm>
          <a:prstGeom prst="rect">
            <a:avLst/>
          </a:prstGeom>
          <a:gradFill>
            <a:gsLst>
              <a:gs pos="0">
                <a:srgbClr val="99CC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  <a:ln w="6350" cap="flat" cmpd="sng" algn="ctr">
            <a:noFill/>
            <a:prstDash val="solid"/>
          </a:ln>
          <a:effectLst/>
          <a:extLst>
            <a:ext uri="{91240B29-F687-4F45-9708-019B960494DF}">
              <a14:hiddenLine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small" spc="0" normalizeH="0" baseline="0" noProof="0" smtClean="0">
                <a:ln>
                  <a:noFill/>
                </a:ln>
                <a:solidFill>
                  <a:srgbClr val="113A5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itchFamily="34" charset="-122"/>
                <a:cs typeface="+mn-cs"/>
              </a:rPr>
              <a:t>администраторы доходов бюджета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small" spc="0" normalizeH="0" baseline="0" noProof="0" smtClean="0">
                <a:ln>
                  <a:noFill/>
                </a:ln>
                <a:solidFill>
                  <a:srgbClr val="113A5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itchFamily="34" charset="-122"/>
                <a:cs typeface="+mn-cs"/>
              </a:rPr>
              <a:t> </a:t>
            </a:r>
            <a:r>
              <a:rPr lang="ru-RU" sz="2000" b="1" cap="small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itchFamily="34" charset="-122"/>
              </a:rPr>
              <a:t>городского поселения город Энгельс Энгельсского муниципального района Саратовской области</a:t>
            </a:r>
            <a:r>
              <a:rPr lang="ru-RU" sz="2000" b="1" spc="27" smtClean="0">
                <a:ln w="0"/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endParaRPr kumimoji="0" lang="en-US" sz="2000" b="1" i="0" u="none" strike="noStrike" kern="1200" cap="small" spc="0" normalizeH="0" baseline="0" noProof="0">
              <a:ln>
                <a:noFill/>
              </a:ln>
              <a:solidFill>
                <a:srgbClr val="113A5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Picture 2" descr="https://avatars.mds.yandex.net/i?id=77fe9f17b08f28a98fae72339f2e4e12a5b0ab3a-8411463-images-thumbs&amp;n=1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8084" y="142852"/>
            <a:ext cx="2786082" cy="1845988"/>
          </a:xfrm>
          <a:prstGeom prst="rect">
            <a:avLst/>
          </a:prstGeom>
          <a:noFill/>
        </p:spPr>
      </p:pic>
      <p:pic>
        <p:nvPicPr>
          <p:cNvPr id="6" name="Рисунок 3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0738" y="116632"/>
            <a:ext cx="474662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2" name="Прямоугольник 11"/>
          <p:cNvSpPr/>
          <p:nvPr/>
        </p:nvSpPr>
        <p:spPr>
          <a:xfrm>
            <a:off x="3240360" y="1066091"/>
            <a:ext cx="84002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smtClean="0">
                <a:solidFill>
                  <a:schemeClr val="tx2">
                    <a:lumMod val="50000"/>
                  </a:schemeClr>
                </a:solidFill>
                <a:latin typeface="ArbatC" panose="02000505050000020003" pitchFamily="50" charset="-52"/>
              </a:rPr>
              <a:t>Администратор доходов </a:t>
            </a:r>
            <a:r>
              <a:rPr lang="ru-RU" sz="1700" smtClean="0">
                <a:solidFill>
                  <a:schemeClr val="tx2">
                    <a:lumMod val="50000"/>
                  </a:schemeClr>
                </a:solidFill>
                <a:latin typeface="ArbatC" panose="02000505050000020003" pitchFamily="50" charset="-52"/>
              </a:rPr>
              <a:t>- это орган государственной власти, а также местной администрации, который в соответствии с законодательством осуществляет контроль за правильностью исчисления, полнотой и своевременностью уплаты платежей, являющихся доходами бюджетов бюджетной системы РФ</a:t>
            </a:r>
            <a:endParaRPr lang="ru-RU" sz="1700">
              <a:solidFill>
                <a:schemeClr val="tx2">
                  <a:lumMod val="50000"/>
                </a:schemeClr>
              </a:solidFill>
              <a:latin typeface="ArbatC" panose="02000505050000020003" pitchFamily="50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1384" y="2204864"/>
            <a:ext cx="11377264" cy="646331"/>
          </a:xfrm>
          <a:prstGeom prst="rect">
            <a:avLst/>
          </a:prstGeom>
          <a:gradFill>
            <a:gsLst>
              <a:gs pos="0">
                <a:srgbClr val="99CC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itchFamily="34" charset="-122"/>
              </a:rPr>
              <a:t>Работа по наполнению бюджета в 2025 году  в части налоговых и неналоговых доходов </a:t>
            </a:r>
          </a:p>
          <a:p>
            <a:pPr algn="ctr"/>
            <a:r>
              <a:rPr lang="ru-RU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itchFamily="34" charset="-122"/>
              </a:rPr>
              <a:t>в сумме </a:t>
            </a:r>
            <a:r>
              <a:rPr lang="ru-RU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itchFamily="34" charset="-122"/>
              </a:rPr>
              <a:t>1 473 895,8 </a:t>
            </a:r>
            <a:r>
              <a:rPr lang="ru-RU" b="1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itchFamily="34" charset="-122"/>
              </a:rPr>
              <a:t>тыс. руб. </a:t>
            </a:r>
            <a:r>
              <a:rPr lang="ru-RU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itchFamily="34" charset="-122"/>
              </a:rPr>
              <a:t>будет проводиться администраторами доходов:  </a:t>
            </a:r>
          </a:p>
        </p:txBody>
      </p:sp>
      <p:sp>
        <p:nvSpPr>
          <p:cNvPr id="15" name="TextBox 692"/>
          <p:cNvSpPr txBox="1"/>
          <p:nvPr/>
        </p:nvSpPr>
        <p:spPr bwMode="auto">
          <a:xfrm>
            <a:off x="-24680" y="3636313"/>
            <a:ext cx="35339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600" b="0" i="0" u="none" strike="noStrike" kern="1200" cap="none" spc="300" normalizeH="0" baseline="0" noProof="0" smtClean="0">
                <a:ln>
                  <a:noFill/>
                </a:ln>
                <a:solidFill>
                  <a:srgbClr val="113A5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itchFamily="34" charset="-122"/>
                <a:cs typeface="Arial" panose="020B0604020202020204" pitchFamily="34" charset="0"/>
              </a:rPr>
              <a:t>Федеральная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600" b="0" i="0" u="none" strike="noStrike" kern="1200" cap="none" spc="300" normalizeH="0" baseline="0" noProof="0" smtClean="0">
                <a:ln>
                  <a:noFill/>
                </a:ln>
                <a:solidFill>
                  <a:srgbClr val="113A5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itchFamily="34" charset="-122"/>
                <a:cs typeface="Arial" panose="020B0604020202020204" pitchFamily="34" charset="0"/>
              </a:rPr>
              <a:t>налоговая</a:t>
            </a:r>
            <a:r>
              <a:rPr kumimoji="0" lang="ru-RU" altLang="zh-CN" sz="1600" b="0" i="0" u="none" strike="noStrike" kern="1200" cap="none" spc="300" normalizeH="0" noProof="0" smtClean="0">
                <a:ln>
                  <a:noFill/>
                </a:ln>
                <a:solidFill>
                  <a:srgbClr val="113A5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itchFamily="34" charset="-122"/>
                <a:cs typeface="Arial" panose="020B0604020202020204" pitchFamily="34" charset="0"/>
              </a:rPr>
              <a:t> служба</a:t>
            </a:r>
            <a:endParaRPr kumimoji="0" lang="zh-CN" altLang="en-US" sz="1600" b="0" i="0" u="none" strike="noStrike" kern="1200" cap="none" spc="300" normalizeH="0" baseline="0" noProof="0">
              <a:ln>
                <a:noFill/>
              </a:ln>
              <a:solidFill>
                <a:srgbClr val="113A59"/>
              </a:solidFill>
              <a:effectLst/>
              <a:uLnTx/>
              <a:uFillTx/>
              <a:latin typeface="Magneto" panose="04030805050802020D02" pitchFamily="82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6" name="TextBox 692"/>
          <p:cNvSpPr txBox="1"/>
          <p:nvPr/>
        </p:nvSpPr>
        <p:spPr bwMode="auto">
          <a:xfrm>
            <a:off x="4151784" y="3534107"/>
            <a:ext cx="35884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zh-CN" sz="1600" spc="300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itchFamily="34" charset="-122"/>
                <a:cs typeface="Arial" panose="020B0604020202020204" pitchFamily="34" charset="0"/>
              </a:rPr>
              <a:t>Комитет по управлению имуществом, Комитет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zh-CN" sz="1600" spc="300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itchFamily="34" charset="-122"/>
                <a:cs typeface="Arial" panose="020B0604020202020204" pitchFamily="34" charset="0"/>
              </a:rPr>
              <a:t> по земельным ресурсам</a:t>
            </a:r>
            <a:endParaRPr kumimoji="0" lang="zh-CN" altLang="en-US" sz="1600" b="0" i="0" u="none" strike="noStrike" kern="1200" cap="none" spc="300" normalizeH="0" baseline="0" noProof="0">
              <a:ln>
                <a:noFill/>
              </a:ln>
              <a:solidFill>
                <a:srgbClr val="113A59"/>
              </a:solidFill>
              <a:effectLst/>
              <a:uLnTx/>
              <a:uFillTx/>
              <a:latin typeface="Magneto" panose="04030805050802020D02" pitchFamily="82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7" name="TextBox 692"/>
          <p:cNvSpPr txBox="1"/>
          <p:nvPr/>
        </p:nvSpPr>
        <p:spPr bwMode="auto">
          <a:xfrm>
            <a:off x="8913967" y="3606115"/>
            <a:ext cx="24386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600" b="0" i="0" u="none" strike="noStrike" kern="1200" cap="none" spc="300" normalizeH="0" baseline="0" noProof="0" smtClean="0">
                <a:ln>
                  <a:noFill/>
                </a:ln>
                <a:solidFill>
                  <a:srgbClr val="113A5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itchFamily="34" charset="-122"/>
                <a:cs typeface="Arial" panose="020B0604020202020204" pitchFamily="34" charset="0"/>
              </a:rPr>
              <a:t>Иные органы местного самоуправления</a:t>
            </a:r>
            <a:endParaRPr kumimoji="0" lang="zh-CN" altLang="en-US" sz="1600" b="0" i="0" u="none" strike="noStrike" kern="1200" cap="none" spc="300" normalizeH="0" baseline="0" noProof="0">
              <a:ln>
                <a:noFill/>
              </a:ln>
              <a:solidFill>
                <a:srgbClr val="113A59"/>
              </a:solidFill>
              <a:effectLst/>
              <a:uLnTx/>
              <a:uFillTx/>
              <a:latin typeface="Magneto" panose="04030805050802020D02" pitchFamily="82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3252" y="5003884"/>
            <a:ext cx="108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itchFamily="34" charset="-122"/>
              </a:rPr>
              <a:t>65,1%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19936" y="5003884"/>
            <a:ext cx="108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itchFamily="34" charset="-122"/>
              </a:rPr>
              <a:t>30,6%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96400" y="5075892"/>
            <a:ext cx="108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itchFamily="34" charset="-122"/>
              </a:rPr>
              <a:t>4,3%</a:t>
            </a:r>
          </a:p>
        </p:txBody>
      </p:sp>
      <p:sp>
        <p:nvSpPr>
          <p:cNvPr id="22" name="TextBox 692"/>
          <p:cNvSpPr txBox="1"/>
          <p:nvPr/>
        </p:nvSpPr>
        <p:spPr bwMode="auto">
          <a:xfrm>
            <a:off x="551384" y="4530606"/>
            <a:ext cx="1991544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  <a:sp3d extrusionH="57150">
              <a:bevelT w="38100" h="38100" prst="relaxedInset"/>
            </a:sp3d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zh-CN" sz="1600" b="1" spc="300" noProof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itchFamily="34" charset="-122"/>
                <a:cs typeface="Arial" panose="020B0604020202020204" pitchFamily="34" charset="0"/>
              </a:rPr>
              <a:t>959 368,3</a:t>
            </a:r>
            <a:endParaRPr kumimoji="0" lang="zh-CN" altLang="en-US" sz="1600" b="1" i="0" u="none" strike="noStrike" kern="1200" cap="none" spc="30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agneto" panose="04030805050802020D02" pitchFamily="82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3" name="TextBox 692"/>
          <p:cNvSpPr txBox="1"/>
          <p:nvPr/>
        </p:nvSpPr>
        <p:spPr bwMode="auto">
          <a:xfrm>
            <a:off x="9348330" y="4674622"/>
            <a:ext cx="1500198" cy="338554"/>
          </a:xfrm>
          <a:prstGeom prst="rect">
            <a:avLst/>
          </a:prstGeom>
          <a:solidFill>
            <a:srgbClr val="D6EBF4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zh-CN" sz="1600" b="1" spc="300" noProof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itchFamily="34" charset="-122"/>
                <a:cs typeface="Arial" panose="020B0604020202020204" pitchFamily="34" charset="0"/>
              </a:rPr>
              <a:t>63 839,1</a:t>
            </a:r>
            <a:endParaRPr kumimoji="0" lang="zh-CN" altLang="en-US" sz="1600" b="1" i="0" u="none" strike="noStrike" kern="1200" cap="none" spc="30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agneto" panose="04030805050802020D02" pitchFamily="82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4" name="TextBox 692"/>
          <p:cNvSpPr txBox="1"/>
          <p:nvPr/>
        </p:nvSpPr>
        <p:spPr bwMode="auto">
          <a:xfrm>
            <a:off x="5015880" y="4602614"/>
            <a:ext cx="1800200" cy="338554"/>
          </a:xfrm>
          <a:prstGeom prst="rect">
            <a:avLst/>
          </a:prstGeom>
          <a:solidFill>
            <a:srgbClr val="D6EBF4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zh-CN" sz="1600" b="1" spc="300" noProof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itchFamily="34" charset="-122"/>
                <a:cs typeface="Arial" panose="020B0604020202020204" pitchFamily="34" charset="0"/>
              </a:rPr>
              <a:t>450 688,4</a:t>
            </a:r>
            <a:endParaRPr kumimoji="0" lang="zh-CN" altLang="en-US" sz="1600" b="1" i="0" u="none" strike="noStrike" kern="1200" cap="none" spc="30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agneto" panose="04030805050802020D02" pitchFamily="82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 rot="2460000">
            <a:off x="2100373" y="3066091"/>
            <a:ext cx="484632" cy="732478"/>
          </a:xfrm>
          <a:prstGeom prst="down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5663952" y="3068960"/>
            <a:ext cx="484632" cy="576064"/>
          </a:xfrm>
          <a:prstGeom prst="down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-2460000">
            <a:off x="9643688" y="3072643"/>
            <a:ext cx="484632" cy="679053"/>
          </a:xfrm>
          <a:prstGeom prst="down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C:\Users\Пользователь\Desktop\МОЯ РАБОТА\Бюджет для граждан 2025\Картинки\налоговая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1384" y="5445224"/>
            <a:ext cx="2160240" cy="1412776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2" name="Рисунок 31" descr="C:\Users\Пользователь\Desktop\МОЯ РАБОТА\Бюджет для граждан 2025\Картинки\имущество.jpg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791744" y="5589240"/>
            <a:ext cx="1944216" cy="126876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3" name="Рисунок 32" descr="C:\Users\Пользователь\Desktop\МОЯ РАБОТА\Бюджет для граждан 2025\Картинки\земельный комитет.jpg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735960" y="5589240"/>
            <a:ext cx="2088232" cy="126876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4" name="Рисунок 33" descr="C:\Users\Пользователь\Desktop\МОЯ РАБОТА\Бюджет для граждан 2025\Картинки\администрация.jpg"/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9048328" y="5589240"/>
            <a:ext cx="2304256" cy="126876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opyright Notice"/>
          <p:cNvSpPr>
            <a:spLocks noGrp="1"/>
          </p:cNvSpPr>
          <p:nvPr>
            <p:ph type="title"/>
          </p:nvPr>
        </p:nvSpPr>
        <p:spPr bwMode="auto">
          <a:xfrm>
            <a:off x="4223792" y="188640"/>
            <a:ext cx="7416824" cy="1062629"/>
          </a:xfrm>
          <a:prstGeom prst="rect">
            <a:avLst/>
          </a:prstGeom>
          <a:gradFill>
            <a:gsLst>
              <a:gs pos="0">
                <a:srgbClr val="99CC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  <a:ln w="6350" cap="flat" cmpd="sng" algn="ctr">
            <a:noFill/>
            <a:prstDash val="solid"/>
          </a:ln>
          <a:effectLst/>
          <a:extLst>
            <a:ext uri="{91240B29-F687-4F45-9708-019B960494DF}">
              <a14:hiddenLine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/>
          <a:p>
            <a:pPr algn="ctr"/>
            <a:r>
              <a:rPr lang="ru-RU" sz="3600" b="1" smtClean="0">
                <a:solidFill>
                  <a:srgbClr val="002060"/>
                </a:solidFill>
              </a:rPr>
              <a:t>Безвозмездные поступления </a:t>
            </a:r>
            <a:br>
              <a:rPr lang="ru-RU" sz="3600" b="1" smtClean="0">
                <a:solidFill>
                  <a:srgbClr val="002060"/>
                </a:solidFill>
              </a:rPr>
            </a:br>
            <a:r>
              <a:rPr lang="ru-RU" sz="3600" b="1" smtClean="0">
                <a:solidFill>
                  <a:srgbClr val="C00000"/>
                </a:solidFill>
              </a:rPr>
              <a:t>на 2025 год</a:t>
            </a:r>
            <a:endParaRPr lang="ru-RU" sz="3600" b="1">
              <a:solidFill>
                <a:srgbClr val="C00000"/>
              </a:solidFill>
            </a:endParaRPr>
          </a:p>
        </p:txBody>
      </p:sp>
      <p:sp>
        <p:nvSpPr>
          <p:cNvPr id="79" name="Текст 78"/>
          <p:cNvSpPr>
            <a:spLocks noGrp="1"/>
          </p:cNvSpPr>
          <p:nvPr>
            <p:ph type="body" idx="1"/>
          </p:nvPr>
        </p:nvSpPr>
        <p:spPr>
          <a:xfrm>
            <a:off x="191344" y="3861048"/>
            <a:ext cx="5616624" cy="1080120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</a:gradFill>
          <a:ln>
            <a:solidFill>
              <a:srgbClr val="FFCCCC"/>
            </a:solidFill>
          </a:ln>
        </p:spPr>
        <p:txBody>
          <a:bodyPr>
            <a:normAutofit/>
          </a:bodyPr>
          <a:lstStyle/>
          <a:p>
            <a:r>
              <a:rPr lang="ru-RU" sz="2200" b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из областного бюджета</a:t>
            </a:r>
            <a:r>
              <a:rPr lang="ru-RU" sz="2200" b="0" smtClean="0">
                <a:latin typeface="Times New Roman" pitchFamily="18" charset="0"/>
                <a:cs typeface="Times New Roman" pitchFamily="18" charset="0"/>
              </a:rPr>
              <a:t>  предоставляются в форме субсидий в сумме </a:t>
            </a:r>
            <a:r>
              <a:rPr lang="ru-RU" sz="2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822 236,0 </a:t>
            </a:r>
            <a:r>
              <a:rPr lang="ru-RU" sz="2200" b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82" name="Содержимое 81"/>
          <p:cNvSpPr>
            <a:spLocks noGrp="1"/>
          </p:cNvSpPr>
          <p:nvPr>
            <p:ph sz="half" idx="2"/>
          </p:nvPr>
        </p:nvSpPr>
        <p:spPr>
          <a:xfrm>
            <a:off x="4295800" y="1700809"/>
            <a:ext cx="7477265" cy="1872207"/>
          </a:xfr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CCCC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200" smtClean="0"/>
              <a:t> 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из бюджета Энгельсского муниципального района Саратовской области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предоставляются в форме:</a:t>
            </a:r>
          </a:p>
          <a:p>
            <a:pPr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– дотаций в сумме </a:t>
            </a:r>
            <a:r>
              <a:rPr lang="ru-RU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16 860,3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тыс. руб.;</a:t>
            </a:r>
          </a:p>
          <a:p>
            <a:pPr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– прочих межбюджетных трансфертов в сумме </a:t>
            </a:r>
            <a:r>
              <a:rPr lang="ru-RU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1 161 065,2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pic>
        <p:nvPicPr>
          <p:cNvPr id="10" name="Рисунок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7368" y="116632"/>
            <a:ext cx="474662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9" name="Рисунок 8" descr="C:\Users\Пользователь\Desktop\МОЯ РАБОТА\Бюджет для граждан 2025\Картинки\саратов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79976" y="3645024"/>
            <a:ext cx="5760640" cy="295232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1" name="Рисунок 10" descr="C:\Users\Пользователь\Desktop\МОЯ РАБОТА\Бюджет для граждан 2025\Картинки\бык_1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7368" y="764704"/>
            <a:ext cx="3600400" cy="295232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" name="Рисунок 7" descr="Picture background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23392" y="5105028"/>
            <a:ext cx="4680520" cy="156433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="" xmlns:p14="http://schemas.microsoft.com/office/powerpoint/2010/main" xmlns:p159="http://schemas.microsoft.com/office/powerpoint/2015/09/main" xmlns:p15="http://schemas.microsoft.com/office/powerpoint/2012/main" xmlns:a14="http://schemas.microsoft.com/office/drawing/2010/main" val="3019610246"/>
      </p:ext>
    </p:extLst>
  </p:cSld>
  <p:clrMapOvr>
    <a:masterClrMapping/>
  </p:clrMapOvr>
  <p:transition spd="slow"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beladm.ru/media/cache/38/02/3802ba4e127696d2e5d67dc1025ac07b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46551" y="748239"/>
            <a:ext cx="2952328" cy="1456625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</p:spPr>
      </p:pic>
      <p:sp>
        <p:nvSpPr>
          <p:cNvPr id="9" name="TextBox 8"/>
          <p:cNvSpPr txBox="1"/>
          <p:nvPr/>
        </p:nvSpPr>
        <p:spPr>
          <a:xfrm>
            <a:off x="479376" y="116632"/>
            <a:ext cx="111612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7295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spc="27" smtClean="0">
                <a:ln w="0"/>
                <a:solidFill>
                  <a:srgbClr val="002060"/>
                </a:solidFill>
                <a:latin typeface="+mn-lt"/>
              </a:rPr>
              <a:t>Расходная </a:t>
            </a:r>
            <a:r>
              <a:rPr lang="ru-RU" sz="2200" b="1" spc="27">
                <a:ln w="0"/>
                <a:solidFill>
                  <a:srgbClr val="002060"/>
                </a:solidFill>
                <a:latin typeface="+mn-lt"/>
              </a:rPr>
              <a:t>часть бюджета </a:t>
            </a:r>
            <a:r>
              <a:rPr lang="ru-RU" sz="2200" b="1" spc="27" smtClean="0">
                <a:ln w="0"/>
                <a:solidFill>
                  <a:srgbClr val="002060"/>
                </a:solidFill>
                <a:latin typeface="+mn-lt"/>
              </a:rPr>
              <a:t>городского поселения город Энгельс Энгельсского муниципального района Саратовской области</a:t>
            </a:r>
            <a:endParaRPr lang="ru-RU" sz="2200" b="1" spc="27">
              <a:ln w="0"/>
              <a:solidFill>
                <a:srgbClr val="002060"/>
              </a:solidFill>
              <a:latin typeface="+mn-lt"/>
            </a:endParaRPr>
          </a:p>
          <a:p>
            <a:pPr algn="ctr" defTabSz="37295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spc="27">
                <a:ln w="0"/>
                <a:solidFill>
                  <a:srgbClr val="44546A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T Astra Serif" pitchFamily="18" charset="-52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1424" y="2276872"/>
            <a:ext cx="4373562" cy="36988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>
                <a:solidFill>
                  <a:srgbClr val="211D5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ПРОГРАММНЫЕ</a:t>
            </a:r>
            <a:r>
              <a:rPr lang="ru-RU" b="1" i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 </a:t>
            </a:r>
            <a:r>
              <a:rPr lang="ru-RU" b="1" i="1">
                <a:solidFill>
                  <a:srgbClr val="211D5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РАСХОДЫ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48128" y="2276872"/>
            <a:ext cx="4321175" cy="36988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>
                <a:solidFill>
                  <a:srgbClr val="211D5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ВНЕПРОГРАММНЫЕ</a:t>
            </a:r>
            <a:r>
              <a:rPr lang="ru-RU" b="1" i="1">
                <a:latin typeface="Trebuchet MS" pitchFamily="34" charset="0"/>
              </a:rPr>
              <a:t> </a:t>
            </a:r>
            <a:r>
              <a:rPr lang="ru-RU" b="1" i="1">
                <a:solidFill>
                  <a:srgbClr val="211D5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РАСХОДЫ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27648" y="980728"/>
            <a:ext cx="9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7295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smtClean="0">
                <a:solidFill>
                  <a:srgbClr val="211D59"/>
                </a:solidFill>
                <a:latin typeface="Trebuchet MS" pitchFamily="34" charset="0"/>
              </a:rPr>
              <a:t>Расходы бюджета </a:t>
            </a:r>
            <a:r>
              <a:rPr lang="ru-RU" sz="1700" b="1" smtClean="0">
                <a:solidFill>
                  <a:srgbClr val="C00000"/>
                </a:solidFill>
                <a:latin typeface="Trebuchet MS" pitchFamily="34" charset="0"/>
              </a:rPr>
              <a:t>на 2025 год </a:t>
            </a:r>
            <a:r>
              <a:rPr lang="ru-RU" sz="1700" smtClean="0">
                <a:solidFill>
                  <a:srgbClr val="211D59"/>
                </a:solidFill>
                <a:latin typeface="Trebuchet MS" pitchFamily="34" charset="0"/>
              </a:rPr>
              <a:t>составляют </a:t>
            </a:r>
            <a:r>
              <a:rPr lang="ru-RU" b="1" smtClean="0">
                <a:solidFill>
                  <a:srgbClr val="211D59"/>
                </a:solidFill>
                <a:latin typeface="Trebuchet MS" pitchFamily="34" charset="0"/>
              </a:rPr>
              <a:t>3 627 497,0 </a:t>
            </a:r>
            <a:r>
              <a:rPr lang="ru-RU" sz="1700" b="1" smtClean="0">
                <a:solidFill>
                  <a:srgbClr val="211D59"/>
                </a:solidFill>
                <a:latin typeface="Trebuchet MS" pitchFamily="34" charset="0"/>
              </a:rPr>
              <a:t>тыс. руб. </a:t>
            </a:r>
            <a:r>
              <a:rPr lang="ru-RU" sz="1700" smtClean="0">
                <a:solidFill>
                  <a:srgbClr val="211D59"/>
                </a:solidFill>
                <a:latin typeface="Trebuchet MS" pitchFamily="34" charset="0"/>
              </a:rPr>
              <a:t>На </a:t>
            </a:r>
            <a:r>
              <a:rPr lang="ru-RU" sz="1700">
                <a:solidFill>
                  <a:srgbClr val="211D59"/>
                </a:solidFill>
                <a:latin typeface="Trebuchet MS" pitchFamily="34" charset="0"/>
              </a:rPr>
              <a:t>реализацию муниципальных </a:t>
            </a:r>
            <a:r>
              <a:rPr lang="ru-RU" sz="1700" smtClean="0">
                <a:solidFill>
                  <a:srgbClr val="211D59"/>
                </a:solidFill>
                <a:latin typeface="Trebuchet MS" pitchFamily="34" charset="0"/>
              </a:rPr>
              <a:t>программ </a:t>
            </a:r>
            <a:r>
              <a:rPr lang="ru-RU" sz="1700" b="1" smtClean="0">
                <a:solidFill>
                  <a:srgbClr val="C00000"/>
                </a:solidFill>
                <a:latin typeface="Trebuchet MS" pitchFamily="34" charset="0"/>
              </a:rPr>
              <a:t>в 2025 </a:t>
            </a:r>
            <a:r>
              <a:rPr lang="ru-RU" sz="1700" smtClean="0">
                <a:solidFill>
                  <a:srgbClr val="211D59"/>
                </a:solidFill>
                <a:latin typeface="Trebuchet MS" pitchFamily="34" charset="0"/>
              </a:rPr>
              <a:t>году направлено </a:t>
            </a:r>
            <a:r>
              <a:rPr lang="ru-RU" b="1" smtClean="0">
                <a:solidFill>
                  <a:srgbClr val="211D59"/>
                </a:solidFill>
                <a:latin typeface="Trebuchet MS" pitchFamily="34" charset="0"/>
              </a:rPr>
              <a:t>3 568 757,5 </a:t>
            </a:r>
            <a:r>
              <a:rPr lang="ru-RU" sz="1700" b="1" smtClean="0">
                <a:solidFill>
                  <a:srgbClr val="211D59"/>
                </a:solidFill>
                <a:latin typeface="Trebuchet MS" pitchFamily="34" charset="0"/>
              </a:rPr>
              <a:t>тыс</a:t>
            </a:r>
            <a:r>
              <a:rPr lang="ru-RU" sz="1700" b="1">
                <a:solidFill>
                  <a:srgbClr val="211D59"/>
                </a:solidFill>
                <a:latin typeface="Trebuchet MS" pitchFamily="34" charset="0"/>
              </a:rPr>
              <a:t>. руб. </a:t>
            </a:r>
            <a:r>
              <a:rPr lang="ru-RU" sz="1700" smtClean="0">
                <a:solidFill>
                  <a:srgbClr val="211D59"/>
                </a:solidFill>
                <a:latin typeface="Trebuchet MS" pitchFamily="34" charset="0"/>
              </a:rPr>
              <a:t>или  </a:t>
            </a:r>
            <a:r>
              <a:rPr lang="ru-RU" sz="1700" b="1" smtClean="0">
                <a:solidFill>
                  <a:srgbClr val="211D59"/>
                </a:solidFill>
                <a:latin typeface="Trebuchet MS" pitchFamily="34" charset="0"/>
              </a:rPr>
              <a:t>98,4 </a:t>
            </a:r>
            <a:r>
              <a:rPr lang="ru-RU" sz="1700" b="1">
                <a:solidFill>
                  <a:srgbClr val="211D59"/>
                </a:solidFill>
                <a:latin typeface="Trebuchet MS" pitchFamily="34" charset="0"/>
              </a:rPr>
              <a:t>%</a:t>
            </a:r>
            <a:r>
              <a:rPr lang="ru-RU" sz="1700">
                <a:solidFill>
                  <a:srgbClr val="211D59"/>
                </a:solidFill>
                <a:latin typeface="Trebuchet MS" pitchFamily="34" charset="0"/>
              </a:rPr>
              <a:t> от общего объема расходов </a:t>
            </a:r>
            <a:r>
              <a:rPr lang="ru-RU" sz="1700" smtClean="0">
                <a:solidFill>
                  <a:srgbClr val="211D59"/>
                </a:solidFill>
                <a:latin typeface="Trebuchet MS" pitchFamily="34" charset="0"/>
              </a:rPr>
              <a:t>бюджета. Внепрограммные </a:t>
            </a:r>
            <a:r>
              <a:rPr lang="ru-RU" sz="1700">
                <a:solidFill>
                  <a:srgbClr val="211D59"/>
                </a:solidFill>
                <a:latin typeface="Trebuchet MS" pitchFamily="34" charset="0"/>
              </a:rPr>
              <a:t>расходы запланированы в объеме </a:t>
            </a:r>
            <a:r>
              <a:rPr lang="ru-RU" b="1" smtClean="0">
                <a:solidFill>
                  <a:srgbClr val="211D59"/>
                </a:solidFill>
                <a:latin typeface="Trebuchet MS" pitchFamily="34" charset="0"/>
              </a:rPr>
              <a:t>58 739,5 </a:t>
            </a:r>
            <a:r>
              <a:rPr lang="ru-RU" sz="1700" b="1" smtClean="0">
                <a:solidFill>
                  <a:srgbClr val="211D59"/>
                </a:solidFill>
                <a:latin typeface="Trebuchet MS" pitchFamily="34" charset="0"/>
              </a:rPr>
              <a:t>тыс</a:t>
            </a:r>
            <a:r>
              <a:rPr lang="ru-RU" sz="1700" b="1">
                <a:solidFill>
                  <a:srgbClr val="211D59"/>
                </a:solidFill>
                <a:latin typeface="Trebuchet MS" pitchFamily="34" charset="0"/>
              </a:rPr>
              <a:t>. руб</a:t>
            </a:r>
            <a:r>
              <a:rPr lang="ru-RU" sz="1700" b="1" smtClean="0">
                <a:solidFill>
                  <a:srgbClr val="211D59"/>
                </a:solidFill>
                <a:latin typeface="PT Astra Serif" pitchFamily="18" charset="-52"/>
              </a:rPr>
              <a:t>.</a:t>
            </a:r>
            <a:endParaRPr lang="ru-RU" sz="1700" b="1" spc="27">
              <a:ln w="0"/>
              <a:solidFill>
                <a:srgbClr val="211D5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T Astra Serif" pitchFamily="18" charset="-52"/>
            </a:endParaRPr>
          </a:p>
        </p:txBody>
      </p:sp>
      <p:pic>
        <p:nvPicPr>
          <p:cNvPr id="4107" name="Рисунок 3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3813" y="71438"/>
            <a:ext cx="474662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graphicFrame>
        <p:nvGraphicFramePr>
          <p:cNvPr id="15" name="Диаграмма 14"/>
          <p:cNvGraphicFramePr/>
          <p:nvPr/>
        </p:nvGraphicFramePr>
        <p:xfrm>
          <a:off x="263352" y="2708920"/>
          <a:ext cx="6408712" cy="3995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6791400" y="2708920"/>
          <a:ext cx="5209256" cy="3995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7608" y="0"/>
            <a:ext cx="9433048" cy="3016210"/>
          </a:xfrm>
          <a:prstGeom prst="rect">
            <a:avLst/>
          </a:prstGeom>
          <a:gradFill flip="none" rotWithShape="1">
            <a:gsLst>
              <a:gs pos="0">
                <a:srgbClr val="FFCCCC">
                  <a:shade val="30000"/>
                  <a:satMod val="115000"/>
                </a:srgbClr>
              </a:gs>
              <a:gs pos="50000">
                <a:srgbClr val="FFCCCC">
                  <a:shade val="67500"/>
                  <a:satMod val="115000"/>
                </a:srgbClr>
              </a:gs>
              <a:gs pos="100000">
                <a:srgbClr val="FFCCCC">
                  <a:shade val="100000"/>
                  <a:satMod val="115000"/>
                </a:srgbClr>
              </a:gs>
            </a:gsLst>
            <a:lin ang="13500000" scaled="1"/>
          </a:gradFill>
          <a:effectLst>
            <a:outerShdw blurRad="50800" dist="25000" dir="5400000" rotWithShape="0">
              <a:schemeClr val="accent2">
                <a:shade val="30000"/>
                <a:satMod val="150000"/>
                <a:alpha val="38000"/>
              </a:scheme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i="1" u="sng">
                <a:solidFill>
                  <a:schemeClr val="tx2">
                    <a:lumMod val="50000"/>
                  </a:schemeClr>
                </a:solidFill>
                <a:latin typeface="ArbatC" panose="02000505050000020003" pitchFamily="50" charset="-52"/>
              </a:rPr>
              <a:t>Уважаемые </a:t>
            </a:r>
            <a:r>
              <a:rPr lang="ru-RU" sz="2200" b="1" i="1" u="sng" smtClean="0">
                <a:solidFill>
                  <a:schemeClr val="tx2">
                    <a:lumMod val="50000"/>
                  </a:schemeClr>
                </a:solidFill>
                <a:latin typeface="ArbatC" panose="02000505050000020003" pitchFamily="50" charset="-52"/>
              </a:rPr>
              <a:t>жители города Энгельса!</a:t>
            </a:r>
          </a:p>
          <a:p>
            <a:pPr algn="ctr"/>
            <a:endParaRPr lang="ru-RU" sz="2000" b="1" u="sng" smtClean="0">
              <a:solidFill>
                <a:schemeClr val="tx2">
                  <a:lumMod val="50000"/>
                </a:schemeClr>
              </a:solidFill>
              <a:latin typeface="ArbatC" panose="02000505050000020003" pitchFamily="50" charset="-52"/>
            </a:endParaRPr>
          </a:p>
          <a:p>
            <a:pPr algn="ctr"/>
            <a:r>
              <a:rPr lang="ru-RU" sz="1600" b="1" i="1" smtClean="0">
                <a:solidFill>
                  <a:srgbClr val="C0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Бюджет для граждан</a:t>
            </a:r>
            <a:r>
              <a:rPr lang="ru-RU" sz="16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smtClean="0">
                <a:solidFill>
                  <a:srgbClr val="00206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является упрощенной версией главного финансового документа города и призван обеспечить понятное и доступное представление для граждан информации о бюджете городского поселения город Энгельс Энгельсского муниципального района Саратовской области. </a:t>
            </a:r>
            <a:r>
              <a:rPr lang="ru-RU" sz="1600" smtClean="0">
                <a:solidFill>
                  <a:srgbClr val="002060"/>
                </a:solidFill>
                <a:latin typeface="Trebuchet MS" pitchFamily="34" charset="0"/>
              </a:rPr>
              <a:t>Эта информация позволяет каждому жителю самостоятельно разобраться, каким образом расходуются бюджетные средства, какие задачи решаются при помощи этих средств, и как бюджетная политика влияет на развитие города, на улучшение качества жизни населения. Бюджет для граждан нацелен на получение обратной связи от граждан, которым интересны современные проблемы финансов.</a:t>
            </a:r>
            <a:endParaRPr lang="ru-RU" sz="1600" smtClean="0">
              <a:solidFill>
                <a:srgbClr val="002060"/>
              </a:solidFill>
              <a:latin typeface="Trebuchet MS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2000" b="1" u="sng" smtClean="0">
              <a:solidFill>
                <a:schemeClr val="tx2">
                  <a:lumMod val="50000"/>
                </a:schemeClr>
              </a:solidFill>
              <a:latin typeface="ArbatC" panose="02000505050000020003" pitchFamily="50" charset="-52"/>
            </a:endParaRPr>
          </a:p>
        </p:txBody>
      </p:sp>
      <p:pic>
        <p:nvPicPr>
          <p:cNvPr id="5" name="Picture 1" descr="C:\Users\Пользователь\Desktop\d0BdHejZGk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196994" y="2996952"/>
            <a:ext cx="2914344" cy="3861048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19336" y="3068960"/>
            <a:ext cx="2832992" cy="3600400"/>
          </a:xfrm>
          <a:prstGeom prst="round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spcBef>
                <a:spcPts val="88"/>
              </a:spcBef>
            </a:pPr>
            <a:r>
              <a:rPr lang="ru-RU" sz="1400" u="sng" smtClean="0">
                <a:solidFill>
                  <a:srgbClr val="00206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400" b="1" i="1" u="sng" smtClean="0">
                <a:solidFill>
                  <a:srgbClr val="00206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Цели создания:</a:t>
            </a:r>
          </a:p>
          <a:p>
            <a:pPr marL="12700">
              <a:spcBef>
                <a:spcPts val="88"/>
              </a:spcBef>
              <a:buFontTx/>
              <a:buChar char="-"/>
            </a:pPr>
            <a:r>
              <a:rPr lang="ru-RU" sz="1300" smtClean="0">
                <a:solidFill>
                  <a:srgbClr val="0000FF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повышение финансовой грамотности населения;</a:t>
            </a:r>
          </a:p>
          <a:p>
            <a:pPr marL="12700">
              <a:spcBef>
                <a:spcPts val="88"/>
              </a:spcBef>
              <a:buFontTx/>
              <a:buChar char="-"/>
            </a:pPr>
            <a:r>
              <a:rPr lang="ru-RU" sz="1300" smtClean="0">
                <a:solidFill>
                  <a:srgbClr val="0000FF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раскрытие информации о бюджете городского поселения город Энгельс Энгельсского муниципального района Саратовской области и деятельности органов власти;</a:t>
            </a:r>
          </a:p>
          <a:p>
            <a:pPr marL="12700">
              <a:spcBef>
                <a:spcPts val="88"/>
              </a:spcBef>
              <a:buFontTx/>
              <a:buChar char="-"/>
            </a:pPr>
            <a:r>
              <a:rPr lang="ru-RU" sz="1300" smtClean="0">
                <a:solidFill>
                  <a:srgbClr val="0000FF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площадка для взаимодействия власти и гражданина, общественный контроль.</a:t>
            </a:r>
            <a:endParaRPr lang="ru-RU" sz="1300">
              <a:solidFill>
                <a:srgbClr val="0000FF"/>
              </a:solidFill>
              <a:latin typeface="Century Gothic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68008" y="3068960"/>
            <a:ext cx="2952328" cy="3672408"/>
          </a:xfrm>
          <a:prstGeom prst="round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spcBef>
                <a:spcPts val="88"/>
              </a:spcBef>
            </a:pPr>
            <a:r>
              <a:rPr lang="ru-RU" sz="1400" b="1" i="1" u="sng" smtClean="0">
                <a:solidFill>
                  <a:srgbClr val="00206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 Ожидаемые результаты:</a:t>
            </a:r>
          </a:p>
          <a:p>
            <a:pPr marL="0" lvl="1" indent="-107950">
              <a:spcBef>
                <a:spcPts val="163"/>
              </a:spcBef>
              <a:buFontTx/>
              <a:buChar char="-"/>
            </a:pPr>
            <a:r>
              <a:rPr lang="ru-RU" sz="1300" smtClean="0">
                <a:solidFill>
                  <a:srgbClr val="0000FF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свободный доступ к информации о бюджете и деятельности органов власти;</a:t>
            </a:r>
          </a:p>
          <a:p>
            <a:pPr marL="0" lvl="1" indent="-107950">
              <a:spcBef>
                <a:spcPts val="163"/>
              </a:spcBef>
              <a:buFontTx/>
              <a:buChar char="-"/>
            </a:pPr>
            <a:r>
              <a:rPr lang="ru-RU" sz="1300" smtClean="0">
                <a:solidFill>
                  <a:srgbClr val="0000FF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прозрачность  формирования и расходования бюджетных средств городского поселения город Энгельс Энгельсского муниципального района Саратовской области;</a:t>
            </a:r>
          </a:p>
          <a:p>
            <a:pPr marL="12700" lvl="1">
              <a:spcBef>
                <a:spcPts val="88"/>
              </a:spcBef>
              <a:buFontTx/>
              <a:buChar char="-"/>
            </a:pPr>
            <a:r>
              <a:rPr lang="ru-RU" sz="1300" smtClean="0">
                <a:solidFill>
                  <a:srgbClr val="0000FF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повышение информированности общества и вовлечение граждан в диалог с органами власти.</a:t>
            </a:r>
            <a:endParaRPr lang="ru-RU" sz="1300" b="1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cs typeface="Tahoma" panose="020B060403050404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1664" y="3573016"/>
            <a:ext cx="2952328" cy="309634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spcBef>
                <a:spcPts val="88"/>
              </a:spcBef>
            </a:pPr>
            <a:r>
              <a:rPr lang="ru-RU" sz="1400" smtClean="0">
                <a:solidFill>
                  <a:srgbClr val="00206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sz="1400" b="1" i="1" u="sng" smtClean="0">
                <a:solidFill>
                  <a:srgbClr val="00206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Принципы реализации:</a:t>
            </a:r>
          </a:p>
          <a:p>
            <a:pPr marL="0" lvl="1" indent="-107950">
              <a:spcBef>
                <a:spcPts val="163"/>
              </a:spcBef>
              <a:buFontTx/>
              <a:buChar char="-"/>
            </a:pPr>
            <a:r>
              <a:rPr lang="ru-RU" sz="1300" smtClean="0">
                <a:solidFill>
                  <a:srgbClr val="00206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доступность и понятность информации для широкого круга пользователей;</a:t>
            </a:r>
          </a:p>
          <a:p>
            <a:pPr marL="12700" lvl="1">
              <a:spcBef>
                <a:spcPts val="88"/>
              </a:spcBef>
              <a:buFontTx/>
              <a:buChar char="-"/>
            </a:pPr>
            <a:r>
              <a:rPr lang="ru-RU" sz="1300" smtClean="0">
                <a:solidFill>
                  <a:srgbClr val="00206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предоставление сведений о бюджете в наглядном виде, ориентация на визуализацию данных;</a:t>
            </a:r>
          </a:p>
          <a:p>
            <a:pPr marL="12700" lvl="1">
              <a:spcBef>
                <a:spcPts val="88"/>
              </a:spcBef>
              <a:buFontTx/>
              <a:buChar char="-"/>
            </a:pPr>
            <a:r>
              <a:rPr lang="ru-RU" sz="1300" smtClean="0">
                <a:solidFill>
                  <a:srgbClr val="00206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консолидация в единой точке всех основных сведений  о бюджете.</a:t>
            </a:r>
            <a:endParaRPr lang="ru-RU" sz="1300" b="1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cs typeface="Tahoma" panose="020B0604030504040204" pitchFamily="34" charset="0"/>
            </a:endParaRPr>
          </a:p>
          <a:p>
            <a:pPr marL="12700">
              <a:spcBef>
                <a:spcPts val="88"/>
              </a:spcBef>
              <a:buFontTx/>
              <a:buChar char="-"/>
            </a:pPr>
            <a:endParaRPr lang="ru-RU" sz="1400">
              <a:solidFill>
                <a:srgbClr val="002060"/>
              </a:solidFill>
              <a:latin typeface="Century Gothic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27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8125" y="285750"/>
            <a:ext cx="474663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" name="Рисунок 9" descr="C:\Users\Пользователь\Desktop\wlgGBfad68o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9336" y="908720"/>
            <a:ext cx="2448272" cy="18002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diamond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767408" y="1916832"/>
          <a:ext cx="11017224" cy="4731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75520" y="250363"/>
            <a:ext cx="9073008" cy="553998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8100000" scaled="1"/>
          </a:gra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3000" b="1" smtClean="0">
                <a:solidFill>
                  <a:srgbClr val="211D5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j-ea"/>
                <a:cs typeface="+mj-cs"/>
              </a:rPr>
              <a:t>Главные распорядители средств бюджета</a:t>
            </a:r>
          </a:p>
        </p:txBody>
      </p:sp>
      <p:pic>
        <p:nvPicPr>
          <p:cNvPr id="6" name="Рисунок 5" descr="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70037" y="193968"/>
            <a:ext cx="474662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 rot="10800000" flipV="1">
            <a:off x="335360" y="908720"/>
            <a:ext cx="11665694" cy="95410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b="1" smtClean="0"/>
              <a:t>Главный распорядитель бюджетных средств </a:t>
            </a:r>
            <a:r>
              <a:rPr lang="ru-RU" sz="1400" smtClean="0"/>
              <a:t>- </a:t>
            </a:r>
            <a:r>
              <a:rPr lang="ru-RU" sz="1400" smtClean="0">
                <a:solidFill>
                  <a:srgbClr val="002060"/>
                </a:solidFill>
              </a:rPr>
              <a:t>орган государственной власти (государственный орган), орган управления государственным внебюджетным фондом, орган местного самоуправления, орган местной администрации, а также наиболее значимое учреждение науки, образования, культуры и здравоохранения,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</a:t>
            </a:r>
            <a:endParaRPr lang="ru-RU" sz="14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amond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95274" y="1628799"/>
          <a:ext cx="11117350" cy="505894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486486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0"/>
                    </a:ext>
                  </a:extLst>
                </a:gridCol>
                <a:gridCol w="917281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1"/>
                    </a:ext>
                  </a:extLst>
                </a:gridCol>
                <a:gridCol w="977279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2"/>
                    </a:ext>
                  </a:extLst>
                </a:gridCol>
                <a:gridCol w="857283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3"/>
                    </a:ext>
                  </a:extLst>
                </a:gridCol>
                <a:gridCol w="917281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4"/>
                    </a:ext>
                  </a:extLst>
                </a:gridCol>
                <a:gridCol w="961740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5"/>
                    </a:ext>
                  </a:extLst>
                </a:gridCol>
              </a:tblGrid>
              <a:tr h="7099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70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fontAlgn="t"/>
                      <a:r>
                        <a:rPr lang="ru-RU" sz="14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algn="ctr" fontAlgn="t"/>
                      <a:r>
                        <a:rPr lang="ru-RU" sz="14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 на 31.12.2023)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     </a:t>
                      </a:r>
                      <a:r>
                        <a:rPr lang="ru-RU" sz="11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 на 31.12.2024)</a:t>
                      </a:r>
                      <a:endParaRPr lang="ru-RU" sz="1100" b="1" i="0" u="none" strike="noStrike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</a:p>
                    <a:p>
                      <a:pPr algn="ctr" fontAlgn="t"/>
                      <a:r>
                        <a:rPr lang="ru-RU" sz="11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 на 01.10.2025) </a:t>
                      </a:r>
                      <a:endParaRPr lang="ru-RU" sz="1100" b="1" i="0" u="none" strike="noStrike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100" b="1" u="none" strike="noStrike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300" b="1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300" b="1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300" b="1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300" b="1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0"/>
                  </a:ext>
                </a:extLst>
              </a:tr>
              <a:tr h="35593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3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spc="10" smtClean="0"/>
                        <a:t>      </a:t>
                      </a:r>
                      <a:r>
                        <a:rPr lang="ru-RU" sz="1200" b="1" spc="10" smtClean="0"/>
                        <a:t>Раздел</a:t>
                      </a:r>
                      <a:r>
                        <a:rPr lang="ru-RU" sz="1200" b="1" spc="10" baseline="0" smtClean="0"/>
                        <a:t> 01- </a:t>
                      </a:r>
                      <a:r>
                        <a:rPr lang="ru-RU" sz="1200" b="1" smtClean="0"/>
                        <a:t>Общегосударственные</a:t>
                      </a:r>
                      <a:r>
                        <a:rPr lang="ru-RU" sz="1200" b="1" spc="-114" smtClean="0"/>
                        <a:t> </a:t>
                      </a:r>
                      <a:r>
                        <a:rPr lang="ru-RU" sz="1200" b="1" spc="-10" smtClean="0"/>
                        <a:t>вопросы</a:t>
                      </a:r>
                      <a:endParaRPr lang="ru-RU" sz="1200" b="1" spc="-10" smtClean="0">
                        <a:solidFill>
                          <a:srgbClr val="000066"/>
                        </a:solidFill>
                        <a:latin typeface="Century Gothic" pitchFamily="34" charset="0"/>
                        <a:cs typeface="Verdana"/>
                      </a:endParaRPr>
                    </a:p>
                  </a:txBody>
                  <a:tcPr marL="0" marR="0" marT="93345" marB="0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19 920,4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ru-RU" sz="1100" b="1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948,0</a:t>
                      </a:r>
                      <a:endParaRPr lang="ru-RU" sz="1100" b="1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15 553,4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9 784,3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10 039,7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1"/>
                  </a:ext>
                </a:extLst>
              </a:tr>
              <a:tr h="5055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100" smtClean="0"/>
                        <a:t>   подраздел </a:t>
                      </a:r>
                      <a:r>
                        <a:rPr lang="ru-RU" sz="1100" b="1" smtClean="0"/>
                        <a:t>0102</a:t>
                      </a:r>
                      <a:r>
                        <a:rPr lang="ru-RU" sz="1100" baseline="0" smtClean="0"/>
                        <a:t> - </a:t>
                      </a:r>
                      <a:r>
                        <a:rPr lang="ru-RU" sz="1100" smtClean="0"/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sz="1100">
                        <a:solidFill>
                          <a:srgbClr val="000066"/>
                        </a:solidFill>
                        <a:latin typeface="Century Gothic" pitchFamily="34" charset="0"/>
                        <a:cs typeface="Verdana"/>
                      </a:endParaRPr>
                    </a:p>
                  </a:txBody>
                  <a:tcPr marL="0" marR="0" marT="93345" marB="0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 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 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2"/>
                  </a:ext>
                </a:extLst>
              </a:tr>
              <a:tr h="505518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3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smtClean="0"/>
                        <a:t>   подраздел </a:t>
                      </a:r>
                      <a:r>
                        <a:rPr lang="ru-RU" sz="1100" b="1" smtClean="0"/>
                        <a:t>0103</a:t>
                      </a:r>
                      <a:r>
                        <a:rPr lang="ru-RU" sz="1100" smtClean="0"/>
                        <a:t> -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100" smtClean="0">
                        <a:solidFill>
                          <a:srgbClr val="000066"/>
                        </a:solidFill>
                        <a:latin typeface="Century Gothic" pitchFamily="34" charset="0"/>
                        <a:cs typeface="Verdana"/>
                      </a:endParaRPr>
                    </a:p>
                  </a:txBody>
                  <a:tcPr marL="0" marR="0" marT="93345" marB="0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909,6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3"/>
                  </a:ext>
                </a:extLst>
              </a:tr>
              <a:tr h="505518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3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smtClean="0"/>
                        <a:t>   подраздел </a:t>
                      </a:r>
                      <a:r>
                        <a:rPr lang="ru-RU" sz="1100" b="1" smtClean="0"/>
                        <a:t>0104</a:t>
                      </a:r>
                      <a:r>
                        <a:rPr lang="ru-RU" sz="1100" smtClean="0"/>
                        <a:t> - Функционирование Правительства РФ, высших исполнительных органов государственной власти субъектов  РФ, местных администраций</a:t>
                      </a:r>
                      <a:endParaRPr lang="ru-RU" sz="1100" smtClean="0">
                        <a:solidFill>
                          <a:srgbClr val="000066"/>
                        </a:solidFill>
                        <a:latin typeface="Century Gothic" pitchFamily="34" charset="0"/>
                        <a:cs typeface="Verdana"/>
                      </a:endParaRPr>
                    </a:p>
                  </a:txBody>
                  <a:tcPr marL="0" marR="0" marT="93345" marB="0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100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2 900,6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100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4 194,5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100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9 957,1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100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5 062,2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100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5 254,5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4"/>
                  </a:ext>
                </a:extLst>
              </a:tr>
              <a:tr h="367371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smtClean="0"/>
                        <a:t>   подраздел </a:t>
                      </a:r>
                      <a:r>
                        <a:rPr lang="ru-RU" sz="1100" b="1" smtClean="0"/>
                        <a:t>0107</a:t>
                      </a:r>
                      <a:r>
                        <a:rPr lang="ru-RU" sz="1100" smtClean="0"/>
                        <a:t> - Обеспечение проведения выборов и референдумов</a:t>
                      </a:r>
                      <a:endParaRPr sz="1100">
                        <a:solidFill>
                          <a:srgbClr val="000066"/>
                        </a:solidFill>
                        <a:latin typeface="Century Gothic" pitchFamily="34" charset="0"/>
                        <a:cs typeface="Verdana"/>
                      </a:endParaRPr>
                    </a:p>
                  </a:txBody>
                  <a:tcPr marL="0" marR="0" marT="93980" marB="0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11 864,4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892,4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 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 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5"/>
                  </a:ext>
                </a:extLst>
              </a:tr>
              <a:tr h="359479">
                <a:tc>
                  <a:txBody>
                    <a:bodyPr/>
                    <a:lstStyle/>
                    <a:p>
                      <a:pPr marL="635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7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smtClean="0"/>
                        <a:t>   подраздел </a:t>
                      </a:r>
                      <a:r>
                        <a:rPr lang="ru-RU" sz="1100" b="1" smtClean="0"/>
                        <a:t>0113</a:t>
                      </a:r>
                      <a:r>
                        <a:rPr lang="ru-RU" sz="1100" smtClean="0"/>
                        <a:t> -  Расходы по исполнению отдельных обязательств</a:t>
                      </a:r>
                      <a:endParaRPr lang="ru-RU" sz="1100" smtClean="0">
                        <a:solidFill>
                          <a:srgbClr val="000066"/>
                        </a:solidFill>
                        <a:latin typeface="Century Gothic" pitchFamily="34" charset="0"/>
                        <a:cs typeface="Verdana"/>
                      </a:endParaRPr>
                    </a:p>
                  </a:txBody>
                  <a:tcPr marL="0" marR="0" marT="93980" marB="0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4 245,8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8 753,5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4 703,9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4 722,1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4 785,2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6"/>
                  </a:ext>
                </a:extLst>
              </a:tr>
              <a:tr h="3307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/>
                        <a:t>     </a:t>
                      </a:r>
                      <a:r>
                        <a:rPr lang="ru-RU" sz="1200" baseline="0" smtClean="0"/>
                        <a:t> </a:t>
                      </a:r>
                      <a:r>
                        <a:rPr lang="ru-RU" sz="1200" b="1" smtClean="0"/>
                        <a:t>Раздел 04 - Национальная экономика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400" b="1" smtClean="0">
                        <a:solidFill>
                          <a:srgbClr val="000066"/>
                        </a:solidFill>
                        <a:latin typeface="Century Gothic" pitchFamily="34" charset="0"/>
                        <a:ea typeface="Times New Roman" panose="02020603050405020304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1 399 214,1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1 114 617,1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1 386 953,8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1 049 700,7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1 053 154,5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7"/>
                  </a:ext>
                </a:extLst>
              </a:tr>
              <a:tr h="359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/>
                        <a:t>подраздел </a:t>
                      </a:r>
                      <a:r>
                        <a:rPr lang="ru-RU" sz="1100" b="1"/>
                        <a:t>0405</a:t>
                      </a:r>
                      <a:r>
                        <a:rPr lang="ru-RU" sz="1100"/>
                        <a:t> </a:t>
                      </a:r>
                      <a:r>
                        <a:rPr lang="ru-RU" sz="1100" smtClean="0"/>
                        <a:t> - Сельское </a:t>
                      </a:r>
                      <a:r>
                        <a:rPr lang="ru-RU" sz="1100"/>
                        <a:t>хозяйство и рыболовство</a:t>
                      </a:r>
                      <a:endParaRPr lang="ru-RU" sz="1100">
                        <a:solidFill>
                          <a:srgbClr val="000066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324,5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590,4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 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 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8"/>
                  </a:ext>
                </a:extLst>
              </a:tr>
              <a:tr h="311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/>
                        <a:t>подраздел</a:t>
                      </a:r>
                      <a:r>
                        <a:rPr lang="ru-RU" sz="1100" b="1"/>
                        <a:t> 0408</a:t>
                      </a:r>
                      <a:r>
                        <a:rPr lang="ru-RU" sz="1100"/>
                        <a:t> </a:t>
                      </a:r>
                      <a:r>
                        <a:rPr lang="ru-RU" sz="1100" smtClean="0"/>
                        <a:t> - Транспорт</a:t>
                      </a:r>
                      <a:endParaRPr lang="ru-RU" sz="1100">
                        <a:solidFill>
                          <a:srgbClr val="000066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385 242,4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46 359,0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63 349,8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30 000,0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 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9"/>
                  </a:ext>
                </a:extLst>
              </a:tr>
              <a:tr h="354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/>
                        <a:t>подраздел </a:t>
                      </a:r>
                      <a:r>
                        <a:rPr lang="ru-RU" sz="1100" b="1" smtClean="0"/>
                        <a:t>0409</a:t>
                      </a:r>
                      <a:r>
                        <a:rPr lang="ru-RU" sz="1100" smtClean="0"/>
                        <a:t> -  </a:t>
                      </a:r>
                      <a:r>
                        <a:rPr lang="ru-RU" sz="1100"/>
                        <a:t>Дорожное хозяйство (дорожные фонды)</a:t>
                      </a:r>
                      <a:endParaRPr lang="ru-RU" sz="1100">
                        <a:solidFill>
                          <a:srgbClr val="000066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993 209,6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1 064 614,2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1 320 044,2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1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016 003,0</a:t>
                      </a:r>
                      <a:endParaRPr lang="ru-RU" sz="1100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1 049 502,4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10"/>
                  </a:ext>
                </a:extLst>
              </a:tr>
              <a:tr h="360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/>
                        <a:t>подраздел </a:t>
                      </a:r>
                      <a:r>
                        <a:rPr lang="ru-RU" sz="1100" b="1" smtClean="0"/>
                        <a:t>0412</a:t>
                      </a:r>
                      <a:r>
                        <a:rPr lang="ru-RU" sz="1100" smtClean="0"/>
                        <a:t> -  </a:t>
                      </a:r>
                      <a:r>
                        <a:rPr lang="ru-RU" sz="1100"/>
                        <a:t>Другие вопросы в области национальной экономики</a:t>
                      </a:r>
                      <a:endParaRPr lang="ru-RU" sz="1100">
                        <a:solidFill>
                          <a:srgbClr val="000066"/>
                        </a:solidFill>
                        <a:latin typeface="Century Gothic" pitchFamily="34" charset="0"/>
                        <a:ea typeface="Times New Roman" panose="02020603050405020304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20 437,6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3 053,5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3 559,8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3 697,7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3 652,1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11"/>
                  </a:ext>
                </a:extLst>
              </a:tr>
            </a:tbl>
          </a:graphicData>
        </a:graphic>
      </p:graphicFrame>
      <p:sp>
        <p:nvSpPr>
          <p:cNvPr id="3" name="object 2"/>
          <p:cNvSpPr txBox="1"/>
          <p:nvPr/>
        </p:nvSpPr>
        <p:spPr>
          <a:xfrm>
            <a:off x="695400" y="260648"/>
            <a:ext cx="8568952" cy="1036874"/>
          </a:xfrm>
          <a:prstGeom prst="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0" tIns="264846" rIns="0" bIns="0">
            <a:spAutoFit/>
          </a:bodyPr>
          <a:lstStyle/>
          <a:p>
            <a:pPr algn="ctr">
              <a:lnSpc>
                <a:spcPts val="3025"/>
              </a:lnSpc>
              <a:spcBef>
                <a:spcPts val="475"/>
              </a:spcBef>
              <a:defRPr/>
            </a:pPr>
            <a:r>
              <a:rPr lang="ru-RU" sz="2300" b="1">
                <a:solidFill>
                  <a:srgbClr val="000066"/>
                </a:solidFill>
                <a:latin typeface="Trebuchet MS" pitchFamily="34" charset="0"/>
              </a:rPr>
              <a:t>Сведения о расходах бюджета </a:t>
            </a:r>
            <a:r>
              <a:rPr lang="ru-RU" sz="2300" b="1" smtClean="0">
                <a:solidFill>
                  <a:srgbClr val="000066"/>
                </a:solidFill>
                <a:latin typeface="Trebuchet MS" pitchFamily="34" charset="0"/>
              </a:rPr>
              <a:t>по </a:t>
            </a:r>
            <a:r>
              <a:rPr lang="ru-RU" sz="2300" b="1">
                <a:solidFill>
                  <a:srgbClr val="000066"/>
                </a:solidFill>
                <a:latin typeface="Trebuchet MS" pitchFamily="34" charset="0"/>
              </a:rPr>
              <a:t>разделам и подразделам классификации расходов </a:t>
            </a:r>
            <a:r>
              <a:rPr lang="ru-RU" sz="2300" b="1" smtClean="0">
                <a:solidFill>
                  <a:srgbClr val="000066"/>
                </a:solidFill>
                <a:latin typeface="Trebuchet MS" pitchFamily="34" charset="0"/>
              </a:rPr>
              <a:t>бюджета, тыс</a:t>
            </a:r>
            <a:r>
              <a:rPr lang="ru-RU" sz="2300" b="1">
                <a:solidFill>
                  <a:srgbClr val="000066"/>
                </a:solidFill>
                <a:latin typeface="Trebuchet MS" pitchFamily="34" charset="0"/>
              </a:rPr>
              <a:t>. руб</a:t>
            </a:r>
            <a:r>
              <a:rPr lang="ru-RU" sz="2300" b="1">
                <a:solidFill>
                  <a:srgbClr val="000066"/>
                </a:solidFill>
                <a:latin typeface="PT Astra Serif" pitchFamily="18" charset="-52"/>
              </a:rPr>
              <a:t>.</a:t>
            </a:r>
          </a:p>
        </p:txBody>
      </p:sp>
      <p:pic>
        <p:nvPicPr>
          <p:cNvPr id="36955" name="Рисунок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0650" y="176194"/>
            <a:ext cx="474663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" name="Рисунок 5" descr="C:\Users\Пользователь\Desktop\МОЯ РАБОТА\Бюджет для граждан_2024\ИСПОЛНЕНИЕ\картинки\расходы бюджета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336360" y="260648"/>
            <a:ext cx="2855640" cy="1296144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diamond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95313" y="1484787"/>
          <a:ext cx="10972799" cy="527995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796950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0"/>
                    </a:ext>
                  </a:extLst>
                </a:gridCol>
                <a:gridCol w="1035170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1"/>
                    </a:ext>
                  </a:extLst>
                </a:gridCol>
                <a:gridCol w="1035170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2"/>
                    </a:ext>
                  </a:extLst>
                </a:gridCol>
                <a:gridCol w="1104181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3"/>
                    </a:ext>
                  </a:extLst>
                </a:gridCol>
                <a:gridCol w="1035170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4"/>
                    </a:ext>
                  </a:extLst>
                </a:gridCol>
                <a:gridCol w="966158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5"/>
                    </a:ext>
                  </a:extLst>
                </a:gridCol>
              </a:tblGrid>
              <a:tr h="6856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70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fontAlgn="t"/>
                      <a:r>
                        <a:rPr lang="ru-RU" sz="14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algn="ctr" fontAlgn="t"/>
                      <a:r>
                        <a:rPr lang="ru-RU" sz="14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 на</a:t>
                      </a:r>
                      <a:r>
                        <a:rPr lang="ru-RU" sz="1100" b="1" u="none" strike="noStrike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31.12.2023</a:t>
                      </a:r>
                      <a:r>
                        <a:rPr lang="ru-RU" sz="11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100" b="1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     </a:t>
                      </a:r>
                      <a:r>
                        <a:rPr lang="ru-RU" sz="11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 на 31.12.2024)</a:t>
                      </a:r>
                      <a:endParaRPr lang="ru-RU" sz="1100" b="1" i="0" u="none" strike="noStrike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</a:p>
                    <a:p>
                      <a:pPr algn="ctr" fontAlgn="t"/>
                      <a:r>
                        <a:rPr lang="ru-RU" sz="11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 на 01.10.2025) </a:t>
                      </a:r>
                      <a:endParaRPr lang="ru-RU" sz="1100" b="1" i="0" u="none" strike="noStrike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300" b="1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300" b="1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300" b="1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300" b="1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0"/>
                  </a:ext>
                </a:extLst>
              </a:tr>
              <a:tr h="265209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735"/>
                        </a:spcBef>
                        <a:spcAft>
                          <a:spcPct val="0"/>
                        </a:spcAft>
                      </a:pPr>
                      <a:r>
                        <a:rPr lang="ru-RU" sz="1200" b="1" spc="10" smtClean="0"/>
                        <a:t>      Раздел 05 - Жилищно-коммунальное хозяйство</a:t>
                      </a:r>
                      <a:endParaRPr lang="ru-RU" sz="1200" b="1" spc="10" smtClean="0">
                        <a:solidFill>
                          <a:srgbClr val="000066"/>
                        </a:solidFill>
                        <a:latin typeface="Century Gothic" pitchFamily="34" charset="0"/>
                        <a:ea typeface="+mn-ea"/>
                        <a:cs typeface="Verdana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763 489,2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928 925,1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1 416 298,4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156 959,6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163 587,3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1"/>
                  </a:ext>
                </a:extLst>
              </a:tr>
              <a:tr h="205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/>
                        <a:t>подраздел </a:t>
                      </a:r>
                      <a:r>
                        <a:rPr lang="ru-RU" sz="1100" b="1" smtClean="0"/>
                        <a:t>0501</a:t>
                      </a:r>
                      <a:r>
                        <a:rPr lang="ru-RU" sz="1100" smtClean="0"/>
                        <a:t> -  </a:t>
                      </a:r>
                      <a:r>
                        <a:rPr lang="ru-RU" sz="1100"/>
                        <a:t>Жилищное хозяйство</a:t>
                      </a:r>
                      <a:endParaRPr lang="ru-RU" sz="1100">
                        <a:solidFill>
                          <a:srgbClr val="000066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15 818,6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31 178,1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29 597,3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11 599,2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11 599,2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2"/>
                  </a:ext>
                </a:extLst>
              </a:tr>
              <a:tr h="205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/>
                        <a:t>подраздел</a:t>
                      </a:r>
                      <a:r>
                        <a:rPr lang="ru-RU" sz="1100" b="1"/>
                        <a:t> </a:t>
                      </a:r>
                      <a:r>
                        <a:rPr lang="ru-RU" sz="1100" b="1" smtClean="0"/>
                        <a:t>0502</a:t>
                      </a:r>
                      <a:r>
                        <a:rPr lang="ru-RU" sz="1100" smtClean="0"/>
                        <a:t> -  </a:t>
                      </a:r>
                      <a:r>
                        <a:rPr lang="ru-RU" sz="1100"/>
                        <a:t>Коммунальное хозяйство</a:t>
                      </a:r>
                      <a:endParaRPr lang="ru-RU" sz="1100">
                        <a:solidFill>
                          <a:srgbClr val="000066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162 686,9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379 278,7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213 615,5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 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 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3"/>
                  </a:ext>
                </a:extLst>
              </a:tr>
              <a:tr h="205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/>
                        <a:t>подраздел </a:t>
                      </a:r>
                      <a:r>
                        <a:rPr lang="ru-RU" sz="1100" b="1" smtClean="0"/>
                        <a:t>0503</a:t>
                      </a:r>
                      <a:r>
                        <a:rPr lang="ru-RU" sz="1100" smtClean="0"/>
                        <a:t> -  </a:t>
                      </a:r>
                      <a:r>
                        <a:rPr lang="ru-RU" sz="1100"/>
                        <a:t>Благоустройство</a:t>
                      </a:r>
                      <a:endParaRPr lang="ru-RU" sz="1100">
                        <a:solidFill>
                          <a:srgbClr val="000066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582 472,4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516 667,7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1 169 225,1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141 353,3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147 841,0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4"/>
                  </a:ext>
                </a:extLst>
              </a:tr>
              <a:tr h="205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/>
                        <a:t>подраздел </a:t>
                      </a:r>
                      <a:r>
                        <a:rPr lang="ru-RU" sz="1100" b="1"/>
                        <a:t>0505 </a:t>
                      </a:r>
                      <a:r>
                        <a:rPr lang="ru-RU" sz="1100" smtClean="0"/>
                        <a:t> - Другие </a:t>
                      </a:r>
                      <a:r>
                        <a:rPr lang="ru-RU" sz="1100"/>
                        <a:t>вопросы в области жилищно-коммунального хозяйства</a:t>
                      </a:r>
                      <a:endParaRPr lang="ru-RU" sz="1100">
                        <a:solidFill>
                          <a:srgbClr val="000066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2 511,3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1 800,6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3 860,5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4 007,1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4 147,1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5"/>
                  </a:ext>
                </a:extLst>
              </a:tr>
              <a:tr h="2324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b="1" spc="10" smtClean="0"/>
                        <a:t>      Раздел 07 - Образование</a:t>
                      </a:r>
                      <a:endParaRPr lang="ru-RU" sz="1200" b="1" spc="10" smtClean="0">
                        <a:solidFill>
                          <a:srgbClr val="000066"/>
                        </a:solidFill>
                        <a:latin typeface="Century Gothic" pitchFamily="34" charset="0"/>
                        <a:ea typeface="+mn-ea"/>
                        <a:cs typeface="Verdana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19 084,6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23 335,6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48 697,4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r>
                        <a:rPr lang="ru-RU" sz="1100" b="1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681,2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26 899,7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6"/>
                  </a:ext>
                </a:extLst>
              </a:tr>
              <a:tr h="205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/>
                        <a:t>подраздел </a:t>
                      </a:r>
                      <a:r>
                        <a:rPr lang="ru-RU" sz="1100" b="1"/>
                        <a:t>0707</a:t>
                      </a:r>
                      <a:r>
                        <a:rPr lang="ru-RU" sz="1100"/>
                        <a:t> </a:t>
                      </a:r>
                      <a:r>
                        <a:rPr lang="ru-RU" sz="1100" smtClean="0"/>
                        <a:t> - Молодежная </a:t>
                      </a:r>
                      <a:r>
                        <a:rPr lang="ru-RU" sz="1100"/>
                        <a:t>политика</a:t>
                      </a:r>
                      <a:endParaRPr lang="ru-RU" sz="1100">
                        <a:solidFill>
                          <a:srgbClr val="000066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18 525,3 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22 698,8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47 644,3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25 628,1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25 846,6 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7"/>
                  </a:ext>
                </a:extLst>
              </a:tr>
              <a:tr h="205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/>
                        <a:t>подраздел </a:t>
                      </a:r>
                      <a:r>
                        <a:rPr lang="ru-RU" sz="1100" b="1"/>
                        <a:t>0709</a:t>
                      </a:r>
                      <a:r>
                        <a:rPr lang="ru-RU" sz="1100"/>
                        <a:t> </a:t>
                      </a:r>
                      <a:r>
                        <a:rPr lang="ru-RU" sz="1100" smtClean="0"/>
                        <a:t> - Другие </a:t>
                      </a:r>
                      <a:r>
                        <a:rPr lang="ru-RU" sz="1100"/>
                        <a:t>вопросы в области образования</a:t>
                      </a:r>
                      <a:endParaRPr lang="ru-RU" sz="1100">
                        <a:solidFill>
                          <a:srgbClr val="000066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559,3 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636,8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1 053,1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1 053,1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1 053,1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8"/>
                  </a:ext>
                </a:extLst>
              </a:tr>
              <a:tr h="232415">
                <a:tc>
                  <a:txBody>
                    <a:bodyPr/>
                    <a:lstStyle/>
                    <a:p>
                      <a:pPr marL="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b="1" spc="10" smtClean="0"/>
                        <a:t>      Раздел 08 -  Культура и кинематография</a:t>
                      </a:r>
                      <a:endParaRPr lang="ru-RU" sz="1200" b="1" spc="10" smtClean="0">
                        <a:solidFill>
                          <a:srgbClr val="000066"/>
                        </a:solidFill>
                        <a:latin typeface="Century Gothic" pitchFamily="34" charset="0"/>
                        <a:ea typeface="+mn-ea"/>
                        <a:cs typeface="Verdana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116149,5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121 859,6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175 150,5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152 851,6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123 721,6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9"/>
                  </a:ext>
                </a:extLst>
              </a:tr>
              <a:tr h="205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/>
                        <a:t>подраздел </a:t>
                      </a:r>
                      <a:r>
                        <a:rPr lang="ru-RU" sz="1100" b="1" smtClean="0"/>
                        <a:t>0801</a:t>
                      </a:r>
                      <a:r>
                        <a:rPr lang="ru-RU" sz="1100" smtClean="0"/>
                        <a:t> -  </a:t>
                      </a:r>
                      <a:r>
                        <a:rPr lang="ru-RU" sz="1100"/>
                        <a:t>Культура</a:t>
                      </a:r>
                      <a:endParaRPr lang="ru-RU" sz="1100">
                        <a:solidFill>
                          <a:srgbClr val="000066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116 149,5 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121</a:t>
                      </a:r>
                      <a:r>
                        <a:rPr lang="ru-RU" sz="11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859,6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175 150,5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152 851,6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123 721,6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10"/>
                  </a:ext>
                </a:extLst>
              </a:tr>
              <a:tr h="232415">
                <a:tc>
                  <a:txBody>
                    <a:bodyPr/>
                    <a:lstStyle/>
                    <a:p>
                      <a:pPr marL="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b="1" spc="10" smtClean="0"/>
                        <a:t>      Раздел 10 - Социальная политика</a:t>
                      </a:r>
                      <a:endParaRPr lang="ru-RU" sz="1200" b="1" spc="10" smtClean="0">
                        <a:solidFill>
                          <a:srgbClr val="000066"/>
                        </a:solidFill>
                        <a:latin typeface="Century Gothic" pitchFamily="34" charset="0"/>
                        <a:ea typeface="+mn-ea"/>
                        <a:cs typeface="Verdana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758,9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924,8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1 215,4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1 058,9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1 101,6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11"/>
                  </a:ext>
                </a:extLst>
              </a:tr>
              <a:tr h="205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smtClean="0"/>
                        <a:t>подраздел </a:t>
                      </a:r>
                      <a:r>
                        <a:rPr lang="ru-RU" sz="1100" b="1" smtClean="0"/>
                        <a:t>1001</a:t>
                      </a:r>
                      <a:r>
                        <a:rPr lang="ru-RU" sz="1100" smtClean="0"/>
                        <a:t> -  Пенсионное обеспечение</a:t>
                      </a:r>
                      <a:endParaRPr lang="ru-RU" sz="1100">
                        <a:solidFill>
                          <a:srgbClr val="000066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758,9 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924,8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1 215,4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1 058,9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1 101,6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12"/>
                  </a:ext>
                </a:extLst>
              </a:tr>
              <a:tr h="2277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b="1" smtClean="0"/>
                        <a:t>      Раздел 11 - Физическая </a:t>
                      </a:r>
                      <a:r>
                        <a:rPr lang="ru-RU" sz="1200" b="1"/>
                        <a:t>культура и спорт</a:t>
                      </a:r>
                      <a:endParaRPr lang="ru-RU" sz="1200" b="1">
                        <a:solidFill>
                          <a:srgbClr val="000066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20 901,1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29 564,6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40 533,2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31 140,5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31 575,1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14"/>
                  </a:ext>
                </a:extLst>
              </a:tr>
              <a:tr h="205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/>
                        <a:t>подраздел </a:t>
                      </a:r>
                      <a:r>
                        <a:rPr lang="ru-RU" sz="1100" b="1" smtClean="0"/>
                        <a:t>1101</a:t>
                      </a:r>
                      <a:r>
                        <a:rPr lang="ru-RU" sz="1100" smtClean="0"/>
                        <a:t> -  </a:t>
                      </a:r>
                      <a:r>
                        <a:rPr lang="ru-RU" sz="1100"/>
                        <a:t>Физическая культура </a:t>
                      </a:r>
                      <a:endParaRPr lang="ru-RU" sz="1100">
                        <a:solidFill>
                          <a:srgbClr val="000066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20 901,1 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29 564,6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40 533,2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31 140,5 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31 575,1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15"/>
                  </a:ext>
                </a:extLst>
              </a:tr>
              <a:tr h="205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smtClean="0"/>
                        <a:t>подраздел </a:t>
                      </a:r>
                      <a:r>
                        <a:rPr lang="ru-RU" sz="1100" b="1" smtClean="0"/>
                        <a:t>1105</a:t>
                      </a:r>
                      <a:r>
                        <a:rPr lang="ru-RU" sz="1100" smtClean="0"/>
                        <a:t> -  </a:t>
                      </a: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21"/>
                  </a:ext>
                </a:extLst>
              </a:tr>
              <a:tr h="2379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b="1" smtClean="0"/>
                        <a:t>      Раздел 13 - </a:t>
                      </a:r>
                      <a:r>
                        <a:rPr lang="ru-RU" sz="1200" b="1"/>
                        <a:t>Обслуживание государственного </a:t>
                      </a:r>
                      <a:r>
                        <a:rPr lang="ru-RU" sz="1200" b="1" smtClean="0"/>
                        <a:t>(муниципального)</a:t>
                      </a:r>
                      <a:r>
                        <a:rPr lang="ru-RU" sz="1200" b="1" baseline="0" smtClean="0"/>
                        <a:t> </a:t>
                      </a:r>
                      <a:r>
                        <a:rPr lang="ru-RU" sz="1200" b="1" smtClean="0"/>
                        <a:t>долга</a:t>
                      </a:r>
                      <a:endParaRPr lang="ru-RU" sz="1200" b="1">
                        <a:solidFill>
                          <a:srgbClr val="000066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9 796,9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26 256,3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50 083,6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87 940,5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  <a:r>
                        <a:rPr lang="ru-RU" sz="1100" b="1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861,1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16"/>
                  </a:ext>
                </a:extLst>
              </a:tr>
              <a:tr h="221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/>
                        <a:t>подраздел </a:t>
                      </a:r>
                      <a:r>
                        <a:rPr lang="ru-RU" sz="1100" b="1" smtClean="0"/>
                        <a:t>1301</a:t>
                      </a:r>
                      <a:r>
                        <a:rPr lang="ru-RU" sz="1100" smtClean="0"/>
                        <a:t> -  Обслуживание </a:t>
                      </a:r>
                      <a:r>
                        <a:rPr lang="ru-RU" sz="1100"/>
                        <a:t>внутреннего государственного и муниципального долга</a:t>
                      </a:r>
                      <a:endParaRPr lang="ru-RU" sz="1100">
                        <a:solidFill>
                          <a:srgbClr val="000066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9 796,9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26 256,3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ru-RU" sz="11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083,6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87 940,5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  <a:r>
                        <a:rPr lang="ru-RU" sz="11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861,1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17"/>
                  </a:ext>
                </a:extLst>
              </a:tr>
              <a:tr h="4276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b="1" smtClean="0"/>
                        <a:t>      Раздел 14 - </a:t>
                      </a:r>
                      <a:r>
                        <a:rPr lang="ru-RU" sz="1200" b="1"/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200" b="1">
                        <a:solidFill>
                          <a:srgbClr val="000066"/>
                        </a:solidFill>
                        <a:latin typeface="Century Gothic" pitchFamily="34" charset="0"/>
                        <a:ea typeface="Times New Roman" panose="02020603050405020304"/>
                        <a:cs typeface="Times New Roman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467 000,0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100" b="1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497 533,0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100" b="1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493 011,3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365 805,1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415 770,7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18"/>
                  </a:ext>
                </a:extLst>
              </a:tr>
              <a:tr h="205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/>
                        <a:t>подраздел </a:t>
                      </a:r>
                      <a:r>
                        <a:rPr lang="ru-RU" sz="1100" b="1" smtClean="0"/>
                        <a:t>1403</a:t>
                      </a:r>
                      <a:r>
                        <a:rPr lang="ru-RU" sz="1100" smtClean="0"/>
                        <a:t> -  </a:t>
                      </a:r>
                      <a:r>
                        <a:rPr lang="ru-RU" sz="1100"/>
                        <a:t>Прочие межбюджетные трансферты общего характера</a:t>
                      </a:r>
                      <a:endParaRPr lang="ru-RU" sz="1100">
                        <a:solidFill>
                          <a:srgbClr val="000066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467 000,0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497 533,0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493 011,3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365 805,1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415 770,7</a:t>
                      </a:r>
                      <a:endParaRPr lang="ru-RU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19"/>
                  </a:ext>
                </a:extLst>
              </a:tr>
              <a:tr h="254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endParaRPr lang="ru-RU" sz="12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2 816 314,7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2 755 964,1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3 627 497,0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1 881 922,4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1 913 711,3</a:t>
                      </a:r>
                      <a:endParaRPr lang="ru-RU" sz="11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20"/>
                  </a:ext>
                </a:extLst>
              </a:tr>
            </a:tbl>
          </a:graphicData>
        </a:graphic>
      </p:graphicFrame>
      <p:pic>
        <p:nvPicPr>
          <p:cNvPr id="38041" name="Рисунок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0612" y="176194"/>
            <a:ext cx="474662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object 2"/>
          <p:cNvSpPr txBox="1"/>
          <p:nvPr/>
        </p:nvSpPr>
        <p:spPr>
          <a:xfrm>
            <a:off x="767408" y="116632"/>
            <a:ext cx="8640960" cy="1036874"/>
          </a:xfrm>
          <a:prstGeom prst="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0" tIns="264846" rIns="0" bIns="0">
            <a:spAutoFit/>
          </a:bodyPr>
          <a:lstStyle/>
          <a:p>
            <a:pPr algn="ctr">
              <a:lnSpc>
                <a:spcPts val="3025"/>
              </a:lnSpc>
              <a:spcBef>
                <a:spcPts val="475"/>
              </a:spcBef>
              <a:defRPr/>
            </a:pPr>
            <a:r>
              <a:rPr lang="ru-RU" sz="2300" b="1">
                <a:solidFill>
                  <a:srgbClr val="000066"/>
                </a:solidFill>
                <a:latin typeface="Trebuchet MS" pitchFamily="34" charset="0"/>
              </a:rPr>
              <a:t>Сведения о расходах бюджета </a:t>
            </a:r>
            <a:r>
              <a:rPr lang="ru-RU" sz="2300" b="1" smtClean="0">
                <a:solidFill>
                  <a:srgbClr val="000066"/>
                </a:solidFill>
                <a:latin typeface="Trebuchet MS" pitchFamily="34" charset="0"/>
              </a:rPr>
              <a:t>по </a:t>
            </a:r>
            <a:r>
              <a:rPr lang="ru-RU" sz="2300" b="1">
                <a:solidFill>
                  <a:srgbClr val="000066"/>
                </a:solidFill>
                <a:latin typeface="Trebuchet MS" pitchFamily="34" charset="0"/>
              </a:rPr>
              <a:t>разделам и подразделам классификации расходов </a:t>
            </a:r>
            <a:r>
              <a:rPr lang="ru-RU" sz="2300" b="1" smtClean="0">
                <a:solidFill>
                  <a:srgbClr val="000066"/>
                </a:solidFill>
                <a:latin typeface="Trebuchet MS" pitchFamily="34" charset="0"/>
              </a:rPr>
              <a:t>бюджета, тыс. руб</a:t>
            </a:r>
            <a:r>
              <a:rPr lang="ru-RU" sz="2300" b="1">
                <a:solidFill>
                  <a:srgbClr val="000066"/>
                </a:solidFill>
                <a:latin typeface="Trebuchet MS" pitchFamily="34" charset="0"/>
              </a:rPr>
              <a:t>.</a:t>
            </a:r>
          </a:p>
        </p:txBody>
      </p:sp>
      <p:pic>
        <p:nvPicPr>
          <p:cNvPr id="6" name="Рисунок 5" descr="C:\Users\Пользователь\Desktop\МОЯ РАБОТА\Бюджет для граждан_2024\ИСПОЛНЕНИЕ\картинки\расходы бюджета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768408" y="0"/>
            <a:ext cx="2423592" cy="1412776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4"/>
          <p:cNvSpPr txBox="1"/>
          <p:nvPr/>
        </p:nvSpPr>
        <p:spPr>
          <a:xfrm>
            <a:off x="4151784" y="2420888"/>
            <a:ext cx="3413634" cy="1217866"/>
          </a:xfrm>
          <a:prstGeom prst="rect">
            <a:avLst/>
          </a:prstGeom>
          <a:gradFill flip="none" rotWithShape="1"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b="1" spc="38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2" name="Заголовок 4"/>
          <p:cNvSpPr txBox="1"/>
          <p:nvPr/>
        </p:nvSpPr>
        <p:spPr>
          <a:xfrm>
            <a:off x="407368" y="2420888"/>
            <a:ext cx="3266768" cy="1217866"/>
          </a:xfrm>
          <a:prstGeom prst="rect">
            <a:avLst/>
          </a:prstGeom>
          <a:gradFill flip="none" rotWithShape="1"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b="1" spc="38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83432" y="228600"/>
            <a:ext cx="10751368" cy="1176219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algn="ctr" defTabSz="372986">
              <a:lnSpc>
                <a:spcPct val="90000"/>
              </a:lnSpc>
              <a:defRPr/>
            </a:pPr>
            <a:r>
              <a:rPr lang="ru-RU" sz="2800" b="1" i="1">
                <a:solidFill>
                  <a:srgbClr val="002060"/>
                </a:solidFill>
                <a:latin typeface="+mn-lt"/>
              </a:rPr>
              <a:t>Основные отраслевые направления расходов бюджета </a:t>
            </a:r>
            <a:r>
              <a:rPr lang="ru-RU" sz="2800" b="1" i="1" smtClean="0">
                <a:solidFill>
                  <a:srgbClr val="002060"/>
                </a:solidFill>
                <a:latin typeface="+mn-lt"/>
              </a:rPr>
              <a:t>городского поселения город </a:t>
            </a:r>
            <a:r>
              <a:rPr lang="ru-RU" sz="2800" b="1" i="1">
                <a:solidFill>
                  <a:srgbClr val="002060"/>
                </a:solidFill>
                <a:latin typeface="+mn-lt"/>
              </a:rPr>
              <a:t>Энгельс </a:t>
            </a:r>
            <a:r>
              <a:rPr lang="ru-RU" sz="2800" b="1" i="1" smtClean="0">
                <a:solidFill>
                  <a:srgbClr val="002060"/>
                </a:solidFill>
                <a:latin typeface="+mn-lt"/>
              </a:rPr>
              <a:t>Энгельсского муниципального района Саратовской области в 2025 </a:t>
            </a:r>
            <a:r>
              <a:rPr lang="ru-RU" sz="2800" b="1" i="1">
                <a:solidFill>
                  <a:srgbClr val="002060"/>
                </a:solidFill>
                <a:latin typeface="+mn-lt"/>
              </a:rPr>
              <a:t>году</a:t>
            </a:r>
          </a:p>
        </p:txBody>
      </p:sp>
      <p:sp>
        <p:nvSpPr>
          <p:cNvPr id="5126" name="object 18"/>
          <p:cNvSpPr txBox="1">
            <a:spLocks noChangeArrowheads="1"/>
          </p:cNvSpPr>
          <p:nvPr/>
        </p:nvSpPr>
        <p:spPr bwMode="auto">
          <a:xfrm>
            <a:off x="407368" y="1772816"/>
            <a:ext cx="3266728" cy="248144"/>
          </a:xfrm>
          <a:prstGeom prst="rect">
            <a:avLst/>
          </a:prstGeom>
          <a:solidFill>
            <a:srgbClr val="000066"/>
          </a:solidFill>
          <a:ln w="28575">
            <a:solidFill>
              <a:schemeClr val="bg1"/>
            </a:solidFill>
            <a:miter lim="800000"/>
          </a:ln>
        </p:spPr>
        <p:txBody>
          <a:bodyPr wrap="square" lIns="0" tIns="32384" rIns="0" bIns="0"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entury Gothic" pitchFamily="34" charset="0"/>
              </a:rPr>
              <a:t>Национальная экономика </a:t>
            </a:r>
          </a:p>
        </p:txBody>
      </p:sp>
      <p:sp>
        <p:nvSpPr>
          <p:cNvPr id="5127" name="object 18"/>
          <p:cNvSpPr txBox="1">
            <a:spLocks noChangeArrowheads="1"/>
          </p:cNvSpPr>
          <p:nvPr/>
        </p:nvSpPr>
        <p:spPr bwMode="auto">
          <a:xfrm>
            <a:off x="4079776" y="1772816"/>
            <a:ext cx="3465984" cy="248144"/>
          </a:xfrm>
          <a:prstGeom prst="rect">
            <a:avLst/>
          </a:prstGeom>
          <a:solidFill>
            <a:srgbClr val="000066"/>
          </a:solidFill>
          <a:ln w="28575">
            <a:solidFill>
              <a:schemeClr val="bg1"/>
            </a:solidFill>
            <a:miter lim="800000"/>
          </a:ln>
        </p:spPr>
        <p:txBody>
          <a:bodyPr wrap="square" lIns="0" tIns="32384" rIns="0" bIns="0"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entury Gothic" pitchFamily="34" charset="0"/>
              </a:rPr>
              <a:t>Жилищно-коммунальное хозяйство</a:t>
            </a:r>
          </a:p>
        </p:txBody>
      </p:sp>
      <p:sp>
        <p:nvSpPr>
          <p:cNvPr id="5133" name="TextBox 11"/>
          <p:cNvSpPr txBox="1">
            <a:spLocks noChangeArrowheads="1"/>
          </p:cNvSpPr>
          <p:nvPr/>
        </p:nvSpPr>
        <p:spPr bwMode="auto">
          <a:xfrm>
            <a:off x="407368" y="2492896"/>
            <a:ext cx="324036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ru-RU" sz="1200" smtClean="0">
                <a:latin typeface="Century Gothic" pitchFamily="34" charset="0"/>
              </a:rPr>
              <a:t>                     </a:t>
            </a:r>
            <a:r>
              <a:rPr lang="ru-RU" sz="1200" u="sng" smtClean="0">
                <a:latin typeface="Century Gothic" pitchFamily="34" charset="0"/>
              </a:rPr>
              <a:t> тыс</a:t>
            </a:r>
            <a:r>
              <a:rPr lang="ru-RU" sz="1200" u="sng">
                <a:latin typeface="Century Gothic" pitchFamily="34" charset="0"/>
              </a:rPr>
              <a:t>. </a:t>
            </a:r>
            <a:r>
              <a:rPr lang="ru-RU" sz="1200" u="sng" smtClean="0">
                <a:latin typeface="Century Gothic" pitchFamily="34" charset="0"/>
              </a:rPr>
              <a:t>руб. </a:t>
            </a:r>
            <a:r>
              <a:rPr lang="ru-RU" sz="1200" u="sng">
                <a:latin typeface="Century Gothic" pitchFamily="34" charset="0"/>
              </a:rPr>
              <a:t>или </a:t>
            </a:r>
            <a:r>
              <a:rPr lang="ru-RU" sz="1200" u="sng" smtClean="0">
                <a:latin typeface="Century Gothic" pitchFamily="34" charset="0"/>
              </a:rPr>
              <a:t>38,2 % </a:t>
            </a:r>
            <a:endParaRPr lang="ru-RU" sz="1200" u="sng">
              <a:latin typeface="Century Gothic" pitchFamily="34" charset="0"/>
            </a:endParaRPr>
          </a:p>
          <a:p>
            <a:pPr algn="ctr"/>
            <a:r>
              <a:rPr lang="ru-RU" sz="1200" u="sng">
                <a:latin typeface="Century Gothic" pitchFamily="34" charset="0"/>
              </a:rPr>
              <a:t>в общих расходах бюджета</a:t>
            </a:r>
            <a:r>
              <a:rPr lang="ru-RU" sz="1200" u="sng" smtClean="0">
                <a:latin typeface="Century Gothic" pitchFamily="34" charset="0"/>
              </a:rPr>
              <a:t>. В программном формате 1 385 332,3 тыс. руб. или 99,9 % в расходах отрасли.</a:t>
            </a:r>
            <a:endParaRPr lang="ru-RU"/>
          </a:p>
        </p:txBody>
      </p:sp>
      <p:sp>
        <p:nvSpPr>
          <p:cNvPr id="5134" name="TextBox 12"/>
          <p:cNvSpPr txBox="1">
            <a:spLocks noChangeArrowheads="1"/>
          </p:cNvSpPr>
          <p:nvPr/>
        </p:nvSpPr>
        <p:spPr bwMode="auto">
          <a:xfrm>
            <a:off x="4079776" y="2564904"/>
            <a:ext cx="3465984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1200" u="sng" smtClean="0">
                <a:latin typeface="Century Gothic" pitchFamily="34" charset="0"/>
              </a:rPr>
              <a:t>      тыс</a:t>
            </a:r>
            <a:r>
              <a:rPr lang="ru-RU" sz="1200" u="sng">
                <a:latin typeface="Century Gothic" pitchFamily="34" charset="0"/>
              </a:rPr>
              <a:t>. </a:t>
            </a:r>
            <a:r>
              <a:rPr lang="ru-RU" sz="1200" u="sng" smtClean="0">
                <a:latin typeface="Century Gothic" pitchFamily="34" charset="0"/>
              </a:rPr>
              <a:t>руб. </a:t>
            </a:r>
            <a:r>
              <a:rPr lang="ru-RU" sz="1200" u="sng">
                <a:latin typeface="Century Gothic" pitchFamily="34" charset="0"/>
              </a:rPr>
              <a:t>или </a:t>
            </a:r>
            <a:r>
              <a:rPr lang="ru-RU" sz="1200" u="sng" smtClean="0">
                <a:latin typeface="Century Gothic" pitchFamily="34" charset="0"/>
              </a:rPr>
              <a:t>39,0 % </a:t>
            </a:r>
            <a:endParaRPr lang="ru-RU" sz="1200" u="sng">
              <a:latin typeface="Century Gothic" pitchFamily="34" charset="0"/>
            </a:endParaRPr>
          </a:p>
          <a:p>
            <a:pPr algn="ctr"/>
            <a:r>
              <a:rPr lang="ru-RU" sz="1200" u="sng">
                <a:latin typeface="Century Gothic" pitchFamily="34" charset="0"/>
              </a:rPr>
              <a:t>в общих расходах бюджета</a:t>
            </a:r>
            <a:r>
              <a:rPr lang="ru-RU" sz="1200" u="sng" smtClean="0">
                <a:latin typeface="Century Gothic" pitchFamily="34" charset="0"/>
              </a:rPr>
              <a:t>. В программном формате </a:t>
            </a:r>
          </a:p>
          <a:p>
            <a:pPr algn="ctr"/>
            <a:r>
              <a:rPr lang="ru-RU" sz="1200" u="sng" smtClean="0">
                <a:latin typeface="Century Gothic" pitchFamily="34" charset="0"/>
              </a:rPr>
              <a:t>1 361 922,1 тыс. руб. или 96,2% в расходах отрасли. </a:t>
            </a:r>
            <a:endParaRPr lang="ru-RU"/>
          </a:p>
        </p:txBody>
      </p:sp>
      <p:sp>
        <p:nvSpPr>
          <p:cNvPr id="14" name="object 11"/>
          <p:cNvSpPr txBox="1"/>
          <p:nvPr/>
        </p:nvSpPr>
        <p:spPr>
          <a:xfrm>
            <a:off x="407368" y="2492896"/>
            <a:ext cx="1008112" cy="2276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1319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42545" rIns="0" bIns="0">
            <a:spAutoFit/>
          </a:bodyPr>
          <a:lstStyle/>
          <a:p>
            <a:pPr marL="177165">
              <a:spcBef>
                <a:spcPts val="335"/>
              </a:spcBef>
              <a:defRPr/>
            </a:pPr>
            <a:r>
              <a:rPr lang="ru-RU" sz="1200" spc="-155" smtClean="0">
                <a:solidFill>
                  <a:srgbClr val="0D0D0D"/>
                </a:solidFill>
                <a:latin typeface="Verdana"/>
                <a:cs typeface="Verdana"/>
              </a:rPr>
              <a:t>1 386 953,8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5138" name="Рисунок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6688" y="142875"/>
            <a:ext cx="474662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9" name="Стрелка вниз 18"/>
          <p:cNvSpPr/>
          <p:nvPr/>
        </p:nvSpPr>
        <p:spPr>
          <a:xfrm>
            <a:off x="1775520" y="2132856"/>
            <a:ext cx="432048" cy="264745"/>
          </a:xfrm>
          <a:prstGeom prst="downArrow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519936" y="2132856"/>
            <a:ext cx="432048" cy="264745"/>
          </a:xfrm>
          <a:prstGeom prst="downArrow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object 11"/>
          <p:cNvSpPr txBox="1"/>
          <p:nvPr/>
        </p:nvSpPr>
        <p:spPr>
          <a:xfrm>
            <a:off x="4151784" y="2564904"/>
            <a:ext cx="1001272" cy="2276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1319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42545" rIns="0" bIns="0">
            <a:spAutoFit/>
          </a:bodyPr>
          <a:lstStyle/>
          <a:p>
            <a:pPr marL="177165">
              <a:spcBef>
                <a:spcPts val="335"/>
              </a:spcBef>
              <a:defRPr/>
            </a:pPr>
            <a:r>
              <a:rPr lang="ru-RU" sz="1200" spc="-155" smtClean="0">
                <a:solidFill>
                  <a:srgbClr val="0D0D0D"/>
                </a:solidFill>
                <a:latin typeface="Verdana"/>
                <a:cs typeface="Verdana"/>
              </a:rPr>
              <a:t>1 416 238,4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1775520" y="3717032"/>
            <a:ext cx="432048" cy="264745"/>
          </a:xfrm>
          <a:prstGeom prst="downArrow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5591944" y="3717032"/>
            <a:ext cx="432048" cy="264745"/>
          </a:xfrm>
          <a:prstGeom prst="downArrow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object 18"/>
          <p:cNvSpPr txBox="1">
            <a:spLocks noChangeArrowheads="1"/>
          </p:cNvSpPr>
          <p:nvPr/>
        </p:nvSpPr>
        <p:spPr bwMode="auto">
          <a:xfrm>
            <a:off x="7968208" y="1772816"/>
            <a:ext cx="3266728" cy="248144"/>
          </a:xfrm>
          <a:prstGeom prst="rect">
            <a:avLst/>
          </a:prstGeom>
          <a:solidFill>
            <a:srgbClr val="000066"/>
          </a:solidFill>
          <a:ln w="28575">
            <a:solidFill>
              <a:schemeClr val="bg1"/>
            </a:solidFill>
            <a:miter lim="800000"/>
          </a:ln>
        </p:spPr>
        <p:txBody>
          <a:bodyPr wrap="square" lIns="0" tIns="32384" rIns="0" bIns="0">
            <a:spAutoFit/>
          </a:bodyPr>
          <a:lstStyle/>
          <a:p>
            <a:pPr algn="ctr"/>
            <a:r>
              <a:rPr lang="ru-RU" sz="1400" b="1" smtClean="0">
                <a:solidFill>
                  <a:schemeClr val="bg1"/>
                </a:solidFill>
                <a:latin typeface="Century Gothic" pitchFamily="34" charset="0"/>
              </a:rPr>
              <a:t>Социальная сфера</a:t>
            </a:r>
            <a:endParaRPr lang="ru-RU" sz="14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5" name="Заголовок 4"/>
          <p:cNvSpPr txBox="1"/>
          <p:nvPr/>
        </p:nvSpPr>
        <p:spPr>
          <a:xfrm>
            <a:off x="7968208" y="2420888"/>
            <a:ext cx="3266768" cy="1216726"/>
          </a:xfrm>
          <a:prstGeom prst="rect">
            <a:avLst/>
          </a:prstGeom>
          <a:gradFill flip="none" rotWithShape="1"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108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b="1" spc="38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7968208" y="2564904"/>
            <a:ext cx="324036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ru-RU" sz="1200" smtClean="0">
                <a:latin typeface="Century Gothic" pitchFamily="34" charset="0"/>
              </a:rPr>
              <a:t>                           </a:t>
            </a:r>
            <a:r>
              <a:rPr lang="ru-RU" sz="1200" u="sng" smtClean="0">
                <a:latin typeface="Century Gothic" pitchFamily="34" charset="0"/>
              </a:rPr>
              <a:t>тыс</a:t>
            </a:r>
            <a:r>
              <a:rPr lang="ru-RU" sz="1200" u="sng">
                <a:latin typeface="Century Gothic" pitchFamily="34" charset="0"/>
              </a:rPr>
              <a:t>. </a:t>
            </a:r>
            <a:r>
              <a:rPr lang="ru-RU" sz="1200" u="sng" smtClean="0">
                <a:latin typeface="Century Gothic" pitchFamily="34" charset="0"/>
              </a:rPr>
              <a:t>руб. </a:t>
            </a:r>
            <a:r>
              <a:rPr lang="ru-RU" sz="1200" u="sng">
                <a:latin typeface="Century Gothic" pitchFamily="34" charset="0"/>
              </a:rPr>
              <a:t>или </a:t>
            </a:r>
            <a:r>
              <a:rPr lang="ru-RU" sz="1200" u="sng" smtClean="0">
                <a:latin typeface="Century Gothic" pitchFamily="34" charset="0"/>
              </a:rPr>
              <a:t>7,3 % </a:t>
            </a:r>
            <a:endParaRPr lang="ru-RU" sz="1200" u="sng">
              <a:latin typeface="Century Gothic" pitchFamily="34" charset="0"/>
            </a:endParaRPr>
          </a:p>
          <a:p>
            <a:pPr algn="ctr"/>
            <a:r>
              <a:rPr lang="ru-RU" sz="1200" u="sng">
                <a:latin typeface="Century Gothic" pitchFamily="34" charset="0"/>
              </a:rPr>
              <a:t>в общих расходах бюджета</a:t>
            </a:r>
            <a:r>
              <a:rPr lang="ru-RU" sz="1200" u="sng" smtClean="0">
                <a:latin typeface="Century Gothic" pitchFamily="34" charset="0"/>
              </a:rPr>
              <a:t>. В программном формате </a:t>
            </a:r>
          </a:p>
          <a:p>
            <a:pPr algn="ctr"/>
            <a:r>
              <a:rPr lang="ru-RU" sz="1200" u="sng" smtClean="0">
                <a:latin typeface="Century Gothic" pitchFamily="34" charset="0"/>
              </a:rPr>
              <a:t>264 381,1 тыс. руб. или 100% в расходах отрасли.</a:t>
            </a:r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9336360" y="2132856"/>
            <a:ext cx="432048" cy="264745"/>
          </a:xfrm>
          <a:prstGeom prst="downArrow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9336360" y="3717032"/>
            <a:ext cx="432048" cy="264745"/>
          </a:xfrm>
          <a:prstGeom prst="downArrow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</a:gra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object 11"/>
          <p:cNvSpPr txBox="1"/>
          <p:nvPr/>
        </p:nvSpPr>
        <p:spPr>
          <a:xfrm>
            <a:off x="8040216" y="2564904"/>
            <a:ext cx="1080120" cy="2276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1319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42545" rIns="0" bIns="0">
            <a:spAutoFit/>
          </a:bodyPr>
          <a:lstStyle/>
          <a:p>
            <a:pPr marL="177165">
              <a:spcBef>
                <a:spcPts val="335"/>
              </a:spcBef>
              <a:defRPr/>
            </a:pPr>
            <a:r>
              <a:rPr lang="ru-RU" sz="1200" smtClean="0">
                <a:solidFill>
                  <a:schemeClr val="tx1"/>
                </a:solidFill>
                <a:latin typeface="Verdana"/>
                <a:cs typeface="Verdana"/>
              </a:rPr>
              <a:t>264 381,1</a:t>
            </a:r>
            <a:endParaRPr sz="1200">
              <a:solidFill>
                <a:schemeClr val="tx1"/>
              </a:solidFill>
              <a:latin typeface="Verdana"/>
              <a:cs typeface="Verdana"/>
            </a:endParaRPr>
          </a:p>
        </p:txBody>
      </p:sp>
      <p:graphicFrame>
        <p:nvGraphicFramePr>
          <p:cNvPr id="40" name="Диаграмма 39"/>
          <p:cNvGraphicFramePr/>
          <p:nvPr/>
        </p:nvGraphicFramePr>
        <p:xfrm>
          <a:off x="407368" y="4149080"/>
          <a:ext cx="324036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Диаграмма 24"/>
          <p:cNvGraphicFramePr/>
          <p:nvPr/>
        </p:nvGraphicFramePr>
        <p:xfrm>
          <a:off x="7968208" y="4149080"/>
          <a:ext cx="324036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Диаграмма 25"/>
          <p:cNvGraphicFramePr/>
          <p:nvPr/>
        </p:nvGraphicFramePr>
        <p:xfrm>
          <a:off x="4223792" y="4149080"/>
          <a:ext cx="324036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diamond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xmlns:p159="http://schemas.microsoft.com/office/powerpoint/2015/09/main" xmlns:p15="http://schemas.microsoft.com/office/powerpoint/2012/main" xmlns:a14="http://schemas.microsoft.com/office/drawing/2010/main" val="646471802"/>
              </p:ext>
            </p:extLst>
          </p:nvPr>
        </p:nvGraphicFramePr>
        <p:xfrm>
          <a:off x="263352" y="1124744"/>
          <a:ext cx="1159328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Рисунок 3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66688" y="142875"/>
            <a:ext cx="474662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1" name="object 2"/>
          <p:cNvSpPr txBox="1"/>
          <p:nvPr/>
        </p:nvSpPr>
        <p:spPr>
          <a:xfrm>
            <a:off x="1703512" y="116632"/>
            <a:ext cx="7056784" cy="788421"/>
          </a:xfrm>
          <a:prstGeom prst="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8900000" scaled="1"/>
          </a:gradFill>
        </p:spPr>
        <p:txBody>
          <a:bodyPr wrap="square" lIns="0" tIns="12700" rIns="0" bIns="0">
            <a:spAutoFit/>
          </a:bodyPr>
          <a:lstStyle/>
          <a:p>
            <a:pPr algn="ctr" defTabSz="372986">
              <a:lnSpc>
                <a:spcPct val="90000"/>
              </a:lnSpc>
              <a:defRPr/>
            </a:pPr>
            <a:r>
              <a:rPr lang="ru-RU" sz="2800" b="1" smtClean="0">
                <a:solidFill>
                  <a:srgbClr val="002060"/>
                </a:solidFill>
                <a:latin typeface="+mn-lt"/>
              </a:rPr>
              <a:t>Структура расходов раздела </a:t>
            </a:r>
          </a:p>
          <a:p>
            <a:pPr algn="ctr" defTabSz="372986">
              <a:lnSpc>
                <a:spcPct val="90000"/>
              </a:lnSpc>
              <a:defRPr/>
            </a:pPr>
            <a:r>
              <a:rPr lang="ru-RU" sz="2800" b="1" smtClean="0">
                <a:solidFill>
                  <a:srgbClr val="002060"/>
                </a:solidFill>
                <a:latin typeface="+mn-lt"/>
              </a:rPr>
              <a:t>«Национальная экономика»  в 2025 году</a:t>
            </a:r>
            <a:endParaRPr lang="ru-RU" sz="2800" b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5375920" y="1484784"/>
            <a:ext cx="432048" cy="288032"/>
          </a:xfrm>
          <a:prstGeom prst="downArrow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18900000" scaled="1"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079776" y="980728"/>
            <a:ext cx="3096344" cy="43204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86EA">
                  <a:shade val="30000"/>
                  <a:satMod val="115000"/>
                </a:srgbClr>
              </a:gs>
              <a:gs pos="50000">
                <a:srgbClr val="0086EA">
                  <a:shade val="67500"/>
                  <a:satMod val="115000"/>
                </a:srgbClr>
              </a:gs>
              <a:gs pos="100000">
                <a:srgbClr val="0086EA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4294967294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spcBef>
                <a:spcPts val="1250"/>
              </a:spcBef>
            </a:pPr>
            <a:r>
              <a:rPr lang="ru-RU" b="1" smtClean="0">
                <a:solidFill>
                  <a:schemeClr val="bg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1 386 953,8 тыс.руб.</a:t>
            </a:r>
            <a:endParaRPr lang="ru-RU" b="1">
              <a:solidFill>
                <a:schemeClr val="bg1"/>
              </a:solidFill>
              <a:latin typeface="Century Gothic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Рисунок 12" descr="Picture background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048328" y="116632"/>
            <a:ext cx="3024336" cy="169887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" name="Рисунок 17" descr="Picture background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63352" y="3933056"/>
            <a:ext cx="3729608" cy="280831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9" name="Рисунок 18" descr="Picture background"/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8184232" y="3933056"/>
            <a:ext cx="3793067" cy="278167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" name="Рисунок 19" descr="C:\Users\Пользователь\Desktop\МОЯ РАБОТА\Доклад по первоначальному бюджету на 2025 год\Картинки\троллейбус 14_1.jpg"/>
          <p:cNvPicPr/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151784" y="4365104"/>
            <a:ext cx="3888432" cy="231110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xmlns:p159="http://schemas.microsoft.com/office/powerpoint/2015/09/main" xmlns:p15="http://schemas.microsoft.com/office/powerpoint/2012/main" xmlns:a14="http://schemas.microsoft.com/office/drawing/2010/main" val="1584679805"/>
      </p:ext>
    </p:extLst>
  </p:cSld>
  <p:clrMapOvr>
    <a:masterClrMapping/>
  </p:clrMapOvr>
  <p:transition spd="slow">
    <p:diamond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xmlns:p159="http://schemas.microsoft.com/office/powerpoint/2015/09/main" xmlns:p15="http://schemas.microsoft.com/office/powerpoint/2012/main" xmlns:a14="http://schemas.microsoft.com/office/drawing/2010/main" val="646471802"/>
              </p:ext>
            </p:extLst>
          </p:nvPr>
        </p:nvGraphicFramePr>
        <p:xfrm>
          <a:off x="0" y="1196752"/>
          <a:ext cx="1219200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3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6688" y="142875"/>
            <a:ext cx="474662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object 2"/>
          <p:cNvSpPr txBox="1"/>
          <p:nvPr/>
        </p:nvSpPr>
        <p:spPr>
          <a:xfrm>
            <a:off x="1055440" y="0"/>
            <a:ext cx="7848872" cy="78842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0" tIns="12700" rIns="0" bIns="0">
            <a:spAutoFit/>
          </a:bodyPr>
          <a:lstStyle/>
          <a:p>
            <a:pPr algn="ctr" defTabSz="372986">
              <a:lnSpc>
                <a:spcPct val="90000"/>
              </a:lnSpc>
              <a:defRPr/>
            </a:pPr>
            <a:r>
              <a:rPr lang="ru-RU" sz="2800" b="1" smtClean="0">
                <a:solidFill>
                  <a:srgbClr val="002060"/>
                </a:solidFill>
                <a:latin typeface="+mn-lt"/>
                <a:ea typeface="PMingLiU" pitchFamily="18" charset="-120"/>
                <a:cs typeface="Times New Roman" pitchFamily="18" charset="0"/>
              </a:rPr>
              <a:t>Структура расходов раздела  </a:t>
            </a:r>
          </a:p>
          <a:p>
            <a:pPr algn="ctr" defTabSz="372986">
              <a:lnSpc>
                <a:spcPct val="90000"/>
              </a:lnSpc>
              <a:defRPr/>
            </a:pPr>
            <a:r>
              <a:rPr lang="ru-RU" sz="2800" b="1" smtClean="0">
                <a:solidFill>
                  <a:srgbClr val="002060"/>
                </a:solidFill>
                <a:latin typeface="+mn-lt"/>
                <a:ea typeface="PMingLiU" pitchFamily="18" charset="-120"/>
                <a:cs typeface="Times New Roman" pitchFamily="18" charset="0"/>
              </a:rPr>
              <a:t>«Жилищно-коммунальное хозяйство» в 2025 году</a:t>
            </a:r>
            <a:endParaRPr lang="ru-RU" sz="2800" b="1">
              <a:solidFill>
                <a:srgbClr val="002060"/>
              </a:solidFill>
              <a:latin typeface="+mn-lt"/>
              <a:ea typeface="PMingLiU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375920" y="1412776"/>
            <a:ext cx="432048" cy="216024"/>
          </a:xfrm>
          <a:prstGeom prst="downArrow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8100000" scaled="1"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79776" y="908720"/>
            <a:ext cx="3096344" cy="43204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4294967294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spcBef>
                <a:spcPts val="1250"/>
              </a:spcBef>
            </a:pPr>
            <a:r>
              <a:rPr lang="ru-RU" b="1" smtClean="0">
                <a:solidFill>
                  <a:schemeClr val="bg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1 416 298,4 тыс.руб.</a:t>
            </a:r>
            <a:endParaRPr lang="ru-RU" b="1">
              <a:solidFill>
                <a:schemeClr val="bg1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xmlns:p159="http://schemas.microsoft.com/office/powerpoint/2015/09/main" xmlns:p15="http://schemas.microsoft.com/office/powerpoint/2012/main" xmlns:a14="http://schemas.microsoft.com/office/drawing/2010/main" val="646471802"/>
              </p:ext>
            </p:extLst>
          </p:nvPr>
        </p:nvGraphicFramePr>
        <p:xfrm>
          <a:off x="3647728" y="4221088"/>
          <a:ext cx="525658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Рисунок 10" descr="C:\Users\Пользователь\Desktop\МОЯ РАБОТА\Бюджет для граждан 2025\Картинки\ЖКХ.jpg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696400" y="0"/>
            <a:ext cx="2495600" cy="1628799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" name="Рисунок 13" descr="C:\Users\Пользователь\Desktop\МОЯ РАБОТА\Доклад по первоначальному бюджету на 2025 год\Картинки\уличное освещение_2.jpg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91344" y="4221088"/>
            <a:ext cx="3456384" cy="244827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5" name="Рисунок 14" descr="Picture background"/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8544272" y="4149080"/>
            <a:ext cx="3384376" cy="2515741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diamond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224070" y="1916832"/>
          <a:ext cx="1196793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3046984" y="4941168"/>
          <a:ext cx="9145016" cy="1916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51384" y="4005064"/>
            <a:ext cx="11305256" cy="646331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 defTabSz="372986"/>
            <a:r>
              <a:rPr lang="ru-RU" b="1" smtClean="0">
                <a:solidFill>
                  <a:srgbClr val="002060"/>
                </a:solidFill>
              </a:rPr>
              <a:t>По разделу  «Культура, кинематография» в 2025 году расходы предусмотрены в объеме </a:t>
            </a:r>
            <a:r>
              <a:rPr lang="ru-RU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175 150,5 </a:t>
            </a:r>
            <a:r>
              <a:rPr lang="ru-RU" b="1" smtClean="0">
                <a:solidFill>
                  <a:srgbClr val="002060"/>
                </a:solidFill>
              </a:rPr>
              <a:t>тыс. руб., </a:t>
            </a:r>
          </a:p>
          <a:p>
            <a:pPr algn="ctr" defTabSz="372986"/>
            <a:r>
              <a:rPr lang="ru-RU" b="1" smtClean="0">
                <a:solidFill>
                  <a:srgbClr val="002060"/>
                </a:solidFill>
              </a:rPr>
              <a:t>в том числе:</a:t>
            </a:r>
            <a:endParaRPr lang="ru-RU" b="1" spc="19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35760" y="260648"/>
            <a:ext cx="468052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 defTabSz="372986"/>
            <a:r>
              <a:rPr lang="ru-RU" sz="2000" b="1" smtClean="0">
                <a:solidFill>
                  <a:srgbClr val="002060"/>
                </a:solidFill>
              </a:rPr>
              <a:t>По разделу «Образование» в 2025 году                                        расходы  предусмотрены в объеме                              </a:t>
            </a:r>
            <a:r>
              <a:rPr 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48 697,4 </a:t>
            </a:r>
            <a:r>
              <a:rPr lang="ru-RU" sz="2000" b="1" smtClean="0">
                <a:solidFill>
                  <a:srgbClr val="002060"/>
                </a:solidFill>
              </a:rPr>
              <a:t>тыс. руб., в том числе:</a:t>
            </a:r>
            <a:endParaRPr lang="ru-RU" sz="2000" b="1" spc="19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1" name="Рисунок 10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33938" y="299120"/>
            <a:ext cx="474662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2" name="Стрелка вниз 11"/>
          <p:cNvSpPr/>
          <p:nvPr/>
        </p:nvSpPr>
        <p:spPr>
          <a:xfrm>
            <a:off x="5951984" y="1340768"/>
            <a:ext cx="288032" cy="360040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168008" y="4725144"/>
            <a:ext cx="288032" cy="360040"/>
          </a:xfrm>
          <a:prstGeom prst="downArrow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6" name="Рисунок 15" descr="Picture background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67408" y="116632"/>
            <a:ext cx="2952328" cy="172819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7" name="Рисунок 16" descr="C:\Users\Пользователь\Desktop\МОЯ РАБОТА\Бюджет для граждан_2024\ИСПОЛНЕНИЕ\картинки\образование.jpg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976320" y="116632"/>
            <a:ext cx="3003148" cy="172819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" name="Рисунок 17" descr="C:\Users\Пользователь\Desktop\МОЯ РАБОТА\Бюджет для граждан_2024\ИСПОЛНЕНИЕ\картинки\культура и кино.jpg"/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91344" y="4797152"/>
            <a:ext cx="2880320" cy="1944216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diamond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263352" y="1736812"/>
          <a:ext cx="11665296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83432" y="332656"/>
            <a:ext cx="54006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 defTabSz="372986"/>
            <a:r>
              <a:rPr lang="ru-RU" sz="2000" b="1" smtClean="0">
                <a:solidFill>
                  <a:srgbClr val="002060"/>
                </a:solidFill>
              </a:rPr>
              <a:t>По разделу  «Физическая культура и спорт»                                        в 2025 году расходы предусмотрены </a:t>
            </a:r>
          </a:p>
          <a:p>
            <a:pPr algn="ctr" defTabSz="372986"/>
            <a:r>
              <a:rPr lang="ru-RU" sz="2000" b="1" smtClean="0">
                <a:solidFill>
                  <a:srgbClr val="002060"/>
                </a:solidFill>
              </a:rPr>
              <a:t>в объеме </a:t>
            </a:r>
            <a:r>
              <a:rPr 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40 533,2 </a:t>
            </a:r>
            <a:r>
              <a:rPr lang="ru-RU" sz="2000" b="1" smtClean="0">
                <a:solidFill>
                  <a:srgbClr val="002060"/>
                </a:solidFill>
              </a:rPr>
              <a:t>тыс. руб., в том числе:</a:t>
            </a:r>
            <a:endParaRPr lang="ru-RU" sz="2000" b="1" spc="19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1344" y="3861048"/>
            <a:ext cx="4176464" cy="122413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4294967294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250"/>
              </a:spcBef>
            </a:pPr>
            <a:r>
              <a:rPr lang="ru-RU" sz="1600" b="1" smtClean="0">
                <a:solidFill>
                  <a:schemeClr val="bg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smtClean="0">
                <a:solidFill>
                  <a:srgbClr val="00206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По разделу «Общегосударственные вопросы» расходы предусмотрены в объеме              15 553,4 тыс. руб.</a:t>
            </a:r>
            <a:endParaRPr lang="ru-RU" sz="1600" b="1">
              <a:solidFill>
                <a:srgbClr val="002060"/>
              </a:solidFill>
              <a:latin typeface="Century Gothic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80176" y="3897052"/>
            <a:ext cx="4176464" cy="122413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4294967294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250"/>
              </a:spcBef>
            </a:pPr>
            <a:r>
              <a:rPr lang="ru-RU" sz="1600" b="1" smtClean="0">
                <a:solidFill>
                  <a:schemeClr val="bg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smtClean="0">
                <a:solidFill>
                  <a:srgbClr val="00206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По разделу «Социальная политика» расходы предусмотрены в объеме              1 215,4 тыс. руб.</a:t>
            </a:r>
            <a:endParaRPr lang="ru-RU" sz="1600" b="1">
              <a:solidFill>
                <a:srgbClr val="002060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3352" y="5157192"/>
            <a:ext cx="3960440" cy="15121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4294967294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250"/>
              </a:spcBef>
            </a:pPr>
            <a:r>
              <a:rPr lang="ru-RU" sz="1600" smtClean="0">
                <a:solidFill>
                  <a:srgbClr val="00206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smtClean="0">
                <a:solidFill>
                  <a:srgbClr val="00206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По разделу «Обслуживание государственного (муниципального)долга» расходы предусмотрены в объеме 50 083,6 тыс. руб.</a:t>
            </a:r>
            <a:endParaRPr lang="ru-RU" sz="1600" b="1">
              <a:solidFill>
                <a:srgbClr val="002060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24192" y="5229200"/>
            <a:ext cx="3960440" cy="15121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4294967294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250"/>
              </a:spcBef>
            </a:pPr>
            <a:r>
              <a:rPr lang="ru-RU" sz="1600" b="1" smtClean="0">
                <a:solidFill>
                  <a:schemeClr val="bg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500" b="1" smtClean="0">
                <a:solidFill>
                  <a:srgbClr val="00206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По разделу «Межбюджетные трансферты общего характера бюджетам бюджетной системы Российской Федерации» расходы предусмотрены в объеме 493 011,3 тыс. руб.</a:t>
            </a:r>
            <a:endParaRPr lang="ru-RU" sz="1500" b="1">
              <a:solidFill>
                <a:srgbClr val="002060"/>
              </a:solidFill>
              <a:latin typeface="Century Gothic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3431704" y="1412776"/>
            <a:ext cx="432048" cy="432048"/>
          </a:xfrm>
          <a:prstGeom prst="dow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2" name="Рисунок 11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63352" y="116632"/>
            <a:ext cx="474662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560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C:\Users\Пользователь\Desktop\МОЯ РАБОТА\Бюджет для граждан_2024\ИСПОЛНЕНИЕ\картинки\спорт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56040" y="116632"/>
            <a:ext cx="2804542" cy="170080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5" name="Рисунок 14" descr="C:\Users\Пользователь\Desktop\МОЯ РАБОТА\Бюджет для граждан_2024\ИСПОЛНЕНИЕ\картинки\физра м спорт.jpg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336360" y="116632"/>
            <a:ext cx="2700064" cy="170080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6" name="Рисунок 15" descr="Picture background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655840" y="3789040"/>
            <a:ext cx="2664296" cy="15841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7" name="Рисунок 16" descr="Picture background"/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655840" y="5373216"/>
            <a:ext cx="2664296" cy="1484784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diamond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Муниципальные программы — Главная — Официальный сайт Муниципального  образования Алапаевское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3352" y="188640"/>
            <a:ext cx="3600400" cy="3384376"/>
          </a:xfrm>
          <a:prstGeom prst="rect">
            <a:avLst/>
          </a:prstGeom>
          <a:noFill/>
        </p:spPr>
      </p:pic>
      <p:pic>
        <p:nvPicPr>
          <p:cNvPr id="3" name="Picture 4" descr="Муниципальные программы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63351" y="3861047"/>
            <a:ext cx="3595899" cy="2880321"/>
          </a:xfrm>
          <a:prstGeom prst="rect">
            <a:avLst/>
          </a:prstGeom>
          <a:noFill/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xmlns:p159="http://schemas.microsoft.com/office/powerpoint/2015/09/main" xmlns:p15="http://schemas.microsoft.com/office/powerpoint/2012/main" xmlns:a14="http://schemas.microsoft.com/office/drawing/2010/main" val="2405732700"/>
              </p:ext>
            </p:extLst>
          </p:nvPr>
        </p:nvGraphicFramePr>
        <p:xfrm>
          <a:off x="4295800" y="980728"/>
          <a:ext cx="7344816" cy="564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Рисунок 4" descr="C:\Users\Пользователь\Desktop\МОЯ РАБОТА\Бюджет для граждан 2025\Картинки\МП.jpg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55840" y="0"/>
            <a:ext cx="6624736" cy="914096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diamond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smtClean="0"/>
              <a:t/>
            </a:r>
            <a:br>
              <a:rPr lang="ru-RU" sz="5400" smtClean="0"/>
            </a:br>
            <a:endParaRPr lang="ru-RU" sz="5400"/>
          </a:p>
        </p:txBody>
      </p:sp>
      <p:sp>
        <p:nvSpPr>
          <p:cNvPr id="15" name="Прямоугольник 14"/>
          <p:cNvSpPr/>
          <p:nvPr/>
        </p:nvSpPr>
        <p:spPr>
          <a:xfrm>
            <a:off x="6744072" y="980728"/>
            <a:ext cx="3096344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                                                                                                                                              </a:t>
            </a:r>
            <a:r>
              <a:rPr lang="ru-RU" sz="1100" b="1" i="1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3.</a:t>
            </a:r>
            <a:r>
              <a:rPr lang="ru-RU" sz="1100" b="1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Развитие физической культуры, спорта, молодежной политики муниципального образования город Энгельс Энгельсского муниципального района Саратовской области</a:t>
            </a:r>
            <a:endParaRPr lang="ru-RU" sz="1100" b="1" i="1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i="1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88 037,5 тыс.рублей</a:t>
            </a:r>
            <a:endParaRPr lang="ru-RU" sz="1100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400" smtClean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3352" y="980728"/>
            <a:ext cx="302433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   </a:t>
            </a:r>
          </a:p>
          <a:p>
            <a:pPr algn="ctr"/>
            <a:r>
              <a:rPr lang="ru-RU" sz="100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1100" b="1" smtClean="0">
                <a:solidFill>
                  <a:srgbClr val="002060"/>
                </a:solidFill>
                <a:latin typeface="Arial Narrow" pitchFamily="34" charset="0"/>
              </a:rPr>
              <a:t>1. </a:t>
            </a:r>
            <a:r>
              <a:rPr lang="ru-RU" sz="1100" b="1" smtClean="0">
                <a:solidFill>
                  <a:srgbClr val="002060"/>
                </a:solidFill>
                <a:latin typeface="Arial Narrow" pitchFamily="34" charset="0"/>
                <a:cs typeface="Calibri" pitchFamily="34" charset="0"/>
              </a:rPr>
              <a:t>Совершенствование системы оплаты труда работников отдельных муниципальных учреждений  муниципального образования город Энгельс Энгельсского муниципального района Саратовской области</a:t>
            </a:r>
          </a:p>
          <a:p>
            <a:pPr algn="ctr"/>
            <a:r>
              <a:rPr lang="ru-RU" sz="1100" b="1" smtClean="0">
                <a:solidFill>
                  <a:srgbClr val="002060"/>
                </a:solidFill>
                <a:latin typeface="Arial Narrow" pitchFamily="34" charset="0"/>
              </a:rPr>
              <a:t>56 876,0 тыс.рублей</a:t>
            </a:r>
            <a:endParaRPr lang="ru-RU" sz="110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140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31704" y="980728"/>
            <a:ext cx="3168352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2. Развитие культуры на территории муниципального образования город Энгельс Энгельсского муниципального района               Саратовской области                                                                                  132 042,9 тыс.рублей</a:t>
            </a:r>
            <a:endParaRPr lang="ru-RU" sz="1100" b="1" i="1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95400" y="0"/>
            <a:ext cx="8352928" cy="79208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b="1" i="1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  <a:cs typeface="Times New Roman" pitchFamily="18" charset="0"/>
              </a:rPr>
              <a:t>В бюджете на 2025 год предусмотрены расходы на реализацию </a:t>
            </a:r>
          </a:p>
          <a:p>
            <a:pPr algn="ctr"/>
            <a:r>
              <a:rPr lang="ru-RU" sz="2300" b="1" i="1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  <a:cs typeface="Times New Roman" pitchFamily="18" charset="0"/>
              </a:rPr>
              <a:t>14 муниципальных программ </a:t>
            </a:r>
            <a:endParaRPr lang="ru-RU" sz="2300" b="1" i="1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\\main\Работа комитета\Бюджет 2024 год\БЮДЖЕТ ДЛЯ ГРАЖДАН 2024-2026 ГГ\Бюджет для Граждан (по проекту бюджета)\ТАБЛИЦЫ ДЛЯ РАБОТЫ\Картинки новые\Дума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815735" y="4437112"/>
            <a:ext cx="2376265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538" name="Picture 2" descr="Муниципальные программы — Официальный сайт «Каралатского сельсовета»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048328" y="0"/>
            <a:ext cx="3143672" cy="936104"/>
          </a:xfrm>
          <a:prstGeom prst="rect">
            <a:avLst/>
          </a:prstGeom>
          <a:noFill/>
        </p:spPr>
      </p:pic>
      <p:sp>
        <p:nvSpPr>
          <p:cNvPr id="27" name="Горизонтальный свиток 26"/>
          <p:cNvSpPr/>
          <p:nvPr/>
        </p:nvSpPr>
        <p:spPr>
          <a:xfrm>
            <a:off x="9912424" y="908720"/>
            <a:ext cx="2279576" cy="3528392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smtClean="0">
                <a:solidFill>
                  <a:schemeClr val="bg1"/>
                </a:solidFill>
              </a:rPr>
              <a:t>Финансирование муниципальных программ в бюджете 2025 года составляет  </a:t>
            </a:r>
          </a:p>
          <a:p>
            <a:pPr algn="ctr"/>
            <a:r>
              <a:rPr lang="ru-RU" sz="2200" smtClean="0">
                <a:solidFill>
                  <a:srgbClr val="002060"/>
                </a:solidFill>
              </a:rPr>
              <a:t>3 568 757,5 </a:t>
            </a:r>
            <a:r>
              <a:rPr lang="ru-RU" sz="1600" smtClean="0">
                <a:solidFill>
                  <a:schemeClr val="bg1"/>
                </a:solidFill>
              </a:rPr>
              <a:t>тыс.рублей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3352" y="2132856"/>
            <a:ext cx="3024336" cy="129614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   </a:t>
            </a:r>
          </a:p>
          <a:p>
            <a:pPr algn="ctr"/>
            <a:r>
              <a:rPr lang="ru-RU" sz="1000" b="1" i="1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1100" b="1" smtClean="0">
                <a:solidFill>
                  <a:srgbClr val="002060"/>
                </a:solidFill>
                <a:latin typeface="Arial Narrow" pitchFamily="34" charset="0"/>
              </a:rPr>
              <a:t>4. </a:t>
            </a:r>
            <a:r>
              <a:rPr lang="ru-RU" sz="1100" b="1" smtClean="0">
                <a:solidFill>
                  <a:srgbClr val="002060"/>
                </a:solidFill>
                <a:latin typeface="Arial Narrow" pitchFamily="34" charset="0"/>
                <a:cs typeface="Calibri" pitchFamily="34" charset="0"/>
              </a:rPr>
              <a:t>Улучшение экологической обстановки на территории муниципального образования город Энгельс Энгельсского муниципального района Саратовской области</a:t>
            </a:r>
          </a:p>
          <a:p>
            <a:pPr algn="ctr"/>
            <a:r>
              <a:rPr lang="ru-RU" sz="1100" b="1" smtClean="0">
                <a:solidFill>
                  <a:srgbClr val="002060"/>
                </a:solidFill>
                <a:latin typeface="Arial Narrow" pitchFamily="34" charset="0"/>
              </a:rPr>
              <a:t>7 238,3 тыс.рублей</a:t>
            </a:r>
          </a:p>
          <a:p>
            <a:pPr algn="ctr"/>
            <a:endParaRPr lang="ru-RU" sz="140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31704" y="2132856"/>
            <a:ext cx="3168352" cy="129614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smtClean="0">
                <a:solidFill>
                  <a:srgbClr val="002060"/>
                </a:solidFill>
                <a:latin typeface="Arial Narrow" pitchFamily="34" charset="0"/>
              </a:rPr>
              <a:t>5.</a:t>
            </a:r>
            <a:r>
              <a:rPr lang="ru-RU" sz="1100" b="1" smtClean="0">
                <a:solidFill>
                  <a:srgbClr val="002060"/>
                </a:solidFill>
                <a:latin typeface="Arial Narrow" pitchFamily="34" charset="0"/>
                <a:cs typeface="Calibri" pitchFamily="34" charset="0"/>
              </a:rPr>
              <a:t> Обеспечение первичных мер пожарной безопасности и безопасности людей на водных объектах в границах населенных пунктов муниципального образования город Энгельс Энгельсского муниципального района Саратовской области</a:t>
            </a:r>
          </a:p>
          <a:p>
            <a:pPr algn="ctr"/>
            <a:r>
              <a:rPr lang="ru-RU" sz="1100" b="1" smtClean="0">
                <a:solidFill>
                  <a:srgbClr val="002060"/>
                </a:solidFill>
                <a:latin typeface="Arial Narrow" pitchFamily="34" charset="0"/>
              </a:rPr>
              <a:t>2 544,3 тыс.рублей</a:t>
            </a:r>
            <a:endParaRPr lang="ru-RU" sz="1100" b="1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44072" y="2132856"/>
            <a:ext cx="3096344" cy="129614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                                                                                                                                              </a:t>
            </a:r>
            <a:r>
              <a:rPr lang="ru-RU" sz="1100" b="1" smtClean="0">
                <a:solidFill>
                  <a:srgbClr val="002060"/>
                </a:solidFill>
                <a:latin typeface="Arial Narrow" pitchFamily="34" charset="0"/>
              </a:rPr>
              <a:t>6.</a:t>
            </a:r>
            <a:r>
              <a:rPr lang="ru-RU" sz="1100" b="1" smtClean="0">
                <a:solidFill>
                  <a:srgbClr val="002060"/>
                </a:solidFill>
                <a:latin typeface="Arial Narrow" pitchFamily="34" charset="0"/>
                <a:cs typeface="Calibri" pitchFamily="34" charset="0"/>
              </a:rPr>
              <a:t> Комплексное развитие транспортной инфраструктуры Саратовской агломерации на территории муниципального образования город Энгельс Энгельсского муниципального района Саратовской области                                                </a:t>
            </a:r>
            <a:r>
              <a:rPr lang="ru-RU" sz="1100" b="1" smtClean="0">
                <a:solidFill>
                  <a:srgbClr val="002060"/>
                </a:solidFill>
                <a:latin typeface="Arial Narrow" pitchFamily="34" charset="0"/>
              </a:rPr>
              <a:t>366 910,0 тыс.рублей</a:t>
            </a:r>
          </a:p>
          <a:p>
            <a:pPr algn="ctr"/>
            <a:endParaRPr lang="ru-RU" sz="1400" smtClean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44072" y="3573016"/>
            <a:ext cx="3096344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                                                                                                                                              </a:t>
            </a:r>
            <a:r>
              <a:rPr lang="ru-RU" sz="1100" b="1" smtClean="0">
                <a:solidFill>
                  <a:srgbClr val="002060"/>
                </a:solidFill>
                <a:latin typeface="Arial Narrow" pitchFamily="34" charset="0"/>
              </a:rPr>
              <a:t>9.</a:t>
            </a:r>
            <a:r>
              <a:rPr lang="ru-RU" sz="1100" b="1" smtClean="0">
                <a:solidFill>
                  <a:srgbClr val="002060"/>
                </a:solidFill>
                <a:latin typeface="Arial Narrow" pitchFamily="34" charset="0"/>
                <a:cs typeface="Calibri" pitchFamily="34" charset="0"/>
              </a:rPr>
              <a:t> Профилактика правонарушений и терроризма на территории муниципального образования город Энгельс Энгельсского муниципального района Саратовской области</a:t>
            </a:r>
          </a:p>
          <a:p>
            <a:pPr algn="ctr"/>
            <a:r>
              <a:rPr lang="ru-RU" sz="1100" b="1" smtClean="0">
                <a:solidFill>
                  <a:srgbClr val="002060"/>
                </a:solidFill>
                <a:latin typeface="Arial Narrow" pitchFamily="34" charset="0"/>
              </a:rPr>
              <a:t>  2 168,7 тыс.рублей</a:t>
            </a:r>
            <a:endParaRPr lang="ru-RU" sz="110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ctr"/>
            <a:endParaRPr lang="ru-RU" sz="1400" smtClean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31704" y="3573016"/>
            <a:ext cx="3168352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smtClean="0">
                <a:solidFill>
                  <a:srgbClr val="002060"/>
                </a:solidFill>
                <a:latin typeface="Arial Narrow" pitchFamily="34" charset="0"/>
              </a:rPr>
              <a:t>8.</a:t>
            </a:r>
            <a:r>
              <a:rPr lang="ru-RU" sz="1100" b="1" smtClean="0">
                <a:solidFill>
                  <a:srgbClr val="002060"/>
                </a:solidFill>
                <a:latin typeface="Arial Narrow" pitchFamily="34" charset="0"/>
                <a:cs typeface="Calibri" pitchFamily="34" charset="0"/>
              </a:rPr>
              <a:t> Эффективное управление и распоряжение муниципальным имуществом  образования город Энгельс Энгельсского муниципального района Саратовской области</a:t>
            </a:r>
          </a:p>
          <a:p>
            <a:pPr algn="ctr"/>
            <a:r>
              <a:rPr lang="ru-RU" sz="1100" b="1" smtClean="0">
                <a:solidFill>
                  <a:srgbClr val="002060"/>
                </a:solidFill>
                <a:latin typeface="Arial Narrow" pitchFamily="34" charset="0"/>
              </a:rPr>
              <a:t>663,3 тыс.рублей</a:t>
            </a:r>
            <a:endParaRPr lang="ru-RU" sz="1100" b="1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3352" y="3573016"/>
            <a:ext cx="302433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   </a:t>
            </a:r>
          </a:p>
          <a:p>
            <a:pPr algn="ctr"/>
            <a:r>
              <a:rPr lang="ru-RU" sz="1000" b="1" i="1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1100" b="1" smtClean="0">
                <a:solidFill>
                  <a:srgbClr val="002060"/>
                </a:solidFill>
                <a:latin typeface="Arial Narrow" pitchFamily="34" charset="0"/>
              </a:rPr>
              <a:t>7. </a:t>
            </a:r>
            <a:r>
              <a:rPr lang="ru-RU" sz="1100" b="1" smtClean="0">
                <a:solidFill>
                  <a:srgbClr val="002060"/>
                </a:solidFill>
                <a:latin typeface="Arial Narrow" pitchFamily="34" charset="0"/>
                <a:cs typeface="Calibri" pitchFamily="34" charset="0"/>
              </a:rPr>
              <a:t>Формирование современной городской среды на территории муниципального образования город Энгельс Энгельсского муниципального района Саратовской области</a:t>
            </a:r>
          </a:p>
          <a:p>
            <a:pPr algn="ctr"/>
            <a:r>
              <a:rPr lang="ru-RU" sz="1100" b="1" smtClean="0">
                <a:solidFill>
                  <a:srgbClr val="002060"/>
                </a:solidFill>
                <a:latin typeface="Arial Narrow" pitchFamily="34" charset="0"/>
              </a:rPr>
              <a:t>888 724,6 тыс.рублей</a:t>
            </a:r>
          </a:p>
          <a:p>
            <a:pPr algn="ctr"/>
            <a:endParaRPr lang="ru-RU" sz="140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3352" y="4725144"/>
            <a:ext cx="3024336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   </a:t>
            </a:r>
          </a:p>
          <a:p>
            <a:pPr algn="ctr"/>
            <a:r>
              <a:rPr lang="ru-RU" sz="100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1100" b="1" smtClean="0">
                <a:solidFill>
                  <a:srgbClr val="002060"/>
                </a:solidFill>
                <a:latin typeface="Arial Narrow" pitchFamily="34" charset="0"/>
              </a:rPr>
              <a:t>10. </a:t>
            </a:r>
            <a:r>
              <a:rPr lang="ru-RU" sz="1100" b="1" smtClean="0">
                <a:solidFill>
                  <a:srgbClr val="002060"/>
                </a:solidFill>
                <a:latin typeface="Arial Narrow" pitchFamily="34" charset="0"/>
                <a:cs typeface="Calibri" pitchFamily="34" charset="0"/>
              </a:rPr>
              <a:t>Развитие земельных отношений на территории муниципального образования город Энгельс Энгельсского муниципального района Саратовской области</a:t>
            </a:r>
          </a:p>
          <a:p>
            <a:pPr algn="ctr"/>
            <a:r>
              <a:rPr lang="ru-RU" sz="1100" b="1" smtClean="0">
                <a:solidFill>
                  <a:srgbClr val="002060"/>
                </a:solidFill>
                <a:latin typeface="Arial Narrow" pitchFamily="34" charset="0"/>
              </a:rPr>
              <a:t>918,0 тыс.рублей</a:t>
            </a:r>
          </a:p>
          <a:p>
            <a:pPr algn="ctr"/>
            <a:endParaRPr lang="ru-RU" sz="140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431704" y="4725144"/>
            <a:ext cx="3168352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smtClean="0">
                <a:solidFill>
                  <a:srgbClr val="002060"/>
                </a:solidFill>
                <a:latin typeface="Arial Narrow" pitchFamily="34" charset="0"/>
              </a:rPr>
              <a:t>11.</a:t>
            </a:r>
            <a:r>
              <a:rPr lang="ru-RU" sz="1100" b="1" smtClean="0">
                <a:solidFill>
                  <a:srgbClr val="002060"/>
                </a:solidFill>
                <a:latin typeface="Arial Narrow" pitchFamily="34" charset="0"/>
                <a:cs typeface="Calibri" pitchFamily="34" charset="0"/>
              </a:rPr>
              <a:t> Управление муниципальными финансами муниципального образования город Энгельс Энгельсского муниципального района Саратовской области</a:t>
            </a:r>
          </a:p>
          <a:p>
            <a:pPr algn="ctr"/>
            <a:r>
              <a:rPr lang="ru-RU" sz="1100" b="1" smtClean="0">
                <a:solidFill>
                  <a:srgbClr val="002060"/>
                </a:solidFill>
                <a:latin typeface="Arial Narrow" pitchFamily="34" charset="0"/>
              </a:rPr>
              <a:t>764 157,7 тыс.рублей</a:t>
            </a:r>
            <a:endParaRPr lang="ru-RU" sz="1100" b="1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744072" y="4725144"/>
            <a:ext cx="3096344" cy="1008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                                                                                                                                              </a:t>
            </a:r>
            <a:r>
              <a:rPr lang="ru-RU" sz="1100" b="1" smtClean="0">
                <a:solidFill>
                  <a:srgbClr val="002060"/>
                </a:solidFill>
                <a:latin typeface="Arial Narrow" pitchFamily="34" charset="0"/>
              </a:rPr>
              <a:t>12.</a:t>
            </a:r>
            <a:r>
              <a:rPr lang="ru-RU" sz="1100" b="1" smtClean="0">
                <a:solidFill>
                  <a:srgbClr val="002060"/>
                </a:solidFill>
                <a:latin typeface="Arial Narrow" pitchFamily="34" charset="0"/>
                <a:cs typeface="Calibri" pitchFamily="34" charset="0"/>
              </a:rPr>
              <a:t> Социальная поддержка отдельных категорий граждан на территории муниципального образования город Энгельс Энгельсского муниципального района Саратовской области</a:t>
            </a:r>
            <a:endParaRPr lang="ru-RU" sz="1100" b="1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100" b="1" smtClean="0">
                <a:solidFill>
                  <a:srgbClr val="002060"/>
                </a:solidFill>
                <a:latin typeface="Arial Narrow" panose="020B0606020202030204" pitchFamily="34" charset="0"/>
              </a:rPr>
              <a:t>  1 215,4 тыс.рублей</a:t>
            </a:r>
            <a:endParaRPr lang="ru-RU" sz="110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ctr"/>
            <a:endParaRPr lang="ru-RU" sz="1400" smtClean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11424" y="5877272"/>
            <a:ext cx="3672408" cy="98072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smtClean="0">
                <a:solidFill>
                  <a:srgbClr val="002060"/>
                </a:solidFill>
                <a:latin typeface="Arial Narrow" pitchFamily="34" charset="0"/>
              </a:rPr>
              <a:t>13.</a:t>
            </a:r>
            <a:r>
              <a:rPr lang="ru-RU" sz="1100" b="1" smtClean="0">
                <a:solidFill>
                  <a:srgbClr val="002060"/>
                </a:solidFill>
                <a:latin typeface="Arial Narrow" pitchFamily="34" charset="0"/>
                <a:cs typeface="Calibri" pitchFamily="34" charset="0"/>
              </a:rPr>
              <a:t> Дорожная деятельность, благоустройство и оказание ритуальных услуг на территории муниципального образования город Энгельс Энгельсского муниципального района Саратовской области</a:t>
            </a:r>
          </a:p>
          <a:p>
            <a:pPr algn="ctr"/>
            <a:r>
              <a:rPr lang="ru-RU" sz="1100" b="1" smtClean="0">
                <a:solidFill>
                  <a:srgbClr val="002060"/>
                </a:solidFill>
                <a:latin typeface="Arial Narrow" pitchFamily="34" charset="0"/>
              </a:rPr>
              <a:t>1 245 670,6 тыс.рублей</a:t>
            </a:r>
            <a:endParaRPr lang="ru-RU" sz="1100" b="1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015880" y="5877272"/>
            <a:ext cx="3816424" cy="98072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smtClean="0">
                <a:solidFill>
                  <a:srgbClr val="002060"/>
                </a:solidFill>
                <a:latin typeface="Arial Narrow" pitchFamily="34" charset="0"/>
              </a:rPr>
              <a:t>14.</a:t>
            </a:r>
            <a:r>
              <a:rPr lang="ru-RU" sz="1100" b="1" smtClean="0">
                <a:solidFill>
                  <a:srgbClr val="002060"/>
                </a:solidFill>
                <a:latin typeface="Arial Narrow" pitchFamily="34" charset="0"/>
                <a:cs typeface="Calibri" pitchFamily="34" charset="0"/>
              </a:rPr>
              <a:t> Содержание жилищного фонда на территории муниципального образования город Энгельс Энгельсского муниципального района Саратовской области</a:t>
            </a:r>
          </a:p>
          <a:p>
            <a:pPr algn="ctr"/>
            <a:r>
              <a:rPr lang="ru-RU" sz="1100" b="1" smtClean="0">
                <a:solidFill>
                  <a:srgbClr val="002060"/>
                </a:solidFill>
                <a:latin typeface="Arial Narrow" pitchFamily="34" charset="0"/>
              </a:rPr>
              <a:t>11 590,2 тыс.рублей</a:t>
            </a:r>
            <a:endParaRPr lang="ru-RU" sz="1100" b="1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42" name="Рисунок 3" descr="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91344" y="0"/>
            <a:ext cx="474662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xmlns:p159="http://schemas.microsoft.com/office/powerpoint/2015/09/main" xmlns:p15="http://schemas.microsoft.com/office/powerpoint/2012/main" xmlns:a14="http://schemas.microsoft.com/office/drawing/2010/main" val="2156185771"/>
      </p:ext>
    </p:extLst>
  </p:cSld>
  <p:clrMapOvr>
    <a:masterClrMapping/>
  </p:clrMapOvr>
  <p:transition spd="slow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645352095_1-abrakadabra-fun-p-prozrachnii-fon-dlya-prezentatsii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880" y="188640"/>
            <a:ext cx="11361792" cy="66437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5360" y="3284984"/>
            <a:ext cx="4680520" cy="11695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" algn="just">
              <a:spcBef>
                <a:spcPts val="100"/>
              </a:spcBef>
              <a:defRPr/>
            </a:pPr>
            <a:r>
              <a:rPr lang="ru-RU" sz="1400" b="1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Доходы бюджета </a:t>
            </a:r>
            <a:r>
              <a:rPr lang="ru-RU" sz="1400" b="1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-</a:t>
            </a:r>
            <a:r>
              <a:rPr lang="ru-RU" sz="140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  <a:endParaRPr lang="ru-RU" sz="140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rot="10800000" flipV="1">
            <a:off x="334962" y="1160209"/>
            <a:ext cx="5761037" cy="73866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ru-RU" sz="1400" b="1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Бюджет </a:t>
            </a:r>
            <a:r>
              <a:rPr lang="ru-RU" sz="140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- </a:t>
            </a:r>
            <a:r>
              <a:rPr lang="ru-RU" sz="140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rot="10800000" flipV="1">
            <a:off x="5303912" y="3284984"/>
            <a:ext cx="4896544" cy="116955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2540" algn="just">
              <a:spcBef>
                <a:spcPts val="100"/>
              </a:spcBef>
              <a:defRPr/>
            </a:pPr>
            <a:r>
              <a:rPr lang="ru-RU" sz="1400" b="1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Расходы бюджета </a:t>
            </a:r>
            <a:r>
              <a:rPr lang="ru-RU" sz="1400" b="1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- </a:t>
            </a:r>
            <a:r>
              <a:rPr lang="ru-RU" sz="140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  <a:endParaRPr lang="ru-RU" sz="140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35360" y="4581128"/>
            <a:ext cx="2664296" cy="7386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79375" indent="-66675">
              <a:spcBef>
                <a:spcPts val="100"/>
              </a:spcBef>
              <a:defRPr/>
            </a:pPr>
            <a:r>
              <a:rPr lang="ru-RU" sz="1400" b="1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Профицит бюджета </a:t>
            </a:r>
            <a:r>
              <a:rPr lang="ru-RU" sz="1400" b="1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- </a:t>
            </a:r>
            <a:r>
              <a:rPr lang="ru-RU" sz="140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превышение доходов бюджета над его расходами. </a:t>
            </a:r>
            <a:endParaRPr lang="ru-RU" sz="140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rot="10800000" flipV="1">
            <a:off x="3071664" y="4581128"/>
            <a:ext cx="3096343" cy="7386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8100">
              <a:spcBef>
                <a:spcPts val="100"/>
              </a:spcBef>
              <a:defRPr/>
            </a:pPr>
            <a:r>
              <a:rPr lang="ru-RU" sz="1400" b="1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Дефицит  бюджета - </a:t>
            </a:r>
            <a:r>
              <a:rPr lang="ru-RU" sz="140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превышение расходов бюджета над его доходами.    </a:t>
            </a:r>
            <a:endParaRPr lang="ru-RU" sz="140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30741" name="Рисунок 3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8125" y="285750"/>
            <a:ext cx="474663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 rot="10800000" flipV="1">
            <a:off x="335360" y="5445224"/>
            <a:ext cx="4464495" cy="95410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>
              <a:spcBef>
                <a:spcPts val="100"/>
              </a:spcBef>
              <a:defRPr/>
            </a:pPr>
            <a:r>
              <a:rPr lang="ru-RU" sz="1400" b="1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Межбюджетные трансферты</a:t>
            </a:r>
            <a:r>
              <a:rPr lang="ru-RU" sz="140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ru-RU" sz="1400" b="1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–</a:t>
            </a:r>
            <a:r>
              <a:rPr lang="ru-RU" sz="140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ru-RU" sz="140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360" y="1988840"/>
            <a:ext cx="7272808" cy="11695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" algn="just">
              <a:spcBef>
                <a:spcPts val="100"/>
              </a:spcBef>
              <a:defRPr/>
            </a:pPr>
            <a:r>
              <a:rPr lang="ru-RU" sz="1400" b="1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Бюджетная политика –</a:t>
            </a:r>
            <a:r>
              <a:rPr lang="ru-RU" sz="140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</a:r>
            <a:endParaRPr lang="ru-RU" sz="140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552575" y="188913"/>
            <a:ext cx="8829675" cy="849312"/>
          </a:xfrm>
          <a:blipFill>
            <a:blip r:embed="rId4" cstate="print"/>
            <a:tile tx="0" ty="0" sx="100000" sy="100000" flip="none" algn="tl"/>
          </a:blipFill>
          <a:effectLst>
            <a:glow rad="63500">
              <a:schemeClr val="accent4">
                <a:satMod val="175000"/>
                <a:alpha val="40000"/>
              </a:schemeClr>
            </a:glow>
            <a:outerShdw blurRad="50800" dist="25000" dir="5400000" rotWithShape="0">
              <a:schemeClr val="accent2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ГЛОССАРИЙ</a:t>
            </a:r>
            <a:r>
              <a:rPr lang="ru-RU" sz="2400" b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b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ОСНОВНЫХ ТЕРМИНОВ И ПОНЯТИЙ</a:t>
            </a:r>
            <a:endParaRPr lang="ru-RU" sz="2400" b="1">
              <a:solidFill>
                <a:schemeClr val="accent1">
                  <a:lumMod val="50000"/>
                </a:schemeClr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4273" name="Picture 1" descr="C:\Users\Пользователь\Desktop\МОЯ РАБОТА\Бюджет для граждан_2024\ИСПОЛНЕНИЕ\картинки\межбюджетные трансферты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896200" y="1124744"/>
            <a:ext cx="4176464" cy="2132856"/>
          </a:xfrm>
          <a:prstGeom prst="rect">
            <a:avLst/>
          </a:prstGeom>
          <a:noFill/>
        </p:spPr>
      </p:pic>
      <p:pic>
        <p:nvPicPr>
          <p:cNvPr id="16" name="Рисунок 15" descr="C:\Users\Пользователь\Desktop\МОЯ РАБОТА\Бюджет для граждан 2025\Картинки\дефицит и профицит.jpg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752184" y="4581128"/>
            <a:ext cx="4320480" cy="227687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diamond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335360" y="1700808"/>
            <a:ext cx="2286586" cy="2304256"/>
          </a:xfrm>
          <a:prstGeom prst="round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PT Astra Serif" pitchFamily="18" charset="-52"/>
            </a:endParaRPr>
          </a:p>
        </p:txBody>
      </p:sp>
      <p:sp>
        <p:nvSpPr>
          <p:cNvPr id="6151" name="object 18"/>
          <p:cNvSpPr txBox="1">
            <a:spLocks noChangeArrowheads="1"/>
          </p:cNvSpPr>
          <p:nvPr/>
        </p:nvSpPr>
        <p:spPr bwMode="auto">
          <a:xfrm>
            <a:off x="695400" y="260648"/>
            <a:ext cx="10896600" cy="46355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</a:gradFill>
          <a:ln w="9525">
            <a:noFill/>
            <a:miter lim="800000"/>
          </a:ln>
        </p:spPr>
        <p:txBody>
          <a:bodyPr lIns="0" tIns="32384" rIns="0" bIns="0">
            <a:spAutoFit/>
          </a:bodyPr>
          <a:lstStyle/>
          <a:p>
            <a:pPr marL="287338" algn="ctr">
              <a:spcBef>
                <a:spcPts val="600"/>
              </a:spcBef>
              <a:spcAft>
                <a:spcPts val="600"/>
              </a:spcAft>
            </a:pPr>
            <a:r>
              <a:rPr lang="ru-RU" sz="1400" b="1">
                <a:solidFill>
                  <a:srgbClr val="002060"/>
                </a:solidFill>
                <a:latin typeface="Century Gothic" pitchFamily="34" charset="0"/>
              </a:rPr>
              <a:t>МП «Совершенствование системы оплаты труда работников отдельных муниципальных учреждений муниципального образования город Энгельс Энгельсского муниципального района Саратовской области»</a:t>
            </a:r>
          </a:p>
        </p:txBody>
      </p:sp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479376" y="1844824"/>
            <a:ext cx="2266928" cy="2031325"/>
          </a:xfrm>
          <a:prstGeom prst="rect">
            <a:avLst/>
          </a:prstGeom>
          <a:noFill/>
          <a:ln w="9525">
            <a:noFill/>
            <a:miter lim="800000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>
                <a:latin typeface="Century Gothic" pitchFamily="34" charset="0"/>
              </a:rPr>
              <a:t>Цель программы: </a:t>
            </a:r>
            <a:r>
              <a:rPr lang="ru-RU" sz="1400">
                <a:latin typeface="Century Gothic" pitchFamily="34" charset="0"/>
              </a:rPr>
              <a:t>с</a:t>
            </a:r>
            <a:r>
              <a:rPr lang="ru-RU" sz="1400" smtClean="0">
                <a:latin typeface="Century Gothic" pitchFamily="34" charset="0"/>
              </a:rPr>
              <a:t>охранение </a:t>
            </a:r>
            <a:r>
              <a:rPr lang="ru-RU" sz="1400">
                <a:latin typeface="Century Gothic" pitchFamily="34" charset="0"/>
              </a:rPr>
              <a:t>кадрового потенциала, обеспечение соответствия оплаты труда работников качеству выполненной работы</a:t>
            </a:r>
          </a:p>
        </p:txBody>
      </p:sp>
      <p:pic>
        <p:nvPicPr>
          <p:cNvPr id="6155" name="Рисунок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813" y="71438"/>
            <a:ext cx="474662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23392" y="4962297"/>
          <a:ext cx="10873208" cy="1607804"/>
        </p:xfrm>
        <a:graphic>
          <a:graphicData uri="http://schemas.openxmlformats.org/drawingml/2006/table">
            <a:tbl>
              <a:tblPr firstRow="1" bandRow="1"/>
              <a:tblGrid>
                <a:gridCol w="6696744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4"/>
                    </a:ext>
                  </a:extLst>
                </a:gridCol>
                <a:gridCol w="672723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5"/>
                    </a:ext>
                  </a:extLst>
                </a:gridCol>
                <a:gridCol w="623421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6"/>
                    </a:ext>
                  </a:extLst>
                </a:gridCol>
              </a:tblGrid>
              <a:tr h="442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Наименование целевого показателя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Ед. изм.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entury Gothic" pitchFamily="34" charset="0"/>
                          <a:cs typeface="Times New Roman" pitchFamily="18" charset="0"/>
                        </a:rPr>
                        <a:t>2023</a:t>
                      </a:r>
                      <a:endParaRPr lang="ru-RU" sz="1100" b="1" cap="none" spc="5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entury Gothic" pitchFamily="34" charset="0"/>
                          <a:cs typeface="Times New Roman" pitchFamily="18" charset="0"/>
                        </a:rPr>
                        <a:t>2024</a:t>
                      </a:r>
                      <a:endParaRPr lang="ru-RU" sz="1100" b="1" cap="none" spc="5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entury Gothic" pitchFamily="34" charset="0"/>
                          <a:cs typeface="Times New Roman" pitchFamily="18" charset="0"/>
                        </a:rPr>
                        <a:t>2025</a:t>
                      </a:r>
                      <a:endParaRPr lang="ru-RU" sz="1100" b="1" cap="none" spc="5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entury Gothic" pitchFamily="34" charset="0"/>
                          <a:cs typeface="Times New Roman" pitchFamily="18" charset="0"/>
                        </a:rPr>
                        <a:t>2026</a:t>
                      </a:r>
                      <a:endParaRPr lang="ru-RU" sz="1100" b="1" cap="none" spc="5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entury Gothic" pitchFamily="34" charset="0"/>
                          <a:cs typeface="Times New Roman" pitchFamily="18" charset="0"/>
                        </a:rPr>
                        <a:t>2027</a:t>
                      </a:r>
                      <a:endParaRPr lang="ru-RU" sz="1100" b="1" cap="none" spc="5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0"/>
                  </a:ext>
                </a:extLst>
              </a:tr>
              <a:tr h="494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100" i="1" kern="120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Отношение средней заработной платы работников учреждений культуры к среднемесячному доходу от трудовой деятельности по области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i="1" kern="120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%</a:t>
                      </a:r>
                      <a:endParaRPr lang="ru-RU" sz="1100" b="1" i="1" kern="120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ru-RU" sz="1100" kern="120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ru-RU" sz="1100" kern="120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ru-RU" sz="1100" kern="120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ru-RU" sz="1100" kern="120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ru-RU" sz="1100" kern="120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1"/>
                  </a:ext>
                </a:extLst>
              </a:tr>
              <a:tr h="5537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i="1" kern="120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Количество работников муниципальных учреждений (за исключением органов местного самоуправления), занятых на полную ставку, заработная плата которых за полную отработку за месяц нормы рабочего времени и выполнение нормы труда (трудовых обязанностей) в текущем году ниже минимального размера оплаты труда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i="1" kern="120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чел.</a:t>
                      </a:r>
                      <a:endParaRPr lang="ru-RU" sz="1100" b="1" i="1" kern="120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1100" kern="120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1100" kern="120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1100" kern="120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1100" kern="120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1100" kern="120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2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697812" y="4561383"/>
            <a:ext cx="789865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>
                <a:latin typeface="Century Gothic" pitchFamily="34" charset="0"/>
              </a:rPr>
              <a:t>Сведения о целевых показателях (индикаторах) муниципальной программы: 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6456040" y="1196752"/>
          <a:ext cx="504056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Рисунок 13" descr="Picture background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71664" y="1340768"/>
            <a:ext cx="3168352" cy="252028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diamond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663288" y="857232"/>
            <a:ext cx="4929222" cy="1214446"/>
          </a:xfrm>
          <a:prstGeom prst="round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PT Astra Serif" pitchFamily="18" charset="-52"/>
            </a:endParaRPr>
          </a:p>
        </p:txBody>
      </p:sp>
      <p:sp>
        <p:nvSpPr>
          <p:cNvPr id="7174" name="TextBox 2"/>
          <p:cNvSpPr txBox="1">
            <a:spLocks noChangeArrowheads="1"/>
          </p:cNvSpPr>
          <p:nvPr/>
        </p:nvSpPr>
        <p:spPr bwMode="auto">
          <a:xfrm>
            <a:off x="825252" y="974725"/>
            <a:ext cx="48387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1400" b="1">
                <a:latin typeface="Century Gothic" pitchFamily="34" charset="0"/>
              </a:rPr>
              <a:t>Цель программы: </a:t>
            </a:r>
            <a:r>
              <a:rPr lang="ru-RU" sz="1400">
                <a:latin typeface="Century Gothic" pitchFamily="34" charset="0"/>
              </a:rPr>
              <a:t>создание условий для сохранения и развития культуры в муниципальном образовании город Энгельс Энгельсского муниципального района Саратовской области</a:t>
            </a:r>
          </a:p>
        </p:txBody>
      </p:sp>
      <p:sp>
        <p:nvSpPr>
          <p:cNvPr id="7175" name="object 18"/>
          <p:cNvSpPr txBox="1">
            <a:spLocks noChangeArrowheads="1"/>
          </p:cNvSpPr>
          <p:nvPr/>
        </p:nvSpPr>
        <p:spPr bwMode="auto">
          <a:xfrm>
            <a:off x="623392" y="260648"/>
            <a:ext cx="10896600" cy="46355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</a:gradFill>
          <a:ln w="9525">
            <a:noFill/>
            <a:miter lim="800000"/>
          </a:ln>
        </p:spPr>
        <p:txBody>
          <a:bodyPr lIns="0" tIns="32384" rIns="0" bIns="0"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  <a:latin typeface="Century Gothic" pitchFamily="34" charset="0"/>
              </a:rPr>
              <a:t>МП «Развитие культуры на территории муниципального образования город Энгельс </a:t>
            </a:r>
            <a:r>
              <a:rPr lang="ru-RU" sz="1400" b="1" smtClean="0">
                <a:solidFill>
                  <a:srgbClr val="002060"/>
                </a:solidFill>
                <a:latin typeface="Century Gothic" pitchFamily="34" charset="0"/>
              </a:rPr>
              <a:t>                                                      Энгельсского </a:t>
            </a:r>
            <a:r>
              <a:rPr lang="ru-RU" sz="1400" b="1">
                <a:solidFill>
                  <a:srgbClr val="002060"/>
                </a:solidFill>
                <a:latin typeface="Century Gothic" pitchFamily="34" charset="0"/>
              </a:rPr>
              <a:t>муниципального района Саратовской области»</a:t>
            </a:r>
          </a:p>
        </p:txBody>
      </p:sp>
      <p:pic>
        <p:nvPicPr>
          <p:cNvPr id="7176" name="Рисунок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5250" y="104775"/>
            <a:ext cx="474663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1" name="TextBox 10"/>
          <p:cNvSpPr txBox="1"/>
          <p:nvPr/>
        </p:nvSpPr>
        <p:spPr>
          <a:xfrm>
            <a:off x="1919536" y="3429000"/>
            <a:ext cx="789865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>
                <a:latin typeface="Century Gothic" pitchFamily="34" charset="0"/>
              </a:rPr>
              <a:t>Сведения о целевых показателях (индикаторах) муниципальной программы: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67408" y="3847236"/>
          <a:ext cx="10441160" cy="2879656"/>
        </p:xfrm>
        <a:graphic>
          <a:graphicData uri="http://schemas.openxmlformats.org/drawingml/2006/table">
            <a:tbl>
              <a:tblPr firstRow="1" bandRow="1"/>
              <a:tblGrid>
                <a:gridCol w="5451233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0"/>
                    </a:ext>
                  </a:extLst>
                </a:gridCol>
                <a:gridCol w="923689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1"/>
                    </a:ext>
                  </a:extLst>
                </a:gridCol>
                <a:gridCol w="857711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2"/>
                    </a:ext>
                  </a:extLst>
                </a:gridCol>
                <a:gridCol w="791733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3"/>
                    </a:ext>
                  </a:extLst>
                </a:gridCol>
                <a:gridCol w="857711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4"/>
                    </a:ext>
                  </a:extLst>
                </a:gridCol>
                <a:gridCol w="791733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5"/>
                    </a:ext>
                  </a:extLst>
                </a:gridCol>
                <a:gridCol w="767350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Наименование целевого показателя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Ед. изм.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entury Gothic" pitchFamily="34" charset="0"/>
                          <a:cs typeface="Times New Roman" pitchFamily="18" charset="0"/>
                        </a:rPr>
                        <a:t>2023</a:t>
                      </a:r>
                      <a:endParaRPr lang="ru-RU" sz="1100" b="1" cap="none" spc="5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entury Gothic" pitchFamily="34" charset="0"/>
                          <a:cs typeface="Times New Roman" pitchFamily="18" charset="0"/>
                        </a:rPr>
                        <a:t>2024</a:t>
                      </a:r>
                      <a:endParaRPr lang="ru-RU" sz="1100" b="1" cap="none" spc="5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entury Gothic" pitchFamily="34" charset="0"/>
                          <a:cs typeface="Times New Roman" pitchFamily="18" charset="0"/>
                        </a:rPr>
                        <a:t>2025</a:t>
                      </a:r>
                      <a:endParaRPr lang="ru-RU" sz="1100" b="1" cap="none" spc="5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entury Gothic" pitchFamily="34" charset="0"/>
                          <a:cs typeface="Times New Roman" pitchFamily="18" charset="0"/>
                        </a:rPr>
                        <a:t>2026</a:t>
                      </a:r>
                      <a:endParaRPr lang="ru-RU" sz="1100" b="1" cap="none" spc="5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cap="none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entury Gothic" pitchFamily="34" charset="0"/>
                          <a:cs typeface="Times New Roman" pitchFamily="18" charset="0"/>
                        </a:rPr>
                        <a:t>2027</a:t>
                      </a:r>
                      <a:endParaRPr lang="ru-RU" sz="1100" b="1" cap="none" spc="5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100" i="1" kern="120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Увеличение</a:t>
                      </a:r>
                      <a:r>
                        <a:rPr lang="ru-RU" sz="1100" i="1" kern="1200" baseline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количества посещений населением МБУ «Энгельсский краеведческий музей»</a:t>
                      </a:r>
                      <a:endParaRPr lang="ru-RU" sz="1100" i="1" kern="1200" smtClean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i="1" kern="120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чел.</a:t>
                      </a:r>
                      <a:endParaRPr lang="ru-RU" sz="1100" b="1" i="1" kern="120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80 000</a:t>
                      </a:r>
                      <a:endParaRPr lang="ru-RU" sz="1100" kern="120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124</a:t>
                      </a:r>
                      <a:r>
                        <a:rPr lang="ru-RU" sz="1100" kern="1200" baseline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500</a:t>
                      </a:r>
                      <a:endParaRPr lang="ru-RU" sz="1100" kern="120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128</a:t>
                      </a:r>
                      <a:r>
                        <a:rPr lang="ru-RU" sz="1100" kern="1200" baseline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000</a:t>
                      </a:r>
                      <a:endParaRPr lang="ru-RU" sz="1100" kern="120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130</a:t>
                      </a:r>
                      <a:r>
                        <a:rPr lang="ru-RU" sz="1100" kern="1200" baseline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000</a:t>
                      </a:r>
                      <a:endParaRPr lang="ru-RU" sz="1100" kern="120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132</a:t>
                      </a:r>
                      <a:r>
                        <a:rPr lang="ru-RU" sz="1100" kern="1200" baseline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000</a:t>
                      </a:r>
                      <a:endParaRPr lang="ru-RU" sz="1100" kern="120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i="1" kern="120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Увеличение</a:t>
                      </a:r>
                      <a:r>
                        <a:rPr lang="ru-RU" sz="1100" i="1" kern="1200" baseline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количества посещений организаций культурно-досугового типа в муниципальном образовании город Энгельс Энгельсского муниципального района Саратовской области</a:t>
                      </a:r>
                      <a:endParaRPr lang="ru-RU" sz="1100" i="1" kern="1200" smtClean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i="1" kern="120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чел.</a:t>
                      </a:r>
                      <a:endParaRPr lang="ru-RU" sz="1100" b="1" i="1" kern="120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1 300</a:t>
                      </a:r>
                      <a:endParaRPr lang="ru-RU" sz="1100" kern="120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279</a:t>
                      </a:r>
                      <a:r>
                        <a:rPr lang="ru-RU" sz="1100" kern="1200" baseline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124</a:t>
                      </a:r>
                      <a:endParaRPr lang="ru-RU" sz="1100" kern="120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290</a:t>
                      </a:r>
                      <a:r>
                        <a:rPr lang="ru-RU" sz="1100" kern="1200" baseline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000</a:t>
                      </a:r>
                      <a:endParaRPr lang="ru-RU" sz="1100" kern="120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300</a:t>
                      </a:r>
                      <a:r>
                        <a:rPr lang="ru-RU" sz="1100" kern="1200" baseline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000</a:t>
                      </a:r>
                      <a:endParaRPr lang="ru-RU" sz="1100" kern="120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310</a:t>
                      </a:r>
                      <a:r>
                        <a:rPr lang="ru-RU" sz="1100" kern="1200" baseline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000</a:t>
                      </a:r>
                      <a:endParaRPr lang="ru-RU" sz="1100" kern="120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Проведение культурно-массовых мероприятий в муниципальном образовании город Энгельс Энгельсского муниципального района Саратовской области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Количество муниципальных организаций культурно-досугового типа, улучшивших материально-техническую базу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Проведение капитального ремонта МБУ «Энгельсский краеведческий музей»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Количество организаций музейного типа, в которых реализованы мероприятия федерального проекта «Культурная среда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Ед.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6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5951984" y="908720"/>
          <a:ext cx="525658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Рисунок 12" descr="C:\Users\Пользователь\Desktop\МОЯ РАБОТА\Бюджет для граждан 2025\Картинки\развитие культуры 1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95400" y="2132856"/>
            <a:ext cx="2304256" cy="119414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" name="Рисунок 13" descr="C:\Users\Пользователь\Desktop\МОЯ РАБОТА\Бюджет для граждан 2025\Картинки\развитие культуры 2.jpg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143672" y="2132856"/>
            <a:ext cx="2376265" cy="1169039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diamond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63352" y="620688"/>
            <a:ext cx="2520280" cy="2376264"/>
          </a:xfrm>
          <a:prstGeom prst="round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PT Astra Serif" pitchFamily="18" charset="-52"/>
            </a:endParaRPr>
          </a:p>
        </p:txBody>
      </p:sp>
      <p:sp>
        <p:nvSpPr>
          <p:cNvPr id="8198" name="object 18"/>
          <p:cNvSpPr txBox="1">
            <a:spLocks noChangeArrowheads="1"/>
          </p:cNvSpPr>
          <p:nvPr/>
        </p:nvSpPr>
        <p:spPr bwMode="auto">
          <a:xfrm>
            <a:off x="695400" y="116632"/>
            <a:ext cx="10896600" cy="46355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</a:gradFill>
          <a:ln w="9525">
            <a:noFill/>
            <a:miter lim="800000"/>
          </a:ln>
        </p:spPr>
        <p:txBody>
          <a:bodyPr lIns="0" tIns="32384" rIns="0" bIns="0"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  <a:latin typeface="Century Gothic" pitchFamily="34" charset="0"/>
              </a:rPr>
              <a:t>МП «Развитие физической культуры, спорта, молодежной политики муниципального образования город Энгельс Энгельсского муниципального района Саратовской области»</a:t>
            </a:r>
          </a:p>
        </p:txBody>
      </p:sp>
      <p:sp>
        <p:nvSpPr>
          <p:cNvPr id="8199" name="TextBox 2"/>
          <p:cNvSpPr txBox="1">
            <a:spLocks noChangeArrowheads="1"/>
          </p:cNvSpPr>
          <p:nvPr/>
        </p:nvSpPr>
        <p:spPr bwMode="auto">
          <a:xfrm>
            <a:off x="335360" y="692696"/>
            <a:ext cx="2448272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1200" b="1">
                <a:latin typeface="Century Gothic" pitchFamily="34" charset="0"/>
              </a:rPr>
              <a:t>Цель программы: </a:t>
            </a:r>
            <a:r>
              <a:rPr lang="ru-RU" sz="1200" smtClean="0">
                <a:latin typeface="Century Gothic" pitchFamily="34" charset="0"/>
              </a:rPr>
              <a:t>обеспечение условий для развития физической культуры и спорта, создание</a:t>
            </a:r>
            <a:r>
              <a:rPr lang="ru-RU" sz="120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sz="1200">
                <a:latin typeface="Century Gothic" pitchFamily="34" charset="0"/>
              </a:rPr>
              <a:t>условий</a:t>
            </a:r>
            <a:r>
              <a:rPr lang="ru-RU" sz="120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sz="1200">
                <a:latin typeface="Century Gothic" pitchFamily="34" charset="0"/>
              </a:rPr>
              <a:t>для включения молодежи в процессы социально-экономического, общественно-политического, социокультурного развития </a:t>
            </a:r>
            <a:r>
              <a:rPr lang="ru-RU" sz="1200" smtClean="0">
                <a:latin typeface="Century Gothic" pitchFamily="34" charset="0"/>
              </a:rPr>
              <a:t>муниципального образования город Энгельс</a:t>
            </a:r>
            <a:endParaRPr lang="ru-RU" sz="1200">
              <a:latin typeface="Century Gothic" pitchFamily="34" charset="0"/>
            </a:endParaRPr>
          </a:p>
        </p:txBody>
      </p:sp>
      <p:pic>
        <p:nvPicPr>
          <p:cNvPr id="8200" name="Рисунок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2088" y="71438"/>
            <a:ext cx="474662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35360" y="3319872"/>
          <a:ext cx="11404812" cy="3338532"/>
        </p:xfrm>
        <a:graphic>
          <a:graphicData uri="http://schemas.openxmlformats.org/drawingml/2006/table">
            <a:tbl>
              <a:tblPr firstRow="1" bandRow="1"/>
              <a:tblGrid>
                <a:gridCol w="6192686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0"/>
                    </a:ext>
                  </a:extLst>
                </a:gridCol>
                <a:gridCol w="770601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1"/>
                    </a:ext>
                  </a:extLst>
                </a:gridCol>
                <a:gridCol w="936872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2"/>
                    </a:ext>
                  </a:extLst>
                </a:gridCol>
                <a:gridCol w="864805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3"/>
                    </a:ext>
                  </a:extLst>
                </a:gridCol>
                <a:gridCol w="936872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4"/>
                    </a:ext>
                  </a:extLst>
                </a:gridCol>
                <a:gridCol w="864805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5"/>
                    </a:ext>
                  </a:extLst>
                </a:gridCol>
                <a:gridCol w="838171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6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Наименование показателя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Ед. изм.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2024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2025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2026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2027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Доля населения, систематически занимающегося физической культурой и спортом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58,2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59,2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Century Gothic" pitchFamily="34" charset="0"/>
                        </a:rPr>
                        <a:t>61</a:t>
                      </a:r>
                      <a:endParaRPr lang="ru-RU" sz="1100">
                        <a:latin typeface="Century Gothic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Century Gothic" pitchFamily="34" charset="0"/>
                        </a:rPr>
                        <a:t>62</a:t>
                      </a:r>
                      <a:endParaRPr lang="ru-RU" sz="1100">
                        <a:latin typeface="Century Gothic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Количество молодых людей, принимающих участие в молодежных акциях и мероприятиях (от общей численности молодежи МО г. Энгельс)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%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Century Gothic" pitchFamily="34" charset="0"/>
                        </a:rPr>
                        <a:t>34</a:t>
                      </a:r>
                      <a:endParaRPr lang="ru-RU" sz="1100">
                        <a:latin typeface="Century Gothic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Century Gothic" pitchFamily="34" charset="0"/>
                        </a:rPr>
                        <a:t>34</a:t>
                      </a:r>
                      <a:endParaRPr lang="ru-RU" sz="1100">
                        <a:latin typeface="Century Gothic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2"/>
                  </a:ext>
                </a:extLst>
              </a:tr>
              <a:tr h="351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Количество молодых людей – членов молодежных и детских общественных организаций и объединений(от общей численности молодёжи МО г. Энгельс)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%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Century Gothic" pitchFamily="34" charset="0"/>
                        </a:rPr>
                        <a:t>30</a:t>
                      </a:r>
                      <a:endParaRPr lang="ru-RU" sz="1100">
                        <a:latin typeface="Century Gothic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Century Gothic" pitchFamily="34" charset="0"/>
                        </a:rPr>
                        <a:t>30</a:t>
                      </a:r>
                      <a:endParaRPr lang="ru-RU" sz="1100">
                        <a:latin typeface="Century Gothic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3"/>
                  </a:ext>
                </a:extLst>
              </a:tr>
              <a:tr h="343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Количество молодых людей, принимающих участие в творческих , спортивных, научных и других мероприятиях(от общей численности молодёжи МО г. Энгельс)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%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23,5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24,5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24,5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Century Gothic" pitchFamily="34" charset="0"/>
                        </a:rPr>
                        <a:t>25</a:t>
                      </a:r>
                      <a:endParaRPr lang="ru-RU" sz="1100">
                        <a:latin typeface="Century Gothic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Century Gothic" pitchFamily="34" charset="0"/>
                        </a:rPr>
                        <a:t>25</a:t>
                      </a:r>
                      <a:endParaRPr lang="ru-RU" sz="1100">
                        <a:latin typeface="Century Gothic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4"/>
                  </a:ext>
                </a:extLst>
              </a:tr>
              <a:tr h="407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Количество молодых людей, участвующих  в социально-значимых проектах и мероприятиях (от общей численности молодежи МО г. Энгельс)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%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Century Gothic" pitchFamily="34" charset="0"/>
                        </a:rPr>
                        <a:t>34</a:t>
                      </a:r>
                      <a:endParaRPr lang="ru-RU" sz="1100">
                        <a:latin typeface="Century Gothic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Century Gothic" pitchFamily="34" charset="0"/>
                        </a:rPr>
                        <a:t>34</a:t>
                      </a:r>
                      <a:endParaRPr lang="ru-RU" sz="1100">
                        <a:latin typeface="Century Gothic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Количество молодых людей, принимающих участие в деятельности муниципального бюджетного учреждения «Клуб Энгельсская  молодежь» (от общей численности молодежи МО г. Энгельс)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%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Century Gothic" pitchFamily="34" charset="0"/>
                        </a:rPr>
                        <a:t>20</a:t>
                      </a:r>
                      <a:endParaRPr lang="ru-RU" sz="1100">
                        <a:latin typeface="Century Gothic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Century Gothic" pitchFamily="34" charset="0"/>
                        </a:rPr>
                        <a:t>20</a:t>
                      </a:r>
                      <a:endParaRPr lang="ru-RU" sz="1100">
                        <a:latin typeface="Century Gothic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6"/>
                  </a:ext>
                </a:extLst>
              </a:tr>
              <a:tr h="518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Количество молодых людей, принимающих участие в деятельности молодежных организаций, клубов патриотической направленности, поисковых отрядов, школьных музеев и уголков Боевой Славы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%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Century Gothic" pitchFamily="34" charset="0"/>
                        </a:rPr>
                        <a:t>17</a:t>
                      </a:r>
                      <a:endParaRPr lang="ru-RU" sz="1100">
                        <a:latin typeface="Century Gothic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Century Gothic" pitchFamily="34" charset="0"/>
                        </a:rPr>
                        <a:t>17</a:t>
                      </a:r>
                      <a:endParaRPr lang="ru-RU" sz="1100">
                        <a:latin typeface="Century Gothic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7"/>
                  </a:ext>
                </a:extLst>
              </a:tr>
              <a:tr h="375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Количество молодых людей, принимающих участие в мероприятиях, направленных на приобщение к здоровому образу жизни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%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Century Gothic" pitchFamily="34" charset="0"/>
                        </a:rPr>
                        <a:t>24</a:t>
                      </a:r>
                      <a:endParaRPr lang="ru-RU" sz="1100">
                        <a:latin typeface="Century Gothic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Century Gothic" pitchFamily="34" charset="0"/>
                        </a:rPr>
                        <a:t>24</a:t>
                      </a:r>
                      <a:endParaRPr lang="ru-RU" sz="1100">
                        <a:latin typeface="Century Gothic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8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359696" y="2924944"/>
            <a:ext cx="6898518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200" b="1">
                <a:latin typeface="Century Gothic" pitchFamily="34" charset="0"/>
              </a:rPr>
              <a:t>Сведения о целевых показателях (индикаторах) муниципальной программы: 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7752184" y="692696"/>
          <a:ext cx="3816424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Рисунок 12" descr="Picture background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71865" y="692696"/>
            <a:ext cx="2664296" cy="2016224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" name="Рисунок 13" descr="Picture background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927648" y="1052736"/>
            <a:ext cx="1872208" cy="1224136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diamond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23392" y="836712"/>
            <a:ext cx="3024336" cy="1872208"/>
          </a:xfrm>
          <a:prstGeom prst="round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PT Astra Serif" pitchFamily="18" charset="-52"/>
            </a:endParaRPr>
          </a:p>
        </p:txBody>
      </p:sp>
      <p:sp>
        <p:nvSpPr>
          <p:cNvPr id="3" name="object 18"/>
          <p:cNvSpPr txBox="1">
            <a:spLocks noChangeArrowheads="1"/>
          </p:cNvSpPr>
          <p:nvPr/>
        </p:nvSpPr>
        <p:spPr bwMode="auto">
          <a:xfrm>
            <a:off x="685800" y="285750"/>
            <a:ext cx="10896600" cy="46355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</a:gradFill>
          <a:ln w="9525">
            <a:noFill/>
            <a:miter lim="800000"/>
          </a:ln>
        </p:spPr>
        <p:txBody>
          <a:bodyPr lIns="0" tIns="32384" rIns="0" bIns="0"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  <a:latin typeface="Century Gothic" pitchFamily="34" charset="0"/>
              </a:rPr>
              <a:t>МП «Улучшение экологической обстановки на территории муниципального образования город Энгельс </a:t>
            </a:r>
          </a:p>
          <a:p>
            <a:pPr algn="ctr"/>
            <a:r>
              <a:rPr lang="ru-RU" sz="1400" b="1">
                <a:solidFill>
                  <a:srgbClr val="002060"/>
                </a:solidFill>
                <a:latin typeface="Century Gothic" pitchFamily="34" charset="0"/>
              </a:rPr>
              <a:t>Энгельсского муниципального района Саратовской области»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23392" y="3426160"/>
          <a:ext cx="10657185" cy="2897193"/>
        </p:xfrm>
        <a:graphic>
          <a:graphicData uri="http://schemas.openxmlformats.org/drawingml/2006/table">
            <a:tbl>
              <a:tblPr firstRow="1" bandRow="1"/>
              <a:tblGrid>
                <a:gridCol w="5760640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1"/>
                    </a:ext>
                  </a:extLst>
                </a:gridCol>
                <a:gridCol w="829546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2"/>
                    </a:ext>
                  </a:extLst>
                </a:gridCol>
                <a:gridCol w="808114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3"/>
                    </a:ext>
                  </a:extLst>
                </a:gridCol>
                <a:gridCol w="875457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4"/>
                    </a:ext>
                  </a:extLst>
                </a:gridCol>
                <a:gridCol w="808114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5"/>
                    </a:ext>
                  </a:extLst>
                </a:gridCol>
                <a:gridCol w="783226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6"/>
                    </a:ext>
                  </a:extLst>
                </a:gridCol>
              </a:tblGrid>
              <a:tr h="1981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Наименование показателя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Ед. изм.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2024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2025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2026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2027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0"/>
                  </a:ext>
                </a:extLst>
              </a:tr>
              <a:tr h="937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Рекультивация несанкционированной свалки, расположенной в промзоне г.Энгельса территория, состоящая из земельных участков, нарушенных при складировании и захоронении твердых коммунальных и прочих отходов, расположенная по адресу: Саратовская область, город Энгельс, промзона, в районе ФГКУ «Кристалл»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тыс.м</a:t>
                      </a:r>
                      <a:r>
                        <a:rPr lang="ru-RU" sz="1100" b="1" i="1" kern="1200" baseline="300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100" b="1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602,34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+mn-cs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+mn-cs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+mn-cs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+mn-cs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1"/>
                  </a:ext>
                </a:extLst>
              </a:tr>
              <a:tr h="350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Ликвидация несанкционированной свалки, расположенной по пр.Химиков (территория бывшего «Химволокно»)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тонн</a:t>
                      </a:r>
                      <a:endParaRPr lang="ru-RU" sz="1100" b="1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10 160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2"/>
                  </a:ext>
                </a:extLst>
              </a:tr>
              <a:tr h="342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Ликвидация несанкционированной свалки, расположенной в районе СНТ «Химик»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i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тонн</a:t>
                      </a:r>
                    </a:p>
                    <a:p>
                      <a:pPr algn="ctr"/>
                      <a:endParaRPr lang="ru-RU" sz="1100" b="1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6 000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3"/>
                  </a:ext>
                </a:extLst>
              </a:tr>
              <a:tr h="334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Ликвидация несанкционированной свалки, расположенной в районе д.72 по пр.Строителей 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i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тонн</a:t>
                      </a:r>
                    </a:p>
                    <a:p>
                      <a:pPr algn="ctr"/>
                      <a:endParaRPr lang="ru-RU" sz="1100" b="1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4 000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4"/>
                  </a:ext>
                </a:extLst>
              </a:tr>
              <a:tr h="486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Ликвидация несанкционированной свалки, расположенной (от дома №19а до дома №29) по ул.Промышленная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i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тонн</a:t>
                      </a:r>
                    </a:p>
                    <a:p>
                      <a:pPr algn="ctr"/>
                      <a:endParaRPr lang="ru-RU" sz="1100" b="1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8 000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47528" y="3140968"/>
            <a:ext cx="8888522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>
                <a:latin typeface="Century Gothic" pitchFamily="34" charset="0"/>
              </a:rPr>
              <a:t>Сведения о целевых показателях (индикаторах) муниципальной программы: 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95400" y="908720"/>
            <a:ext cx="3024336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1200" b="1">
                <a:latin typeface="Century Gothic" pitchFamily="34" charset="0"/>
              </a:rPr>
              <a:t>Цель программы: </a:t>
            </a:r>
            <a:r>
              <a:rPr lang="ru-RU" sz="1200">
                <a:latin typeface="Century Gothic" pitchFamily="34" charset="0"/>
              </a:rPr>
              <a:t>улучшение качества окружающей среды на территории муниципального образования город Энгельс Энгельсского муниципального района Саратовской области; ликвидация несанкционированной свалки в границах города Энгельса Саратовской области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7104112" y="836712"/>
          <a:ext cx="446449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Рисунок 3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5250" y="104775"/>
            <a:ext cx="474663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" name="Рисунок 29" descr="1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1000" y="4581128"/>
            <a:ext cx="5715000" cy="227687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" name="Рисунок 29" descr="1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96000" y="4437112"/>
            <a:ext cx="5715000" cy="24208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5" name="Рисунок 12" descr="1613512881_24-p-fon-dlya-prezentatsii-na-temu-ekologiya-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791744" y="836711"/>
            <a:ext cx="3168352" cy="1944217"/>
          </a:xfrm>
          <a:prstGeom prst="rect">
            <a:avLst/>
          </a:prstGeom>
          <a:noFill/>
          <a:ln w="9525">
            <a:noFill/>
            <a:miter lim="800000"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6" name="Рисунок 9" descr="000201D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0847664" y="-171400"/>
            <a:ext cx="1641198" cy="136815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diamond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object 18"/>
          <p:cNvSpPr txBox="1">
            <a:spLocks noChangeArrowheads="1"/>
          </p:cNvSpPr>
          <p:nvPr/>
        </p:nvSpPr>
        <p:spPr bwMode="auto">
          <a:xfrm>
            <a:off x="623392" y="116632"/>
            <a:ext cx="10915650" cy="6790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</a:gradFill>
          <a:ln w="9525">
            <a:noFill/>
            <a:miter lim="800000"/>
          </a:ln>
        </p:spPr>
        <p:txBody>
          <a:bodyPr lIns="0" tIns="32384" rIns="0" bIns="0"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  <a:latin typeface="Century Gothic" pitchFamily="34" charset="0"/>
              </a:rPr>
              <a:t>МП </a:t>
            </a:r>
            <a:r>
              <a:rPr lang="ru-RU" sz="1400" b="1" smtClean="0">
                <a:solidFill>
                  <a:srgbClr val="002060"/>
                </a:solidFill>
                <a:latin typeface="Century Gothic" pitchFamily="34" charset="0"/>
              </a:rPr>
              <a:t>«Защита населения и территорий от чрезвычайных ситуаций и обеспечение </a:t>
            </a:r>
            <a:r>
              <a:rPr lang="ru-RU" sz="1400" b="1">
                <a:solidFill>
                  <a:srgbClr val="002060"/>
                </a:solidFill>
                <a:latin typeface="Century Gothic" pitchFamily="34" charset="0"/>
              </a:rPr>
              <a:t>первичных мер пожарной безопасности и безопасности людей на водных объектах в границах населенных пунктов муниципального образования город Энгельс </a:t>
            </a:r>
            <a:r>
              <a:rPr lang="ru-RU" sz="1400" b="1" smtClean="0">
                <a:solidFill>
                  <a:srgbClr val="002060"/>
                </a:solidFill>
                <a:latin typeface="Century Gothic" pitchFamily="34" charset="0"/>
              </a:rPr>
              <a:t>Энгельсского </a:t>
            </a:r>
            <a:r>
              <a:rPr lang="ru-RU" sz="1400" b="1">
                <a:solidFill>
                  <a:srgbClr val="002060"/>
                </a:solidFill>
                <a:latin typeface="Century Gothic" pitchFamily="34" charset="0"/>
              </a:rPr>
              <a:t>муниципального района </a:t>
            </a:r>
            <a:r>
              <a:rPr lang="ru-RU" sz="1400" b="1" smtClean="0">
                <a:solidFill>
                  <a:srgbClr val="002060"/>
                </a:solidFill>
                <a:latin typeface="Century Gothic" pitchFamily="34" charset="0"/>
              </a:rPr>
              <a:t>Саратовской </a:t>
            </a:r>
            <a:r>
              <a:rPr lang="ru-RU" sz="1400" b="1">
                <a:solidFill>
                  <a:srgbClr val="002060"/>
                </a:solidFill>
                <a:latin typeface="Century Gothic" pitchFamily="34" charset="0"/>
              </a:rPr>
              <a:t>области»</a:t>
            </a:r>
          </a:p>
        </p:txBody>
      </p:sp>
      <p:sp>
        <p:nvSpPr>
          <p:cNvPr id="10247" name="TextBox 4"/>
          <p:cNvSpPr txBox="1">
            <a:spLocks noChangeArrowheads="1"/>
          </p:cNvSpPr>
          <p:nvPr/>
        </p:nvSpPr>
        <p:spPr bwMode="auto">
          <a:xfrm>
            <a:off x="119336" y="1412776"/>
            <a:ext cx="2342952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1200" b="1">
                <a:latin typeface="Century Gothic" pitchFamily="34" charset="0"/>
              </a:rPr>
              <a:t>Цель программы:  </a:t>
            </a:r>
            <a:r>
              <a:rPr lang="ru-RU" sz="1200">
                <a:latin typeface="Century Gothic" pitchFamily="34" charset="0"/>
              </a:rPr>
              <a:t>создание необходимых условий для обеспечения безопасности людей при пожарах и происшествиях на водных объектах, сокращения материального ущерба</a:t>
            </a:r>
          </a:p>
        </p:txBody>
      </p:sp>
      <p:pic>
        <p:nvPicPr>
          <p:cNvPr id="10249" name="Рисунок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5250" y="104775"/>
            <a:ext cx="474663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991544" y="3613669"/>
          <a:ext cx="10081117" cy="3244332"/>
        </p:xfrm>
        <a:graphic>
          <a:graphicData uri="http://schemas.openxmlformats.org/drawingml/2006/table">
            <a:tbl>
              <a:tblPr firstRow="1" bandRow="1"/>
              <a:tblGrid>
                <a:gridCol w="5263259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0"/>
                    </a:ext>
                  </a:extLst>
                </a:gridCol>
                <a:gridCol w="891838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1"/>
                    </a:ext>
                  </a:extLst>
                </a:gridCol>
                <a:gridCol w="828134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2"/>
                    </a:ext>
                  </a:extLst>
                </a:gridCol>
                <a:gridCol w="764431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3"/>
                    </a:ext>
                  </a:extLst>
                </a:gridCol>
                <a:gridCol w="828134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4"/>
                    </a:ext>
                  </a:extLst>
                </a:gridCol>
                <a:gridCol w="764431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5"/>
                    </a:ext>
                  </a:extLst>
                </a:gridCol>
                <a:gridCol w="740890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6"/>
                    </a:ext>
                  </a:extLst>
                </a:gridCol>
              </a:tblGrid>
              <a:tr h="2228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Наименование показателя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Ед. изм.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2024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2025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2026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2027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0"/>
                  </a:ext>
                </a:extLst>
              </a:tr>
              <a:tr h="395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Изготовление памяток на противопожарную тематику и обеспечения безопасности людей на водных объектах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шт.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40 000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40 000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40 000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40 000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Century Gothic" pitchFamily="34" charset="0"/>
                        </a:rPr>
                        <a:t>40 000</a:t>
                      </a:r>
                      <a:endParaRPr lang="ru-RU" sz="1100">
                        <a:latin typeface="Century Gothic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1"/>
                  </a:ext>
                </a:extLst>
              </a:tr>
              <a:tr h="2062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Изготовление знаков безопасности на водных объектах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шт.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40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40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40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40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Century Gothic" pitchFamily="34" charset="0"/>
                        </a:rPr>
                        <a:t>40</a:t>
                      </a:r>
                      <a:endParaRPr lang="ru-RU" sz="1100">
                        <a:latin typeface="Century Gothic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2"/>
                  </a:ext>
                </a:extLst>
              </a:tr>
              <a:tr h="384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Улучшение пожарной защищенности муниципальных бюджетных учреждений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%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Century Gothic" pitchFamily="34" charset="0"/>
                        </a:rPr>
                        <a:t>100</a:t>
                      </a:r>
                      <a:endParaRPr lang="ru-RU" sz="1100">
                        <a:latin typeface="Century Gothic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5"/>
                  </a:ext>
                </a:extLst>
              </a:tr>
              <a:tr h="192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Установка пожарных гидрантов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шт.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Century Gothic" pitchFamily="34" charset="0"/>
                        </a:rPr>
                        <a:t>6</a:t>
                      </a:r>
                      <a:endParaRPr lang="ru-RU" sz="1100">
                        <a:latin typeface="Century Gothic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6"/>
                  </a:ext>
                </a:extLst>
              </a:tr>
              <a:tr h="384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Установка и ремонт автоматической пожарной сигнализации, системы оповещения и управления эвакуацией в муниципальных организациях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ед.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Century Gothic" pitchFamily="34" charset="0"/>
                        </a:rPr>
                        <a:t>7</a:t>
                      </a:r>
                      <a:endParaRPr lang="ru-RU" sz="1100">
                        <a:latin typeface="Century Gothic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7"/>
                  </a:ext>
                </a:extLst>
              </a:tr>
              <a:tr h="384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Оборудование минерализированных полос на территории Энгельсского городского лесничества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км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12,8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12,8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12,8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12,8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12,8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8"/>
                  </a:ext>
                </a:extLst>
              </a:tr>
              <a:tr h="26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Испытания внутреннего противопожарного водоснабжения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9"/>
                  </a:ext>
                </a:extLst>
              </a:tr>
              <a:tr h="22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Проведение замера сопротивления изоляции электропроводки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%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10"/>
                  </a:ext>
                </a:extLst>
              </a:tr>
              <a:tr h="22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Ремонт (замена) внутреннего противопожарного водоснабжения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1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639616" y="3212976"/>
            <a:ext cx="7848872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>
                <a:latin typeface="Century Gothic" pitchFamily="34" charset="0"/>
              </a:rPr>
              <a:t>Сведения о целевых показателях (индикаторах) муниципальной программы: 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7680176" y="908720"/>
          <a:ext cx="439248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908720"/>
            <a:ext cx="2664296" cy="2016224"/>
          </a:xfrm>
          <a:prstGeom prst="round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PT Astra Serif" pitchFamily="18" charset="-52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263352" y="1196752"/>
            <a:ext cx="2342952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1200" b="1">
                <a:latin typeface="Century Gothic" pitchFamily="34" charset="0"/>
              </a:rPr>
              <a:t>Цель программы:  </a:t>
            </a:r>
            <a:r>
              <a:rPr lang="ru-RU" sz="1200">
                <a:latin typeface="Century Gothic" pitchFamily="34" charset="0"/>
              </a:rPr>
              <a:t>создание необходимых условий для обеспечения безопасности людей при пожарах и происшествиях на водных объектах, сокращения материального ущерба</a:t>
            </a:r>
          </a:p>
        </p:txBody>
      </p:sp>
      <p:pic>
        <p:nvPicPr>
          <p:cNvPr id="14" name="Рисунок 13" descr="Picture background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31904" y="908720"/>
            <a:ext cx="2376264" cy="216024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5" name="Рисунок 14" descr="Picture background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4005064"/>
            <a:ext cx="1919536" cy="208823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9" name="Рисунок 18" descr="Picture background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711624" y="908720"/>
            <a:ext cx="2520280" cy="216024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diamond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79376" y="1124744"/>
            <a:ext cx="3168352" cy="1728192"/>
          </a:xfrm>
          <a:prstGeom prst="round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PT Astra Serif" pitchFamily="18" charset="-52"/>
            </a:endParaRPr>
          </a:p>
        </p:txBody>
      </p:sp>
      <p:pic>
        <p:nvPicPr>
          <p:cNvPr id="11270" name="Рисунок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5250" y="104775"/>
            <a:ext cx="474663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1271" name="object 18"/>
          <p:cNvSpPr txBox="1">
            <a:spLocks noChangeArrowheads="1"/>
          </p:cNvSpPr>
          <p:nvPr/>
        </p:nvSpPr>
        <p:spPr bwMode="auto">
          <a:xfrm>
            <a:off x="666750" y="357188"/>
            <a:ext cx="11045825" cy="46355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</a:gradFill>
          <a:ln w="9525">
            <a:noFill/>
            <a:miter lim="800000"/>
          </a:ln>
        </p:spPr>
        <p:txBody>
          <a:bodyPr lIns="0" tIns="32384" rIns="0" bIns="0"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  <a:latin typeface="Century Gothic" pitchFamily="34" charset="0"/>
              </a:rPr>
              <a:t>МП «Комплексное развитие транспортной инфраструктуры Саратовской агломерации на территории </a:t>
            </a:r>
          </a:p>
          <a:p>
            <a:pPr algn="ctr"/>
            <a:r>
              <a:rPr lang="ru-RU" sz="1400" b="1">
                <a:solidFill>
                  <a:srgbClr val="002060"/>
                </a:solidFill>
                <a:latin typeface="Century Gothic" pitchFamily="34" charset="0"/>
              </a:rPr>
              <a:t>муниципального образования город Энгельс Энгельсского муниципального района Саратовской области»</a:t>
            </a:r>
          </a:p>
        </p:txBody>
      </p:sp>
      <p:sp>
        <p:nvSpPr>
          <p:cNvPr id="11272" name="TextBox 4"/>
          <p:cNvSpPr txBox="1">
            <a:spLocks noChangeArrowheads="1"/>
          </p:cNvSpPr>
          <p:nvPr/>
        </p:nvSpPr>
        <p:spPr bwMode="auto">
          <a:xfrm>
            <a:off x="623392" y="1124744"/>
            <a:ext cx="2995626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1200" b="1">
                <a:latin typeface="Century Gothic" pitchFamily="34" charset="0"/>
              </a:rPr>
              <a:t>Цель программы: </a:t>
            </a:r>
            <a:r>
              <a:rPr lang="ru-RU" sz="1200" smtClean="0">
                <a:latin typeface="Century Gothic" pitchFamily="34" charset="0"/>
              </a:rPr>
              <a:t>развитие современного дорожно-транспортного комплекса и организация безопасного дорожного движения, обеспечение населения доступными и качественными услугами общественного транспорта</a:t>
            </a:r>
            <a:endParaRPr lang="ru-RU" sz="1200">
              <a:latin typeface="Century Gothic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67408" y="4143932"/>
          <a:ext cx="10729192" cy="2381412"/>
        </p:xfrm>
        <a:graphic>
          <a:graphicData uri="http://schemas.openxmlformats.org/drawingml/2006/table">
            <a:tbl>
              <a:tblPr firstRow="1" bandRow="1"/>
              <a:tblGrid>
                <a:gridCol w="5601612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0"/>
                    </a:ext>
                  </a:extLst>
                </a:gridCol>
                <a:gridCol w="949170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1"/>
                    </a:ext>
                  </a:extLst>
                </a:gridCol>
                <a:gridCol w="881372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2"/>
                    </a:ext>
                  </a:extLst>
                </a:gridCol>
                <a:gridCol w="813574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3"/>
                    </a:ext>
                  </a:extLst>
                </a:gridCol>
                <a:gridCol w="881372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4"/>
                    </a:ext>
                  </a:extLst>
                </a:gridCol>
                <a:gridCol w="813574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5"/>
                    </a:ext>
                  </a:extLst>
                </a:gridCol>
                <a:gridCol w="788518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6"/>
                    </a:ext>
                  </a:extLst>
                </a:gridCol>
              </a:tblGrid>
              <a:tr h="214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Наименование показателя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Ед. изм.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2024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2025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2026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2027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0"/>
                  </a:ext>
                </a:extLst>
              </a:tr>
              <a:tr h="39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Доля дорожной сети Энгельсской агломерации, находящаяся в нормативном состоянии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89,46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75,2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75,65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77,43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79,21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1"/>
                  </a:ext>
                </a:extLst>
              </a:tr>
              <a:tr h="39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Протяженность дорожной сети Энгельсской агломерации, находящаяся в нормативном состоянии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км.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94,37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84,37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84,87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86,87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88,87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2"/>
                  </a:ext>
                </a:extLst>
              </a:tr>
              <a:tr h="39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Доля отечественного оборудования (товаров, работ, услуг) в общем объеме закупок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3"/>
                  </a:ext>
                </a:extLst>
              </a:tr>
              <a:tr h="573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Осуществлено строительство и реконструкция автомобильных дорог регионального или межмуниципального, местного значения (накопленным итогом)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км.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4"/>
                  </a:ext>
                </a:extLst>
              </a:tr>
              <a:tr h="39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Доля выхода подвижного состава наземного электротранспорта на маршруты движения общественного транспорта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5"/>
                  </a:ext>
                </a:extLst>
              </a:tr>
            </a:tbl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7176120" y="1124744"/>
          <a:ext cx="432048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495600" y="3728065"/>
            <a:ext cx="7704856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>
                <a:latin typeface="Century Gothic" pitchFamily="34" charset="0"/>
              </a:rPr>
              <a:t>Сведения о целевых показателях (индикаторах) муниципальной программы: </a:t>
            </a:r>
          </a:p>
        </p:txBody>
      </p:sp>
      <p:pic>
        <p:nvPicPr>
          <p:cNvPr id="10" name="Рисунок 9" descr="Picture background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07768" y="1124744"/>
            <a:ext cx="3066979" cy="2376264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diamond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767408" y="980728"/>
            <a:ext cx="1800200" cy="2016224"/>
          </a:xfrm>
          <a:prstGeom prst="round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PT Astra Serif" pitchFamily="18" charset="-52"/>
            </a:endParaRPr>
          </a:p>
        </p:txBody>
      </p:sp>
      <p:sp>
        <p:nvSpPr>
          <p:cNvPr id="12294" name="object 18"/>
          <p:cNvSpPr txBox="1">
            <a:spLocks noChangeArrowheads="1"/>
          </p:cNvSpPr>
          <p:nvPr/>
        </p:nvSpPr>
        <p:spPr bwMode="auto">
          <a:xfrm>
            <a:off x="695400" y="116632"/>
            <a:ext cx="11314113" cy="47942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</a:gradFill>
          <a:ln w="9525">
            <a:noFill/>
            <a:miter lim="800000"/>
          </a:ln>
        </p:spPr>
        <p:txBody>
          <a:bodyPr lIns="0" tIns="32384" rIns="0" bIns="0"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  <a:latin typeface="Century Gothic" pitchFamily="34" charset="0"/>
              </a:rPr>
              <a:t>МП «Формирование современной городской среды на территории муниципального образования </a:t>
            </a:r>
          </a:p>
          <a:p>
            <a:pPr algn="ctr"/>
            <a:r>
              <a:rPr lang="ru-RU" sz="1400" b="1">
                <a:solidFill>
                  <a:srgbClr val="002060"/>
                </a:solidFill>
                <a:latin typeface="Century Gothic" pitchFamily="34" charset="0"/>
              </a:rPr>
              <a:t>город Энгельс Энгельсского муниципального района Саратовской области»</a:t>
            </a:r>
          </a:p>
        </p:txBody>
      </p:sp>
      <p:sp>
        <p:nvSpPr>
          <p:cNvPr id="12295" name="TextBox 2"/>
          <p:cNvSpPr txBox="1">
            <a:spLocks noChangeArrowheads="1"/>
          </p:cNvSpPr>
          <p:nvPr/>
        </p:nvSpPr>
        <p:spPr bwMode="auto">
          <a:xfrm>
            <a:off x="839416" y="1123950"/>
            <a:ext cx="1552575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1200" b="1">
                <a:latin typeface="Century Gothic" pitchFamily="34" charset="0"/>
              </a:rPr>
              <a:t>Цель программы: </a:t>
            </a:r>
            <a:r>
              <a:rPr lang="ru-RU" sz="1200">
                <a:latin typeface="Century Gothic" pitchFamily="34" charset="0"/>
              </a:rPr>
              <a:t>повышение уровня благоустройства территории и комфортности </a:t>
            </a:r>
            <a:r>
              <a:rPr lang="ru-RU" sz="1200" smtClean="0">
                <a:latin typeface="Century Gothic" pitchFamily="34" charset="0"/>
              </a:rPr>
              <a:t>проживающих на этой территории </a:t>
            </a:r>
            <a:r>
              <a:rPr lang="ru-RU" sz="1200">
                <a:latin typeface="Century Gothic" pitchFamily="34" charset="0"/>
              </a:rPr>
              <a:t>граждан</a:t>
            </a:r>
          </a:p>
        </p:txBody>
      </p:sp>
      <p:pic>
        <p:nvPicPr>
          <p:cNvPr id="12299" name="Рисунок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5250" y="104775"/>
            <a:ext cx="474663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graphicFrame>
        <p:nvGraphicFramePr>
          <p:cNvPr id="13" name="Диаграмма 12"/>
          <p:cNvGraphicFramePr/>
          <p:nvPr/>
        </p:nvGraphicFramePr>
        <p:xfrm>
          <a:off x="7032104" y="980728"/>
          <a:ext cx="424847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55440" y="3212976"/>
            <a:ext cx="7704856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>
                <a:latin typeface="Century Gothic" pitchFamily="34" charset="0"/>
              </a:rPr>
              <a:t>Сведения о целевых показателях (индикаторах) муниципальной программы: </a:t>
            </a:r>
          </a:p>
        </p:txBody>
      </p:sp>
      <p:pic>
        <p:nvPicPr>
          <p:cNvPr id="15" name="Рисунок 14" descr="C:\Users\Пользователь\Desktop\МОЯ РАБОТА\Бюджет для граждан 2025\Картинки\современная городская среда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711624" y="980728"/>
            <a:ext cx="4104456" cy="2016223"/>
          </a:xfrm>
          <a:prstGeom prst="rect">
            <a:avLst/>
          </a:prstGeom>
          <a:noFill/>
          <a:ln w="9525">
            <a:noFill/>
            <a:miter lim="800000"/>
          </a:ln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35360" y="3563523"/>
          <a:ext cx="8784976" cy="2963746"/>
        </p:xfrm>
        <a:graphic>
          <a:graphicData uri="http://schemas.openxmlformats.org/drawingml/2006/table">
            <a:tbl>
              <a:tblPr firstRow="1" bandRow="1"/>
              <a:tblGrid>
                <a:gridCol w="5526422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0"/>
                    </a:ext>
                  </a:extLst>
                </a:gridCol>
                <a:gridCol w="738274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4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Наименование показателя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Ед. изм.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2024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2025-2027 годы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0"/>
                  </a:ext>
                </a:extLst>
              </a:tr>
              <a:tr h="400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Количество дворовых территорий, благоустройство которых выполнено исходя из минимального перечня видов работ по благоустройству (ремонт проездов, обеспечение освещения дворовых территорий, установка скамеек, урн), а также при участии граждан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ед.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+mn-cs"/>
                        </a:rPr>
                        <a:t>761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1"/>
                  </a:ext>
                </a:extLst>
              </a:tr>
              <a:tr h="400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Количество общественных территорий, благоустроенных в рамках утвержденных дизайн - проектов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ед.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+mn-cs"/>
                        </a:rPr>
                        <a:t>14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2"/>
                  </a:ext>
                </a:extLst>
              </a:tr>
              <a:tr h="400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Доля граждан, принявших участие в решении вопросов развития городской среды от общего количества граждан в возрасте от 14 лет, проживающих в муниципальных образованиях, на территории которых реализуются проекты по созданию комфортной городской среды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%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не менее 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не менее 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3"/>
                  </a:ext>
                </a:extLst>
              </a:tr>
              <a:tr h="775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Доля объема закупок оборудования, имеющего российское происхождение, в том числе оборудования, закупаемого при выполнении работ, в общем объеме оборудования, закупленного  в рамках реализации мероприятий муниципальной программы современной городской среды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4"/>
                  </a:ext>
                </a:extLst>
              </a:tr>
            </a:tbl>
          </a:graphicData>
        </a:graphic>
      </p:graphicFrame>
      <p:pic>
        <p:nvPicPr>
          <p:cNvPr id="17" name="Рисунок 16" descr="Picture background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336360" y="5013176"/>
            <a:ext cx="2738089" cy="170080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" name="Рисунок 17" descr="Picture background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9336360" y="3212976"/>
            <a:ext cx="2736304" cy="170080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diamond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623392" y="908720"/>
            <a:ext cx="3528392" cy="1584176"/>
          </a:xfrm>
          <a:prstGeom prst="round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3500000" scaled="1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PT Astra Serif" pitchFamily="18" charset="-52"/>
            </a:endParaRPr>
          </a:p>
        </p:txBody>
      </p:sp>
      <p:pic>
        <p:nvPicPr>
          <p:cNvPr id="13318" name="Рисунок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5250" y="104775"/>
            <a:ext cx="474663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316" name="Рисунок 3" descr="lg!uo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27847" y="980728"/>
            <a:ext cx="2296599" cy="2376264"/>
          </a:xfrm>
          <a:prstGeom prst="rect">
            <a:avLst/>
          </a:prstGeom>
          <a:noFill/>
          <a:ln w="9525">
            <a:noFill/>
            <a:miter lim="800000"/>
          </a:ln>
          <a:effectLst>
            <a:softEdge rad="63500"/>
          </a:effectLst>
        </p:spPr>
      </p:pic>
      <p:sp>
        <p:nvSpPr>
          <p:cNvPr id="13320" name="object 18"/>
          <p:cNvSpPr txBox="1">
            <a:spLocks noChangeArrowheads="1"/>
          </p:cNvSpPr>
          <p:nvPr/>
        </p:nvSpPr>
        <p:spPr bwMode="auto">
          <a:xfrm>
            <a:off x="685800" y="357188"/>
            <a:ext cx="10896600" cy="46355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</a:gradFill>
          <a:ln w="9525">
            <a:noFill/>
            <a:miter lim="800000"/>
          </a:ln>
        </p:spPr>
        <p:txBody>
          <a:bodyPr lIns="0" tIns="32384" rIns="0" bIns="0"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  <a:latin typeface="Century Gothic" pitchFamily="34" charset="0"/>
              </a:rPr>
              <a:t>МП «Эффективное управление и распоряжение муниципальным имуществом муниципального образования </a:t>
            </a:r>
          </a:p>
          <a:p>
            <a:pPr algn="ctr"/>
            <a:r>
              <a:rPr lang="ru-RU" sz="1400" b="1">
                <a:solidFill>
                  <a:srgbClr val="002060"/>
                </a:solidFill>
                <a:latin typeface="Century Gothic" pitchFamily="34" charset="0"/>
              </a:rPr>
              <a:t>город Энгельс Энгельсского муниципального района Саратовской области»</a:t>
            </a:r>
          </a:p>
        </p:txBody>
      </p:sp>
      <p:sp>
        <p:nvSpPr>
          <p:cNvPr id="13321" name="TextBox 5"/>
          <p:cNvSpPr txBox="1">
            <a:spLocks noChangeArrowheads="1"/>
          </p:cNvSpPr>
          <p:nvPr/>
        </p:nvSpPr>
        <p:spPr bwMode="auto">
          <a:xfrm>
            <a:off x="623392" y="908720"/>
            <a:ext cx="3528392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1200" b="1">
                <a:latin typeface="Century Gothic" pitchFamily="34" charset="0"/>
              </a:rPr>
              <a:t>Цель программы: </a:t>
            </a:r>
            <a:r>
              <a:rPr lang="ru-RU" sz="1200">
                <a:latin typeface="Century Gothic" pitchFamily="34" charset="0"/>
              </a:rPr>
              <a:t>регулирование имущественных отношений через вовлечение в хозяйственный </a:t>
            </a:r>
            <a:r>
              <a:rPr lang="ru-RU" sz="1200" smtClean="0">
                <a:latin typeface="Century Gothic" pitchFamily="34" charset="0"/>
              </a:rPr>
              <a:t>оборот объектов муниципального </a:t>
            </a:r>
            <a:r>
              <a:rPr lang="ru-RU" sz="1200">
                <a:latin typeface="Century Gothic" pitchFamily="34" charset="0"/>
              </a:rPr>
              <a:t>имущества и повышение эффективности </a:t>
            </a:r>
            <a:r>
              <a:rPr lang="ru-RU" sz="1200" smtClean="0">
                <a:latin typeface="Century Gothic" pitchFamily="34" charset="0"/>
              </a:rPr>
              <a:t>управления </a:t>
            </a:r>
            <a:r>
              <a:rPr lang="ru-RU" sz="1200">
                <a:latin typeface="Century Gothic" pitchFamily="34" charset="0"/>
              </a:rPr>
              <a:t>муниципальным </a:t>
            </a:r>
            <a:r>
              <a:rPr lang="ru-RU" sz="1200" smtClean="0">
                <a:latin typeface="Century Gothic" pitchFamily="34" charset="0"/>
              </a:rPr>
              <a:t>имуществом городского поселения</a:t>
            </a:r>
            <a:endParaRPr lang="ru-RU" sz="120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3552" y="3656831"/>
            <a:ext cx="8280920" cy="2762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>
                <a:latin typeface="Century Gothic" pitchFamily="34" charset="0"/>
              </a:rPr>
              <a:t>Сведения о целевых показателях (индикаторах) муниципальной программы: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911424" y="4136876"/>
          <a:ext cx="10441160" cy="2244452"/>
        </p:xfrm>
        <a:graphic>
          <a:graphicData uri="http://schemas.openxmlformats.org/drawingml/2006/table">
            <a:tbl>
              <a:tblPr firstRow="1" bandRow="1"/>
              <a:tblGrid>
                <a:gridCol w="5451233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0"/>
                    </a:ext>
                  </a:extLst>
                </a:gridCol>
                <a:gridCol w="923689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1"/>
                    </a:ext>
                  </a:extLst>
                </a:gridCol>
                <a:gridCol w="857711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2"/>
                    </a:ext>
                  </a:extLst>
                </a:gridCol>
                <a:gridCol w="791733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3"/>
                    </a:ext>
                  </a:extLst>
                </a:gridCol>
                <a:gridCol w="857711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4"/>
                    </a:ext>
                  </a:extLst>
                </a:gridCol>
                <a:gridCol w="791733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5"/>
                    </a:ext>
                  </a:extLst>
                </a:gridCol>
                <a:gridCol w="767350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6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Наименование показателя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Ед. изм.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2024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2025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2026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2027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0"/>
                  </a:ext>
                </a:extLst>
              </a:tr>
              <a:tr h="400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Количество объектов имущества, в отношении которых проведена оценка и техническая инвентаризация (оценка рыночной стоимости объекта недвижимого имущества и оценка рыночной стоимости годовой арендной платы за пользование объектом недвижимого имущества)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1" i="1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усл.ед.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1"/>
                  </a:ext>
                </a:extLst>
              </a:tr>
              <a:tr h="400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Количество технических документаций на объекты недвижимости для вовлечения в хозяйственный оборот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2"/>
                  </a:ext>
                </a:extLst>
              </a:tr>
              <a:tr h="400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Размер оплаченных взносов на капитальный ремонт общего имущества в многоквартирных домах за нежилые помещения, находящихся в собственности муниципального образования город Энгельс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3"/>
                  </a:ext>
                </a:extLst>
              </a:tr>
              <a:tr h="400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Количество жилых помещений, право муниципальной собственности,на которые оформлено в порядке наследования по закону выморочного имущества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1" i="1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усл.ед.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4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7104112" y="1124744"/>
          <a:ext cx="424847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Рисунок 12" descr="Picture background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23392" y="2492896"/>
            <a:ext cx="3456384" cy="115212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diamond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79376" y="980728"/>
            <a:ext cx="2448272" cy="1944216"/>
          </a:xfrm>
          <a:prstGeom prst="round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PT Astra Serif" pitchFamily="18" charset="-52"/>
            </a:endParaRPr>
          </a:p>
        </p:txBody>
      </p:sp>
      <p:sp>
        <p:nvSpPr>
          <p:cNvPr id="14344" name="TextBox 2"/>
          <p:cNvSpPr txBox="1">
            <a:spLocks noChangeArrowheads="1"/>
          </p:cNvSpPr>
          <p:nvPr/>
        </p:nvSpPr>
        <p:spPr bwMode="auto">
          <a:xfrm>
            <a:off x="551384" y="1124744"/>
            <a:ext cx="2376264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1200" b="1">
                <a:latin typeface="Century Gothic" pitchFamily="34" charset="0"/>
              </a:rPr>
              <a:t>Цель программы: </a:t>
            </a:r>
            <a:r>
              <a:rPr lang="ru-RU" sz="1200">
                <a:latin typeface="Century Gothic" pitchFamily="34" charset="0"/>
              </a:rPr>
              <a:t>профилактика правонарушений и терроризма на территории муниципального образования город Энгельс Энгельсского муниципального района Саратовской области</a:t>
            </a:r>
          </a:p>
        </p:txBody>
      </p:sp>
      <p:graphicFrame>
        <p:nvGraphicFramePr>
          <p:cNvPr id="14338" name="Диаграмма 3"/>
          <p:cNvGraphicFramePr>
            <a:graphicFrameLocks/>
          </p:cNvGraphicFramePr>
          <p:nvPr/>
        </p:nvGraphicFramePr>
        <p:xfrm>
          <a:off x="6781800" y="2057400"/>
          <a:ext cx="4495800" cy="1219200"/>
        </p:xfrm>
        <a:graphic>
          <a:graphicData uri="http://schemas.openxmlformats.org/presentationml/2006/ole">
            <p:oleObj spid="_x0000_s1038" r:id="rId3" imgW="7022763" imgH="1905770" progId="">
              <p:embed/>
            </p:oleObj>
          </a:graphicData>
        </a:graphic>
      </p:graphicFrame>
      <p:sp>
        <p:nvSpPr>
          <p:cNvPr id="14345" name="object 18"/>
          <p:cNvSpPr txBox="1">
            <a:spLocks noChangeArrowheads="1"/>
          </p:cNvSpPr>
          <p:nvPr/>
        </p:nvSpPr>
        <p:spPr bwMode="auto">
          <a:xfrm>
            <a:off x="685800" y="357188"/>
            <a:ext cx="10896600" cy="46355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</a:gradFill>
          <a:ln w="9525">
            <a:noFill/>
            <a:miter lim="800000"/>
          </a:ln>
        </p:spPr>
        <p:txBody>
          <a:bodyPr lIns="0" tIns="32384" rIns="0" bIns="0"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  <a:latin typeface="Century Gothic" pitchFamily="34" charset="0"/>
              </a:rPr>
              <a:t>МП «Профилактика правонарушений и терроризма на территории  муниципального образования город Энгельс Энгельсского муниципального района Саратовской области»</a:t>
            </a:r>
          </a:p>
        </p:txBody>
      </p:sp>
      <p:pic>
        <p:nvPicPr>
          <p:cNvPr id="14349" name="Рисунок 3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5250" y="104775"/>
            <a:ext cx="474663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51384" y="3717032"/>
          <a:ext cx="10873206" cy="2882615"/>
        </p:xfrm>
        <a:graphic>
          <a:graphicData uri="http://schemas.openxmlformats.org/drawingml/2006/table">
            <a:tbl>
              <a:tblPr firstRow="1" bandRow="1"/>
              <a:tblGrid>
                <a:gridCol w="5676801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0"/>
                    </a:ext>
                  </a:extLst>
                </a:gridCol>
                <a:gridCol w="961910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1"/>
                    </a:ext>
                  </a:extLst>
                </a:gridCol>
                <a:gridCol w="893202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2"/>
                    </a:ext>
                  </a:extLst>
                </a:gridCol>
                <a:gridCol w="824494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3"/>
                    </a:ext>
                  </a:extLst>
                </a:gridCol>
                <a:gridCol w="893202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4"/>
                    </a:ext>
                  </a:extLst>
                </a:gridCol>
                <a:gridCol w="824494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5"/>
                    </a:ext>
                  </a:extLst>
                </a:gridCol>
                <a:gridCol w="799103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6"/>
                    </a:ext>
                  </a:extLst>
                </a:gridCol>
              </a:tblGrid>
              <a:tr h="251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Наименование показателя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Ед. изм.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2024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2025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2026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2027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0"/>
                  </a:ext>
                </a:extLst>
              </a:tr>
              <a:tr h="350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Увеличение количества народных дружинников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ед.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55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60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65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65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1"/>
                  </a:ext>
                </a:extLst>
              </a:tr>
              <a:tr h="583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Снижение уровня количества преступлений совершенных в общественных местах по отношению к общему количеству преступлений 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%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30,2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39,0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38,9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38,9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38,9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2"/>
                  </a:ext>
                </a:extLst>
              </a:tr>
              <a:tr h="583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Увеличение количества видеокамер в местах с массовым пребыванием людей с выводом в дежурную часть МУ МВД России «Энгельсское» Саратовской области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шт.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124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79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124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3"/>
                  </a:ext>
                </a:extLst>
              </a:tr>
              <a:tr h="535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Проведение мероприятий по противодействию идеологии терроризма не реже 1 раза в квартал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4"/>
                  </a:ext>
                </a:extLst>
              </a:tr>
              <a:tr h="535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Поддержание работоспособности видеокамер в местах с массовым пребыванием людей с выводом в </a:t>
                      </a: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дежурную часть МУ МВД России «Энгельсское» Саратовской области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5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6528048" y="908720"/>
          <a:ext cx="468052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91544" y="3284984"/>
            <a:ext cx="7704856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>
                <a:latin typeface="Century Gothic" pitchFamily="34" charset="0"/>
              </a:rPr>
              <a:t>Сведения о целевых показателях (индикаторах) муниципальной программы: </a:t>
            </a:r>
          </a:p>
        </p:txBody>
      </p:sp>
      <p:pic>
        <p:nvPicPr>
          <p:cNvPr id="15" name="Рисунок 14" descr="1676027396_bronk-club-p-pozhelaniya-protiv-terrorizma-krasivo-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7648" y="908720"/>
            <a:ext cx="3456384" cy="235912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spd="slow">
    <p:diamond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35360" y="785794"/>
            <a:ext cx="5688632" cy="1143008"/>
          </a:xfrm>
          <a:prstGeom prst="round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PT Astra Serif" pitchFamily="18" charset="-52"/>
            </a:endParaRPr>
          </a:p>
        </p:txBody>
      </p:sp>
      <p:pic>
        <p:nvPicPr>
          <p:cNvPr id="15366" name="Рисунок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5250" y="104775"/>
            <a:ext cx="474663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5367" name="object 18"/>
          <p:cNvSpPr txBox="1">
            <a:spLocks noChangeArrowheads="1"/>
          </p:cNvSpPr>
          <p:nvPr/>
        </p:nvSpPr>
        <p:spPr bwMode="auto">
          <a:xfrm>
            <a:off x="685800" y="214313"/>
            <a:ext cx="11242848" cy="46355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</a:gradFill>
          <a:ln w="9525">
            <a:noFill/>
            <a:miter lim="800000"/>
          </a:ln>
        </p:spPr>
        <p:txBody>
          <a:bodyPr wrap="square" lIns="0" tIns="32384" rIns="0" bIns="0"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  <a:latin typeface="Century Gothic" pitchFamily="34" charset="0"/>
              </a:rPr>
              <a:t>МП «Развитие земельных отношений на территории муниципального образования город Энгельс Энгельсского муниципального района Саратовской области»</a:t>
            </a:r>
          </a:p>
        </p:txBody>
      </p:sp>
      <p:sp>
        <p:nvSpPr>
          <p:cNvPr id="15369" name="TextBox 5"/>
          <p:cNvSpPr txBox="1">
            <a:spLocks noChangeArrowheads="1"/>
          </p:cNvSpPr>
          <p:nvPr/>
        </p:nvSpPr>
        <p:spPr bwMode="auto">
          <a:xfrm>
            <a:off x="497324" y="785813"/>
            <a:ext cx="5526668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1200" b="1">
                <a:latin typeface="Century Gothic" pitchFamily="34" charset="0"/>
              </a:rPr>
              <a:t>Цель программы: </a:t>
            </a:r>
            <a:r>
              <a:rPr lang="ru-RU" sz="1200">
                <a:latin typeface="Century Gothic" pitchFamily="34" charset="0"/>
              </a:rPr>
              <a:t>увеличение числа земельных участков составляющих налогооблагаемую базу, увеличение поступлений в бюджет муниципального образования город Энгельс </a:t>
            </a:r>
            <a:r>
              <a:rPr lang="ru-RU" sz="1200" smtClean="0">
                <a:latin typeface="Century Gothic" pitchFamily="34" charset="0"/>
              </a:rPr>
              <a:t>Энгельсского муниципального района Саратовской области от </a:t>
            </a:r>
            <a:r>
              <a:rPr lang="ru-RU" sz="1200">
                <a:latin typeface="Century Gothic" pitchFamily="34" charset="0"/>
              </a:rPr>
              <a:t>земельного налога и арендной </a:t>
            </a:r>
            <a:r>
              <a:rPr lang="ru-RU" sz="1200" smtClean="0">
                <a:latin typeface="Century Gothic" pitchFamily="34" charset="0"/>
              </a:rPr>
              <a:t>платы за пользование земельными  участками.</a:t>
            </a:r>
            <a:endParaRPr lang="ru-RU" sz="1200">
              <a:latin typeface="Century Gothic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35361" y="2348880"/>
          <a:ext cx="11593289" cy="4490468"/>
        </p:xfrm>
        <a:graphic>
          <a:graphicData uri="http://schemas.openxmlformats.org/drawingml/2006/table">
            <a:tbl>
              <a:tblPr firstRow="1" bandRow="1"/>
              <a:tblGrid>
                <a:gridCol w="6052749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0"/>
                    </a:ext>
                  </a:extLst>
                </a:gridCol>
                <a:gridCol w="1025613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1"/>
                    </a:ext>
                  </a:extLst>
                </a:gridCol>
                <a:gridCol w="952355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2"/>
                    </a:ext>
                  </a:extLst>
                </a:gridCol>
                <a:gridCol w="879097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3"/>
                    </a:ext>
                  </a:extLst>
                </a:gridCol>
                <a:gridCol w="952355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4"/>
                    </a:ext>
                  </a:extLst>
                </a:gridCol>
                <a:gridCol w="879097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5"/>
                    </a:ext>
                  </a:extLst>
                </a:gridCol>
                <a:gridCol w="852023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6"/>
                    </a:ext>
                  </a:extLst>
                </a:gridCol>
              </a:tblGrid>
              <a:tr h="178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Наименование показателя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Ед. изм.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2024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2025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2026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2027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0"/>
                  </a:ext>
                </a:extLst>
              </a:tr>
              <a:tr h="33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Количество земельных участков, сформированных для предоставления в собственность бесплатно гражданам, имеющим трех и более детей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-</a:t>
                      </a:r>
                      <a:endParaRPr lang="ru-RU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1"/>
                  </a:ext>
                </a:extLst>
              </a:tr>
              <a:tr h="33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Количество земельных участков, сформированных для их продажи, продажи права аренды земельных участков на торгах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-</a:t>
                      </a:r>
                      <a:endParaRPr lang="ru-RU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2"/>
                  </a:ext>
                </a:extLst>
              </a:tr>
              <a:tr h="33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Количество земельных участков, сформированных под объектами недвижимости, находящимися в муниципальной собственности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-</a:t>
                      </a:r>
                      <a:endParaRPr lang="ru-RU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3"/>
                  </a:ext>
                </a:extLst>
              </a:tr>
              <a:tr h="33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Количество кадастровых кварталов, в отношении которых выполнены комплексные кадастровые работы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-</a:t>
                      </a:r>
                      <a:endParaRPr lang="ru-RU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4"/>
                  </a:ext>
                </a:extLst>
              </a:tr>
              <a:tr h="33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Количество земельных участков, в отношении которых проведена оценка рыночной стоимости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-</a:t>
                      </a:r>
                      <a:endParaRPr lang="ru-RU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5"/>
                  </a:ext>
                </a:extLst>
              </a:tr>
              <a:tr h="33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Количество сформированных земельных участков под аварийными многоквартирными домами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-</a:t>
                      </a:r>
                      <a:endParaRPr lang="ru-RU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Количество земельных участков, сформированных для размещения объектов социально-культурного, спортивного, рекреационного, коммунально-бытового назначения, реализации масштабных инвестиционных проектов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-</a:t>
                      </a:r>
                      <a:endParaRPr lang="ru-RU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7"/>
                  </a:ext>
                </a:extLst>
              </a:tr>
              <a:tr h="202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Количество земельных участков, образованных под многоквартирными домами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-</a:t>
                      </a:r>
                      <a:endParaRPr lang="ru-RU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8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Количество технико-экономических обоснований площади земельных участков, занятых объектами недвижимости, исходя из функционального назначения зданий и предельных максимальных параметров земельных участков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-</a:t>
                      </a:r>
                      <a:endParaRPr lang="ru-RU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9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Количество публичных сервитутов, устанавливаемых в целях обеспечения муниципальных нужд и нужд местного населения, размещения объектов местного значения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-</a:t>
                      </a:r>
                      <a:endParaRPr lang="ru-RU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1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Количество земельных участков, сформированных для  предоставления в собственность бесплатно военнослужащим участникам специальной военной операции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-</a:t>
                      </a:r>
                      <a:endParaRPr lang="ru-RU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11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8112224" y="764704"/>
          <a:ext cx="3816424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35360" y="1988840"/>
            <a:ext cx="7344816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>
                <a:latin typeface="Century Gothic" pitchFamily="34" charset="0"/>
              </a:rPr>
              <a:t>Сведения о целевых показателях (индикаторах) муниципальной программы: </a:t>
            </a:r>
          </a:p>
        </p:txBody>
      </p:sp>
      <p:pic>
        <p:nvPicPr>
          <p:cNvPr id="13" name="Рисунок 12" descr="Picture background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96000" y="764704"/>
            <a:ext cx="1944216" cy="108012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AutoShape 4" descr="https://privatbankrf.ru/images/zachem-uchen-dohodov-i-rashodov_1.webp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s://privatbankrf.ru/images/zachem-uchen-dohodov-i-rashodov_1.webp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https://privatbankrf.ru/images/zachem-uchen-dohodov-i-rashodov_1.webp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 rot="10800000" flipV="1">
            <a:off x="263352" y="1844824"/>
            <a:ext cx="10153128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03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400" b="1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Текущий финансовый год </a:t>
            </a:r>
            <a:r>
              <a:rPr lang="ru-RU" sz="140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– это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 rot="10800000" flipV="1">
            <a:off x="3719736" y="2564904"/>
            <a:ext cx="6696744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Очередной финансовый год </a:t>
            </a:r>
            <a:r>
              <a:rPr lang="ru-RU" sz="140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– это год, следующий за текущим финансовым годом.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3719736" y="3429000"/>
            <a:ext cx="6696744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400" b="1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Плановый период – </a:t>
            </a:r>
            <a:r>
              <a:rPr lang="ru-RU" sz="140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два финансовых года, следующие за очередным финансовым годом.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 rot="10800000" flipV="1">
            <a:off x="3719736" y="4221088"/>
            <a:ext cx="6696744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400" b="1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Отчетный финансовый год </a:t>
            </a:r>
            <a:r>
              <a:rPr lang="ru-RU" sz="140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– год, предшествующий текущему финансовому году. 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 rot="10800000" flipV="1">
            <a:off x="263352" y="5134979"/>
            <a:ext cx="8136904" cy="116955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400" b="1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Публичные</a:t>
            </a:r>
            <a:r>
              <a:rPr lang="ru-RU" sz="1400" b="1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слушания </a:t>
            </a:r>
            <a:r>
              <a:rPr lang="ru-RU" sz="140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– форма реализации прав населения муниципального образования (общественности) на участие в процессе принятия решений органами местного самоуправления посредством проведения собрания для публичного обсуждения проектов нормативных правовых актов муниципального образования и других общественно значимых вопросов.</a:t>
            </a:r>
          </a:p>
        </p:txBody>
      </p:sp>
      <p:pic>
        <p:nvPicPr>
          <p:cNvPr id="15" name="Рисунок 27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8125" y="285750"/>
            <a:ext cx="474663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7" name="Рисунок 16" descr="C:\Users\Пользователь\Desktop\МОЯ РАБОТА\Бюджет для граждан 2025\Картинки\публичные слушания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544272" y="4797152"/>
            <a:ext cx="3647728" cy="206084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" name="Рисунок 17" descr="C:\Users\Пользователь\Desktop\МОЯ РАБОТА\Бюджет для граждан 2025\Картинки\бюджет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5360" y="2636912"/>
            <a:ext cx="3240360" cy="244827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9" name="Рисунок 18" descr="C:\Users\Пользователь\Desktop\МОЯ РАБОТА\Бюджет для граждан_2024\ИСПОЛНЕНИЕ\картинки\картинка.jpg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904312" y="0"/>
            <a:ext cx="3287688" cy="1772816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838200" y="188641"/>
            <a:ext cx="7922096" cy="1080119"/>
          </a:xfrm>
          <a:blipFill>
            <a:blip r:embed="rId6" cstate="print"/>
            <a:tile tx="0" ty="0" sx="100000" sy="100000" flip="none" algn="tl"/>
          </a:blipFill>
          <a:effectLst>
            <a:glow rad="63500">
              <a:schemeClr val="accent4">
                <a:satMod val="175000"/>
                <a:alpha val="40000"/>
              </a:schemeClr>
            </a:glow>
            <a:outerShdw blurRad="50800" dist="25000" dir="5400000" rotWithShape="0">
              <a:schemeClr val="accent2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ГЛОССАРИЙ</a:t>
            </a:r>
            <a:r>
              <a:rPr lang="ru-RU" sz="2400" b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b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ОСНОВНЫХ ТЕРМИНОВ И ПОНЯТИЙ</a:t>
            </a:r>
            <a:endParaRPr lang="ru-RU" sz="2400" b="1">
              <a:solidFill>
                <a:schemeClr val="accent1">
                  <a:lumMod val="5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diamond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784508" y="857232"/>
            <a:ext cx="2143140" cy="2357454"/>
          </a:xfrm>
          <a:prstGeom prst="round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PT Astra Serif" pitchFamily="18" charset="-52"/>
            </a:endParaRPr>
          </a:p>
        </p:txBody>
      </p:sp>
      <p:pic>
        <p:nvPicPr>
          <p:cNvPr id="16390" name="Рисунок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5250" y="104775"/>
            <a:ext cx="474663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6391" name="object 18"/>
          <p:cNvSpPr txBox="1">
            <a:spLocks noChangeArrowheads="1"/>
          </p:cNvSpPr>
          <p:nvPr/>
        </p:nvSpPr>
        <p:spPr bwMode="auto">
          <a:xfrm>
            <a:off x="767408" y="357188"/>
            <a:ext cx="10513168" cy="46355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</a:gradFill>
          <a:ln w="9525">
            <a:noFill/>
            <a:miter lim="800000"/>
          </a:ln>
        </p:spPr>
        <p:txBody>
          <a:bodyPr wrap="square" lIns="0" tIns="32384" rIns="0" bIns="0"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  <a:latin typeface="Century Gothic" pitchFamily="34" charset="0"/>
              </a:rPr>
              <a:t>МП «Управление муниципальными финансами муниципального образования город Энгельс </a:t>
            </a:r>
          </a:p>
          <a:p>
            <a:pPr algn="ctr"/>
            <a:r>
              <a:rPr lang="ru-RU" sz="1400" b="1">
                <a:solidFill>
                  <a:srgbClr val="002060"/>
                </a:solidFill>
                <a:latin typeface="Century Gothic" pitchFamily="34" charset="0"/>
              </a:rPr>
              <a:t>Энгельсского муниципального района Саратовской области»</a:t>
            </a:r>
          </a:p>
        </p:txBody>
      </p:sp>
      <p:sp>
        <p:nvSpPr>
          <p:cNvPr id="16392" name="TextBox 4"/>
          <p:cNvSpPr txBox="1">
            <a:spLocks noChangeArrowheads="1"/>
          </p:cNvSpPr>
          <p:nvPr/>
        </p:nvSpPr>
        <p:spPr bwMode="auto">
          <a:xfrm>
            <a:off x="828675" y="908050"/>
            <a:ext cx="1981200" cy="212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1200" b="1">
                <a:latin typeface="Century Gothic" pitchFamily="34" charset="0"/>
              </a:rPr>
              <a:t>Цель программы: </a:t>
            </a:r>
            <a:r>
              <a:rPr lang="ru-RU" sz="1200">
                <a:latin typeface="Century Gothic" pitchFamily="34" charset="0"/>
              </a:rPr>
              <a:t>совершенствование системы управления муниципальными финансами муниципального образования город Энгельс Энгельсского муниципального района Саратовской области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1544" y="3861048"/>
            <a:ext cx="8064896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>
                <a:latin typeface="Century Gothic" pitchFamily="34" charset="0"/>
              </a:rPr>
              <a:t>Сведения о целевых показателях (индикаторах) муниципальной программы: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839416" y="4293096"/>
          <a:ext cx="10441160" cy="2231124"/>
        </p:xfrm>
        <a:graphic>
          <a:graphicData uri="http://schemas.openxmlformats.org/drawingml/2006/table">
            <a:tbl>
              <a:tblPr firstRow="1" bandRow="1"/>
              <a:tblGrid>
                <a:gridCol w="5451233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0"/>
                    </a:ext>
                  </a:extLst>
                </a:gridCol>
                <a:gridCol w="923689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1"/>
                    </a:ext>
                  </a:extLst>
                </a:gridCol>
                <a:gridCol w="857711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2"/>
                    </a:ext>
                  </a:extLst>
                </a:gridCol>
                <a:gridCol w="791733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3"/>
                    </a:ext>
                  </a:extLst>
                </a:gridCol>
                <a:gridCol w="857711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4"/>
                    </a:ext>
                  </a:extLst>
                </a:gridCol>
                <a:gridCol w="791733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5"/>
                    </a:ext>
                  </a:extLst>
                </a:gridCol>
                <a:gridCol w="767350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6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Наименование показателя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Ед. изм.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2024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2025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2026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2027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0"/>
                  </a:ext>
                </a:extLst>
              </a:tr>
              <a:tr h="400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100" i="1" kern="120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Исполнение расходных обязательств по предоставлению иных межбюджетных трансфертов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1"/>
                  </a:ext>
                </a:extLst>
              </a:tr>
              <a:tr h="400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100" i="1" kern="120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Доля расходов на обслуживание муниципального долга муниципального образования город Энгельс в утвержденном годовом объеме расходов бюджета (за исключением объема расходов, которые осуществляются за счет субвенций, предоставляемых из бюджетов бюджетной системы Российской Федерации)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2"/>
                  </a:ext>
                </a:extLst>
              </a:tr>
              <a:tr h="400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100" i="1" kern="120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Отношение муниципального долга к объему доходов местного бюджета без учета безвозмездных поступлений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smtClean="0">
                          <a:latin typeface="Century Gothic" pitchFamily="34" charset="0"/>
                        </a:rPr>
                        <a:t>не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smtClean="0">
                          <a:latin typeface="Century Gothic" pitchFamily="34" charset="0"/>
                        </a:rPr>
                        <a:t>более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smtClean="0">
                          <a:latin typeface="Century Gothic" pitchFamily="34" charset="0"/>
                        </a:rPr>
                        <a:t>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smtClean="0">
                          <a:latin typeface="Century Gothic" pitchFamily="34" charset="0"/>
                        </a:rPr>
                        <a:t>не более 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smtClean="0">
                          <a:latin typeface="Century Gothic" pitchFamily="34" charset="0"/>
                        </a:rPr>
                        <a:t>Не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smtClean="0">
                          <a:latin typeface="Century Gothic" pitchFamily="34" charset="0"/>
                        </a:rPr>
                        <a:t> более 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smtClean="0">
                          <a:latin typeface="Century Gothic" pitchFamily="34" charset="0"/>
                        </a:rPr>
                        <a:t>не более 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smtClean="0">
                          <a:latin typeface="Century Gothic" pitchFamily="34" charset="0"/>
                        </a:rPr>
                        <a:t>не более 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3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6312024" y="908720"/>
          <a:ext cx="496855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Рисунок 11" descr="Picture background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71664" y="1052736"/>
            <a:ext cx="3096344" cy="259228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diamond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767408" y="984704"/>
            <a:ext cx="5500726" cy="500066"/>
          </a:xfrm>
          <a:prstGeom prst="round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8900000" scaled="1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PT Astra Serif" pitchFamily="18" charset="-52"/>
            </a:endParaRPr>
          </a:p>
        </p:txBody>
      </p:sp>
      <p:pic>
        <p:nvPicPr>
          <p:cNvPr id="17414" name="Рисунок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5250" y="104775"/>
            <a:ext cx="474663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7415" name="object 18"/>
          <p:cNvSpPr txBox="1">
            <a:spLocks noChangeArrowheads="1"/>
          </p:cNvSpPr>
          <p:nvPr/>
        </p:nvSpPr>
        <p:spPr bwMode="auto">
          <a:xfrm>
            <a:off x="767408" y="357188"/>
            <a:ext cx="10513168" cy="46355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</a:gradFill>
          <a:ln w="9525">
            <a:noFill/>
            <a:miter lim="800000"/>
          </a:ln>
        </p:spPr>
        <p:txBody>
          <a:bodyPr wrap="square" lIns="0" tIns="32384" rIns="0" bIns="0"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  <a:latin typeface="Century Gothic" pitchFamily="34" charset="0"/>
              </a:rPr>
              <a:t>МП «Социальная поддержка отдельных категорий граждан на территории муниципального образования </a:t>
            </a:r>
          </a:p>
          <a:p>
            <a:pPr algn="ctr"/>
            <a:r>
              <a:rPr lang="ru-RU" sz="1400" b="1">
                <a:solidFill>
                  <a:srgbClr val="002060"/>
                </a:solidFill>
                <a:latin typeface="Century Gothic" pitchFamily="34" charset="0"/>
              </a:rPr>
              <a:t>город Энгельс Энгельсского муниципального района Саратовской области»</a:t>
            </a:r>
          </a:p>
        </p:txBody>
      </p:sp>
      <p:sp>
        <p:nvSpPr>
          <p:cNvPr id="17416" name="TextBox 4"/>
          <p:cNvSpPr txBox="1">
            <a:spLocks noChangeArrowheads="1"/>
          </p:cNvSpPr>
          <p:nvPr/>
        </p:nvSpPr>
        <p:spPr bwMode="auto">
          <a:xfrm>
            <a:off x="973262" y="1022822"/>
            <a:ext cx="48006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1200" b="1">
                <a:latin typeface="Century Gothic" pitchFamily="34" charset="0"/>
              </a:rPr>
              <a:t>Цель программы: </a:t>
            </a:r>
            <a:r>
              <a:rPr lang="ru-RU" sz="1200">
                <a:latin typeface="Century Gothic" pitchFamily="34" charset="0"/>
              </a:rPr>
              <a:t>повышение уровня и качества жизни граждан, нуждающихся в социальной поддержке</a:t>
            </a:r>
            <a:endParaRPr lang="ru-RU" sz="1200">
              <a:solidFill>
                <a:srgbClr val="FF0000"/>
              </a:solidFill>
              <a:latin typeface="Century Gothic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07368" y="3913632"/>
          <a:ext cx="8791716" cy="2506218"/>
        </p:xfrm>
        <a:graphic>
          <a:graphicData uri="http://schemas.openxmlformats.org/drawingml/2006/table">
            <a:tbl>
              <a:tblPr firstRow="1" bandRow="1"/>
              <a:tblGrid>
                <a:gridCol w="4561251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0"/>
                    </a:ext>
                  </a:extLst>
                </a:gridCol>
                <a:gridCol w="772885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1"/>
                    </a:ext>
                  </a:extLst>
                </a:gridCol>
                <a:gridCol w="717679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2"/>
                    </a:ext>
                  </a:extLst>
                </a:gridCol>
                <a:gridCol w="717679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3"/>
                    </a:ext>
                  </a:extLst>
                </a:gridCol>
                <a:gridCol w="717679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4"/>
                    </a:ext>
                  </a:extLst>
                </a:gridCol>
                <a:gridCol w="662473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5"/>
                    </a:ext>
                  </a:extLst>
                </a:gridCol>
                <a:gridCol w="642070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6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Наименование показателя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Ед. изм.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2023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2024 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2025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2026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2027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0"/>
                  </a:ext>
                </a:extLst>
              </a:tr>
              <a:tr h="400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Предоставление доплаты к трудовой пенсии лицам, замещавшим должности муниципальной службы в органах местного самоуправления муниципального образования город Энгельс Энгельсского муниципального района Саратовской области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1"/>
                  </a:ext>
                </a:extLst>
              </a:tr>
              <a:tr h="400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Предоставление пенсии за выслугу лет депутатам, выборным должностным лицам, и лицам, замещавшим должности муниципальной службы в органах местного самоуправления муниципального образования город Энгельс  Энгельсского муниципального района Саратовской области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2"/>
                  </a:ext>
                </a:extLst>
              </a:tr>
            </a:tbl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6528048" y="908720"/>
          <a:ext cx="475252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27448" y="3573016"/>
            <a:ext cx="7056784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>
                <a:latin typeface="Century Gothic" pitchFamily="34" charset="0"/>
              </a:rPr>
              <a:t>Сведения о целевых показателях (индикаторах) муниципальной программы: </a:t>
            </a:r>
          </a:p>
        </p:txBody>
      </p:sp>
      <p:pic>
        <p:nvPicPr>
          <p:cNvPr id="17" name="Рисунок 16" descr="Picture background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95800" y="1628800"/>
            <a:ext cx="1944216" cy="151216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9" name="Рисунок 18" descr="Picture background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67608" y="1628800"/>
            <a:ext cx="1656184" cy="151216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7042" name="Picture 2" descr="Picture background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9264352" y="3429000"/>
            <a:ext cx="2927648" cy="3429000"/>
          </a:xfrm>
          <a:prstGeom prst="rect">
            <a:avLst/>
          </a:prstGeom>
          <a:noFill/>
        </p:spPr>
      </p:pic>
      <p:pic>
        <p:nvPicPr>
          <p:cNvPr id="16" name="Рисунок 15" descr="YQVx5sfjXOLeHjLR5YSbPbvsjU-kMlNtrX6uqLf_aQA-XvnDIc-sEasp_CCaCEDvmkzD9OeX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7408" y="1628800"/>
            <a:ext cx="1700808" cy="1512168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23392" y="908720"/>
            <a:ext cx="3543212" cy="2304256"/>
          </a:xfrm>
          <a:prstGeom prst="round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PT Astra Serif" pitchFamily="18" charset="-52"/>
            </a:endParaRPr>
          </a:p>
        </p:txBody>
      </p:sp>
      <p:pic>
        <p:nvPicPr>
          <p:cNvPr id="18438" name="Рисунок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5250" y="104775"/>
            <a:ext cx="474663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8439" name="object 18"/>
          <p:cNvSpPr txBox="1">
            <a:spLocks noChangeArrowheads="1"/>
          </p:cNvSpPr>
          <p:nvPr/>
        </p:nvSpPr>
        <p:spPr bwMode="auto">
          <a:xfrm>
            <a:off x="685800" y="357188"/>
            <a:ext cx="10594776" cy="46355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</a:gradFill>
          <a:ln w="9525">
            <a:noFill/>
            <a:miter lim="800000"/>
          </a:ln>
        </p:spPr>
        <p:txBody>
          <a:bodyPr wrap="square" lIns="0" tIns="32384" rIns="0" bIns="0"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  <a:latin typeface="Century Gothic" pitchFamily="34" charset="0"/>
              </a:rPr>
              <a:t>МП «Дорожная деятельность, благоустройство и оказание ритуальных услуг на территории муниципального образования город Энгельс Энгельсского муниципального района Саратовской области»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5600" y="3501008"/>
            <a:ext cx="6696744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>
                <a:latin typeface="Century Gothic" pitchFamily="34" charset="0"/>
              </a:rPr>
              <a:t>Сведения о целевых показателях (индикаторах) муниципальной программы: </a:t>
            </a:r>
          </a:p>
        </p:txBody>
      </p:sp>
      <p:sp>
        <p:nvSpPr>
          <p:cNvPr id="18444" name="TextBox 6"/>
          <p:cNvSpPr txBox="1">
            <a:spLocks noChangeArrowheads="1"/>
          </p:cNvSpPr>
          <p:nvPr/>
        </p:nvSpPr>
        <p:spPr bwMode="auto">
          <a:xfrm>
            <a:off x="839416" y="908720"/>
            <a:ext cx="3327201" cy="2308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1200" b="1">
                <a:latin typeface="Century Gothic" pitchFamily="34" charset="0"/>
              </a:rPr>
              <a:t>Цель программы: </a:t>
            </a:r>
            <a:r>
              <a:rPr lang="ru-RU" sz="1200">
                <a:latin typeface="Century Gothic" pitchFamily="34" charset="0"/>
              </a:rPr>
              <a:t>комплексное решение вопросов, связанных с организацией дорожной деятельности в отношении автомобильных дорог общего пользования местного значения, обеспечение безопасности дорожного движения, организация ритуальных услуг и содержание мест захоронения, организация мероприятий по благоустройству территорий муниципального образования город Энгельс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7104112" y="980728"/>
          <a:ext cx="417646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Рисунок 13" descr="Picture background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95800" y="908720"/>
            <a:ext cx="2592288" cy="2304256"/>
          </a:xfrm>
          <a:prstGeom prst="rect">
            <a:avLst/>
          </a:prstGeom>
          <a:noFill/>
          <a:ln w="9525">
            <a:noFill/>
            <a:miter lim="800000"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631504" y="4077072"/>
          <a:ext cx="10369153" cy="2623297"/>
        </p:xfrm>
        <a:graphic>
          <a:graphicData uri="http://schemas.openxmlformats.org/drawingml/2006/table">
            <a:tbl>
              <a:tblPr firstRow="1" bandRow="1"/>
              <a:tblGrid>
                <a:gridCol w="5275985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0"/>
                    </a:ext>
                  </a:extLst>
                </a:gridCol>
                <a:gridCol w="942800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1"/>
                    </a:ext>
                  </a:extLst>
                </a:gridCol>
                <a:gridCol w="875457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2"/>
                    </a:ext>
                  </a:extLst>
                </a:gridCol>
                <a:gridCol w="808114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3"/>
                    </a:ext>
                  </a:extLst>
                </a:gridCol>
                <a:gridCol w="875457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4"/>
                    </a:ext>
                  </a:extLst>
                </a:gridCol>
                <a:gridCol w="808114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5"/>
                    </a:ext>
                  </a:extLst>
                </a:gridCol>
                <a:gridCol w="783226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6"/>
                    </a:ext>
                  </a:extLst>
                </a:gridCol>
              </a:tblGrid>
              <a:tr h="394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Наименование показателя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Ед. изм.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2023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2024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2025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2026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0"/>
                  </a:ext>
                </a:extLst>
              </a:tr>
              <a:tr h="439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Доля автомобильных дорог и элементов обустройства автомобильных дорог, в отношении которых проведены работы по содержанию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1"/>
                  </a:ext>
                </a:extLst>
              </a:tr>
              <a:tr h="233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Доля отремонтированных дорог от общей площади дорог, требующих ремонта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2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Доля территорий, в отношении которых осуществлены работы по благоустройству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3"/>
                  </a:ext>
                </a:extLst>
              </a:tr>
              <a:tr h="439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Обеспечение захоронения безродных останков, содержание в надлежащем санитарном состоянии семи общественных кладбищ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4"/>
                  </a:ext>
                </a:extLst>
              </a:tr>
              <a:tr h="514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Доля сетей городского наружного освещения, находящихся в муниципальной собственности, в отношении которых проведены работы по содержанию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5"/>
                  </a:ext>
                </a:extLst>
              </a:tr>
            </a:tbl>
          </a:graphicData>
        </a:graphic>
      </p:graphicFrame>
      <p:pic>
        <p:nvPicPr>
          <p:cNvPr id="15" name="Рисунок 14" descr="preview_s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4005064"/>
            <a:ext cx="1559496" cy="2232248"/>
          </a:xfrm>
          <a:prstGeom prst="rect">
            <a:avLst/>
          </a:prstGeom>
          <a:noFill/>
          <a:ln w="9525">
            <a:noFill/>
            <a:miter lim="800000"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9" descr="Kubly-Na-Smieci-Do-Segregacji-ZESTAW-3x-240L-ATES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9763108" y="2996952"/>
            <a:ext cx="2428892" cy="1021485"/>
          </a:xfrm>
          <a:prstGeom prst="rect">
            <a:avLst/>
          </a:prstGeom>
          <a:noFill/>
          <a:ln w="9525">
            <a:noFill/>
            <a:miter lim="800000"/>
          </a:ln>
          <a:effectLst>
            <a:softEdge rad="63500"/>
          </a:effectLst>
        </p:spPr>
      </p:pic>
    </p:spTree>
  </p:cSld>
  <p:clrMapOvr>
    <a:masterClrMapping/>
  </p:clrMapOvr>
  <p:transition spd="slow">
    <p:diamond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767408" y="984718"/>
            <a:ext cx="9073008" cy="500066"/>
          </a:xfrm>
          <a:prstGeom prst="round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latin typeface="PT Astra Serif" pitchFamily="18" charset="-52"/>
            </a:endParaRPr>
          </a:p>
        </p:txBody>
      </p:sp>
      <p:pic>
        <p:nvPicPr>
          <p:cNvPr id="19462" name="Рисунок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5250" y="104775"/>
            <a:ext cx="474663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9463" name="object 18"/>
          <p:cNvSpPr txBox="1">
            <a:spLocks noChangeArrowheads="1"/>
          </p:cNvSpPr>
          <p:nvPr/>
        </p:nvSpPr>
        <p:spPr bwMode="auto">
          <a:xfrm>
            <a:off x="744016" y="357188"/>
            <a:ext cx="10680576" cy="46355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</a:gradFill>
          <a:ln w="9525">
            <a:noFill/>
            <a:miter lim="800000"/>
          </a:ln>
        </p:spPr>
        <p:txBody>
          <a:bodyPr wrap="square" lIns="0" tIns="32384" rIns="0" bIns="0"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  <a:latin typeface="Century Gothic" pitchFamily="34" charset="0"/>
              </a:rPr>
              <a:t>МП «Содержание жилищного фонда на территории муниципального образования город Энгельс </a:t>
            </a:r>
          </a:p>
          <a:p>
            <a:pPr algn="ctr"/>
            <a:r>
              <a:rPr lang="ru-RU" sz="1400" b="1">
                <a:solidFill>
                  <a:srgbClr val="002060"/>
                </a:solidFill>
                <a:latin typeface="Century Gothic" pitchFamily="34" charset="0"/>
              </a:rPr>
              <a:t>Энгельсского муниципального района Саратовской области»</a:t>
            </a:r>
          </a:p>
        </p:txBody>
      </p:sp>
      <p:sp>
        <p:nvSpPr>
          <p:cNvPr id="19464" name="TextBox 3"/>
          <p:cNvSpPr txBox="1">
            <a:spLocks noChangeArrowheads="1"/>
          </p:cNvSpPr>
          <p:nvPr/>
        </p:nvSpPr>
        <p:spPr bwMode="auto">
          <a:xfrm>
            <a:off x="911423" y="1076123"/>
            <a:ext cx="9649073" cy="2846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1250" b="1">
                <a:latin typeface="Century Gothic" pitchFamily="34" charset="0"/>
              </a:rPr>
              <a:t>Цель программы: </a:t>
            </a:r>
            <a:r>
              <a:rPr lang="ru-RU" sz="1250">
                <a:latin typeface="Century Gothic" pitchFamily="34" charset="0"/>
              </a:rPr>
              <a:t>комплексное решение вопросов, связанных с содержанием недвижимого имущества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67409" y="5301208"/>
          <a:ext cx="10801198" cy="867467"/>
        </p:xfrm>
        <a:graphic>
          <a:graphicData uri="http://schemas.openxmlformats.org/drawingml/2006/table">
            <a:tbl>
              <a:tblPr firstRow="1" bandRow="1"/>
              <a:tblGrid>
                <a:gridCol w="5639206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0"/>
                    </a:ext>
                  </a:extLst>
                </a:gridCol>
                <a:gridCol w="955540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1"/>
                    </a:ext>
                  </a:extLst>
                </a:gridCol>
                <a:gridCol w="887287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2"/>
                    </a:ext>
                  </a:extLst>
                </a:gridCol>
                <a:gridCol w="819034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3"/>
                    </a:ext>
                  </a:extLst>
                </a:gridCol>
                <a:gridCol w="887287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4"/>
                    </a:ext>
                  </a:extLst>
                </a:gridCol>
                <a:gridCol w="819034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5"/>
                    </a:ext>
                  </a:extLst>
                </a:gridCol>
                <a:gridCol w="793810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6"/>
                    </a:ext>
                  </a:extLst>
                </a:gridCol>
              </a:tblGrid>
              <a:tr h="41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Наименование показателя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Ед. изм.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2024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2025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2026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2027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0"/>
                  </a:ext>
                </a:extLst>
              </a:tr>
              <a:tr h="448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Содержание и эксплуатация жилых помещений, являющихся собственностью муниципального образования город Энгельс</a:t>
                      </a:r>
                    </a:p>
                  </a:txBody>
                  <a:tcPr marL="68580" marR="68580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1"/>
                  </a:ext>
                </a:extLst>
              </a:tr>
            </a:tbl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4871864" y="1772816"/>
          <a:ext cx="532859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135560" y="4797152"/>
            <a:ext cx="7992888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>
                <a:latin typeface="Century Gothic" pitchFamily="34" charset="0"/>
              </a:rPr>
              <a:t>Сведения о целевых показателях (индикаторах) муниципальной программы: </a:t>
            </a:r>
          </a:p>
        </p:txBody>
      </p:sp>
      <p:pic>
        <p:nvPicPr>
          <p:cNvPr id="16" name="Рисунок 15" descr="Picture background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5360" y="1700808"/>
            <a:ext cx="4248472" cy="2736304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5" name="Рисунок 14" descr="Picture background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0272464" y="908720"/>
            <a:ext cx="1800200" cy="1656184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diamond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Диаграмма 34"/>
          <p:cNvGraphicFramePr/>
          <p:nvPr/>
        </p:nvGraphicFramePr>
        <p:xfrm>
          <a:off x="8544272" y="2204864"/>
          <a:ext cx="3647728" cy="1932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67408" y="1052736"/>
          <a:ext cx="6048672" cy="1703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684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0"/>
                    </a:ext>
                  </a:extLst>
                </a:gridCol>
                <a:gridCol w="1936988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1"/>
                    </a:ext>
                  </a:extLst>
                </a:gridCol>
              </a:tblGrid>
              <a:tr h="434881">
                <a:tc>
                  <a:txBody>
                    <a:bodyPr/>
                    <a:lstStyle/>
                    <a:p>
                      <a:pPr algn="ctr"/>
                      <a:endParaRPr lang="ru-RU" sz="500" b="1" smtClean="0">
                        <a:solidFill>
                          <a:srgbClr val="211D59"/>
                        </a:solidFill>
                        <a:latin typeface="PT Astra Serif" pitchFamily="18" charset="-52"/>
                      </a:endParaRPr>
                    </a:p>
                    <a:p>
                      <a:pPr algn="ctr"/>
                      <a:r>
                        <a:rPr lang="ru-RU" sz="1500" b="1" smtClean="0">
                          <a:solidFill>
                            <a:srgbClr val="211D59"/>
                          </a:solidFill>
                          <a:latin typeface="PT Astra Serif" pitchFamily="18" charset="-52"/>
                        </a:rPr>
                        <a:t>Источники</a:t>
                      </a:r>
                      <a:r>
                        <a:rPr lang="ru-RU" sz="1500" b="1" baseline="0" smtClean="0">
                          <a:solidFill>
                            <a:srgbClr val="211D59"/>
                          </a:solidFill>
                          <a:latin typeface="PT Astra Serif" pitchFamily="18" charset="-52"/>
                        </a:rPr>
                        <a:t> финансового обеспечения</a:t>
                      </a:r>
                      <a:endParaRPr lang="ru-RU" sz="1500" b="1">
                        <a:solidFill>
                          <a:srgbClr val="211D59"/>
                        </a:solidFill>
                        <a:latin typeface="PT Astra Serif" pitchFamily="18" charset="-52"/>
                      </a:endParaRPr>
                    </a:p>
                  </a:txBody>
                  <a:tcPr marL="47479" marR="47479" marT="23739" marB="23739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smtClean="0">
                          <a:solidFill>
                            <a:srgbClr val="211D59"/>
                          </a:solidFill>
                          <a:latin typeface="PT Astra Serif" pitchFamily="18" charset="-52"/>
                        </a:rPr>
                        <a:t>Сумма (</a:t>
                      </a:r>
                      <a:r>
                        <a:rPr lang="ru-RU" sz="1500" b="1" baseline="0" smtClean="0">
                          <a:solidFill>
                            <a:srgbClr val="211D59"/>
                          </a:solidFill>
                          <a:latin typeface="PT Astra Serif" pitchFamily="18" charset="-52"/>
                        </a:rPr>
                        <a:t>тыс.руб.)</a:t>
                      </a:r>
                      <a:endParaRPr lang="ru-RU" sz="1500" b="1">
                        <a:solidFill>
                          <a:srgbClr val="211D59"/>
                        </a:solidFill>
                        <a:latin typeface="PT Astra Serif" pitchFamily="18" charset="-52"/>
                      </a:endParaRPr>
                    </a:p>
                  </a:txBody>
                  <a:tcPr marL="47479" marR="47479" marT="23739" marB="23739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0"/>
                  </a:ext>
                </a:extLst>
              </a:tr>
              <a:tr h="317179">
                <a:tc>
                  <a:txBody>
                    <a:bodyPr/>
                    <a:lstStyle/>
                    <a:p>
                      <a:pPr algn="ctr"/>
                      <a:r>
                        <a:rPr lang="ru-RU" sz="1300" b="0" smtClean="0">
                          <a:solidFill>
                            <a:srgbClr val="211D59"/>
                          </a:solidFill>
                          <a:latin typeface="PT Astra Serif" pitchFamily="18" charset="-52"/>
                        </a:rPr>
                        <a:t>Средства федерального  бюджета</a:t>
                      </a:r>
                      <a:endParaRPr lang="ru-RU" sz="1300" b="0">
                        <a:solidFill>
                          <a:srgbClr val="211D59"/>
                        </a:solidFill>
                        <a:latin typeface="PT Astra Serif" pitchFamily="18" charset="-52"/>
                      </a:endParaRPr>
                    </a:p>
                  </a:txBody>
                  <a:tcPr marL="47479" marR="47479" marT="23739" marB="23739">
                    <a:solidFill>
                      <a:srgbClr val="D8E5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smtClean="0">
                          <a:solidFill>
                            <a:srgbClr val="211D59"/>
                          </a:solidFill>
                          <a:latin typeface="PT Astra Serif" pitchFamily="18" charset="-52"/>
                        </a:rPr>
                        <a:t>112 850,0</a:t>
                      </a:r>
                      <a:endParaRPr lang="ru-RU" sz="1300" b="0">
                        <a:solidFill>
                          <a:srgbClr val="211D59"/>
                        </a:solidFill>
                        <a:latin typeface="PT Astra Serif" pitchFamily="18" charset="-52"/>
                      </a:endParaRPr>
                    </a:p>
                  </a:txBody>
                  <a:tcPr marL="47479" marR="47479" marT="23739" marB="23739">
                    <a:solidFill>
                      <a:srgbClr val="D8E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1"/>
                  </a:ext>
                </a:extLst>
              </a:tr>
              <a:tr h="317179">
                <a:tc>
                  <a:txBody>
                    <a:bodyPr/>
                    <a:lstStyle/>
                    <a:p>
                      <a:pPr algn="ctr"/>
                      <a:r>
                        <a:rPr lang="ru-RU" sz="1300" b="0" smtClean="0">
                          <a:solidFill>
                            <a:srgbClr val="211D59"/>
                          </a:solidFill>
                          <a:latin typeface="PT Astra Serif" pitchFamily="18" charset="-52"/>
                        </a:rPr>
                        <a:t>Средства областного  бюджета</a:t>
                      </a:r>
                      <a:endParaRPr lang="ru-RU" sz="1300" b="0">
                        <a:solidFill>
                          <a:srgbClr val="211D59"/>
                        </a:solidFill>
                        <a:latin typeface="PT Astra Serif" pitchFamily="18" charset="-52"/>
                      </a:endParaRPr>
                    </a:p>
                  </a:txBody>
                  <a:tcPr marL="47479" marR="47479" marT="23739" marB="23739">
                    <a:solidFill>
                      <a:srgbClr val="D8E5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smtClean="0">
                          <a:solidFill>
                            <a:srgbClr val="211D59"/>
                          </a:solidFill>
                          <a:latin typeface="PT Astra Serif" pitchFamily="18" charset="-52"/>
                        </a:rPr>
                        <a:t>308 660,2</a:t>
                      </a:r>
                      <a:endParaRPr lang="ru-RU" sz="1300" b="0">
                        <a:solidFill>
                          <a:srgbClr val="211D59"/>
                        </a:solidFill>
                        <a:latin typeface="PT Astra Serif" pitchFamily="18" charset="-52"/>
                      </a:endParaRPr>
                    </a:p>
                  </a:txBody>
                  <a:tcPr marL="47479" marR="47479" marT="23739" marB="23739">
                    <a:solidFill>
                      <a:srgbClr val="D8E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2"/>
                  </a:ext>
                </a:extLst>
              </a:tr>
              <a:tr h="317179">
                <a:tc>
                  <a:txBody>
                    <a:bodyPr/>
                    <a:lstStyle/>
                    <a:p>
                      <a:pPr algn="ctr"/>
                      <a:r>
                        <a:rPr lang="ru-RU" sz="1300" b="0" smtClean="0">
                          <a:solidFill>
                            <a:srgbClr val="211D59"/>
                          </a:solidFill>
                          <a:latin typeface="PT Astra Serif" pitchFamily="18" charset="-52"/>
                        </a:rPr>
                        <a:t>Средства местного</a:t>
                      </a:r>
                      <a:r>
                        <a:rPr lang="ru-RU" sz="1300" b="0" baseline="0" smtClean="0">
                          <a:solidFill>
                            <a:srgbClr val="211D59"/>
                          </a:solidFill>
                          <a:latin typeface="PT Astra Serif" pitchFamily="18" charset="-52"/>
                        </a:rPr>
                        <a:t>  бюджета</a:t>
                      </a:r>
                      <a:endParaRPr lang="ru-RU" sz="1300" b="0">
                        <a:solidFill>
                          <a:srgbClr val="211D59"/>
                        </a:solidFill>
                        <a:latin typeface="PT Astra Serif" pitchFamily="18" charset="-52"/>
                      </a:endParaRPr>
                    </a:p>
                  </a:txBody>
                  <a:tcPr marL="47479" marR="47479" marT="23739" marB="23739">
                    <a:solidFill>
                      <a:srgbClr val="D8E5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smtClean="0">
                          <a:solidFill>
                            <a:srgbClr val="211D59"/>
                          </a:solidFill>
                          <a:latin typeface="PT Astra Serif" pitchFamily="18" charset="-52"/>
                        </a:rPr>
                        <a:t>30 121,7</a:t>
                      </a:r>
                      <a:endParaRPr lang="ru-RU" sz="1300" b="0">
                        <a:solidFill>
                          <a:srgbClr val="211D59"/>
                        </a:solidFill>
                        <a:latin typeface="PT Astra Serif" pitchFamily="18" charset="-52"/>
                      </a:endParaRPr>
                    </a:p>
                  </a:txBody>
                  <a:tcPr marL="47479" marR="47479" marT="23739" marB="23739">
                    <a:solidFill>
                      <a:srgbClr val="D8E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3"/>
                  </a:ext>
                </a:extLst>
              </a:tr>
              <a:tr h="31753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b="1" smtClean="0">
                          <a:solidFill>
                            <a:srgbClr val="211D59"/>
                          </a:solidFill>
                          <a:latin typeface="PT Astra Serif" pitchFamily="18" charset="-52"/>
                        </a:rPr>
                        <a:t>Итого</a:t>
                      </a:r>
                      <a:endParaRPr lang="ru-RU" sz="1300" b="1">
                        <a:solidFill>
                          <a:srgbClr val="211D59"/>
                        </a:solidFill>
                        <a:latin typeface="PT Astra Serif" pitchFamily="18" charset="-52"/>
                      </a:endParaRPr>
                    </a:p>
                  </a:txBody>
                  <a:tcPr marL="47479" marR="47479" marT="23739" marB="23739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smtClean="0">
                          <a:solidFill>
                            <a:srgbClr val="211D59"/>
                          </a:solidFill>
                          <a:latin typeface="PT Astra Serif" pitchFamily="18" charset="-52"/>
                        </a:rPr>
                        <a:t>451 631,9</a:t>
                      </a:r>
                      <a:endParaRPr lang="ru-RU" sz="1300" b="1">
                        <a:solidFill>
                          <a:srgbClr val="211D59"/>
                        </a:solidFill>
                        <a:latin typeface="PT Astra Serif" pitchFamily="18" charset="-52"/>
                      </a:endParaRPr>
                    </a:p>
                  </a:txBody>
                  <a:tcPr marL="47479" marR="47479" marT="23739" marB="23739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4"/>
                  </a:ext>
                </a:extLst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767408" y="2924944"/>
            <a:ext cx="5641975" cy="1196975"/>
          </a:xfrm>
          <a:prstGeom prst="round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srgbClr val="002060"/>
              </a:solidFill>
              <a:latin typeface="PT Astra Serif" pitchFamily="18" charset="-52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>
                <a:solidFill>
                  <a:srgbClr val="002060"/>
                </a:solidFill>
                <a:latin typeface="PT Astra Serif" pitchFamily="18" charset="-52"/>
              </a:rPr>
              <a:t>                        </a:t>
            </a:r>
            <a:r>
              <a:rPr lang="ru-RU" sz="1400" smtClean="0">
                <a:solidFill>
                  <a:srgbClr val="002060"/>
                </a:solidFill>
                <a:latin typeface="PT Astra Serif" pitchFamily="18" charset="-52"/>
              </a:rPr>
              <a:t>    Участие </a:t>
            </a:r>
            <a:r>
              <a:rPr lang="ru-RU" sz="1400">
                <a:solidFill>
                  <a:srgbClr val="002060"/>
                </a:solidFill>
                <a:latin typeface="PT Astra Serif" pitchFamily="18" charset="-52"/>
              </a:rPr>
              <a:t>в национальных проектах –         привлечение дополнительных источников в доходную часть бюджета</a:t>
            </a:r>
            <a:endParaRPr lang="ru-RU" sz="800">
              <a:solidFill>
                <a:srgbClr val="002060"/>
              </a:solidFill>
              <a:latin typeface="PT Astra Serif" pitchFamily="18" charset="-52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srgbClr val="002060"/>
              </a:solidFill>
              <a:latin typeface="PT Astra Serif" pitchFamily="18" charset="-52"/>
            </a:endParaRP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smtClean="0">
                <a:solidFill>
                  <a:srgbClr val="002060"/>
                </a:solidFill>
                <a:latin typeface="PT Astra Serif" pitchFamily="18" charset="-52"/>
              </a:rPr>
              <a:t>              </a:t>
            </a:r>
            <a:r>
              <a:rPr lang="ru-RU" sz="1400">
                <a:solidFill>
                  <a:srgbClr val="002060"/>
                </a:solidFill>
                <a:latin typeface="PT Astra Serif" pitchFamily="18" charset="-52"/>
              </a:rPr>
              <a:t>Повышение качества жизни населения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srgbClr val="002060"/>
              </a:solidFill>
              <a:latin typeface="PT Astra Serif" pitchFamily="18" charset="-52"/>
            </a:endParaRPr>
          </a:p>
        </p:txBody>
      </p:sp>
      <p:sp>
        <p:nvSpPr>
          <p:cNvPr id="15" name="Шеврон 14"/>
          <p:cNvSpPr/>
          <p:nvPr/>
        </p:nvSpPr>
        <p:spPr>
          <a:xfrm>
            <a:off x="839416" y="2924944"/>
            <a:ext cx="1584176" cy="287337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>
                <a:solidFill>
                  <a:schemeClr val="tx1"/>
                </a:solidFill>
                <a:latin typeface="PT Astra Serif" pitchFamily="18" charset="-52"/>
                <a:cs typeface="Times New Roman" pitchFamily="18" charset="0"/>
              </a:rPr>
              <a:t>Цель   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839416" y="3789040"/>
            <a:ext cx="1332005" cy="287337"/>
          </a:xfrm>
          <a:prstGeom prst="homePlate">
            <a:avLst/>
          </a:prstGeom>
          <a:solidFill>
            <a:srgbClr val="3131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>
                <a:latin typeface="PT Astra Serif" pitchFamily="18" charset="-52"/>
                <a:cs typeface="Times New Roman" pitchFamily="18" charset="0"/>
              </a:rPr>
              <a:t>Результат</a:t>
            </a:r>
            <a:endParaRPr lang="ru-RU" sz="1600">
              <a:latin typeface="PT Astra Serif" pitchFamily="18" charset="-52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1424" y="4221088"/>
            <a:ext cx="10687582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356058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spc="15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rebuchet MS" pitchFamily="34" charset="0"/>
                <a:ea typeface="Segoe UI" panose="020B0502040204020203" pitchFamily="34" charset="0"/>
                <a:cs typeface="Times New Roman" pitchFamily="18" charset="0"/>
              </a:rPr>
              <a:t>Основные направления приоритетных целей и задач</a:t>
            </a:r>
          </a:p>
          <a:p>
            <a:pPr algn="ctr" defTabSz="356058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spc="15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rebuchet MS" pitchFamily="34" charset="0"/>
                <a:ea typeface="Segoe UI" panose="020B0502040204020203" pitchFamily="34" charset="0"/>
                <a:cs typeface="Times New Roman" pitchFamily="18" charset="0"/>
              </a:rPr>
              <a:t>предусмотренные бюджетом на </a:t>
            </a:r>
            <a:r>
              <a:rPr lang="ru-RU" b="1" spc="15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rebuchet MS" pitchFamily="34" charset="0"/>
                <a:ea typeface="Segoe UI" panose="020B0502040204020203" pitchFamily="34" charset="0"/>
                <a:cs typeface="Times New Roman" pitchFamily="18" charset="0"/>
              </a:rPr>
              <a:t>2025 год:</a:t>
            </a:r>
            <a:endParaRPr lang="ru-RU" b="1" spc="15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rebuchet MS" pitchFamily="34" charset="0"/>
              <a:ea typeface="Segoe UI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Схема 33"/>
          <p:cNvGraphicFramePr/>
          <p:nvPr/>
        </p:nvGraphicFramePr>
        <p:xfrm>
          <a:off x="881026" y="4851425"/>
          <a:ext cx="10615574" cy="1728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Рисунок 3" descr="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95250" y="104775"/>
            <a:ext cx="474663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" name="Рисунок 17" descr="Picture background"/>
          <p:cNvPicPr/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8544272" y="0"/>
            <a:ext cx="3647729" cy="2132856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9" name="Заголовок 1"/>
          <p:cNvSpPr txBox="1"/>
          <p:nvPr/>
        </p:nvSpPr>
        <p:spPr bwMode="auto">
          <a:xfrm>
            <a:off x="1127448" y="188640"/>
            <a:ext cx="7056784" cy="79208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 defTabSz="684213" eaLnBrk="1" hangingPunct="1"/>
            <a:r>
              <a:rPr lang="ru-RU" sz="2600" b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Реализация национальных </a:t>
            </a:r>
            <a:r>
              <a:rPr lang="ru-RU" sz="26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проектов              в 2025 году</a:t>
            </a:r>
            <a:endParaRPr lang="ru-RU" sz="2600" b="1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983432" y="6165304"/>
            <a:ext cx="4999305" cy="429799"/>
            <a:chOff x="102409" y="161750"/>
            <a:chExt cx="4999305" cy="429799"/>
          </a:xfrm>
          <a:solidFill>
            <a:srgbClr val="7030A0"/>
          </a:solidFill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02409" y="161750"/>
              <a:ext cx="4999305" cy="42979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2" name="Скругленный прямоугольник 4"/>
            <p:cNvSpPr/>
            <p:nvPr/>
          </p:nvSpPr>
          <p:spPr>
            <a:xfrm>
              <a:off x="123390" y="182731"/>
              <a:ext cx="4957343" cy="38783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8100000" scaled="1"/>
            </a:gra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0870" tIns="0" rIns="280870" bIns="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i="1" kern="120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  <a:ea typeface="PT Astra Serif" pitchFamily="18" charset="-52"/>
                </a:rPr>
                <a:t>«Туризм и гостеприимство»</a:t>
              </a:r>
              <a:endParaRPr lang="ru-RU" sz="2200" b="1" i="1" kern="12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PT Astra Serif" pitchFamily="18" charset="-5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95400" y="188640"/>
            <a:ext cx="7829492" cy="864096"/>
          </a:xfrm>
          <a:prstGeom prst="round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4"/>
          <p:cNvSpPr txBox="1"/>
          <p:nvPr/>
        </p:nvSpPr>
        <p:spPr>
          <a:xfrm>
            <a:off x="1833848" y="188640"/>
            <a:ext cx="5976664" cy="792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ru-RU" sz="2800" b="1" spc="28">
                <a:ln w="0"/>
                <a:solidFill>
                  <a:srgbClr val="211D5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Национальный проект </a:t>
            </a:r>
            <a:endParaRPr lang="ru-RU" sz="2800" b="1" spc="28" smtClean="0">
              <a:ln w="0"/>
              <a:solidFill>
                <a:srgbClr val="211D5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</a:endParaRPr>
          </a:p>
          <a:p>
            <a:pPr algn="ctr" defTabSz="685800"/>
            <a:r>
              <a:rPr lang="ru-RU" sz="2800" b="1" spc="28" smtClean="0">
                <a:ln w="0"/>
                <a:solidFill>
                  <a:srgbClr val="211D5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«Инфраструктура для жизни»</a:t>
            </a:r>
            <a:endParaRPr lang="ru-RU" sz="2800" b="1" spc="28">
              <a:ln w="0"/>
              <a:solidFill>
                <a:srgbClr val="211D5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432" y="1412776"/>
            <a:ext cx="3456384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279740"/>
            <a:r>
              <a:rPr lang="ru-RU" sz="1200" b="1" spc="14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</a:rPr>
              <a:t>Федеральный проект «Региональная и местная дорожная сеть»</a:t>
            </a:r>
            <a:endParaRPr lang="ru-RU" sz="1200" b="1" spc="14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3912" y="1412776"/>
            <a:ext cx="3078104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279740"/>
            <a:r>
              <a:rPr lang="ru-RU" sz="1200" b="1" spc="14" smtClean="0">
                <a:ln w="0"/>
                <a:solidFill>
                  <a:srgbClr val="211D5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</a:rPr>
              <a:t>Федеральный проект «Формирование комфортной городской среды»</a:t>
            </a:r>
            <a:endParaRPr lang="ru-RU" sz="1200" b="1" spc="14">
              <a:ln w="0"/>
              <a:solidFill>
                <a:srgbClr val="211D5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524100" y="1142984"/>
            <a:ext cx="216024" cy="216024"/>
          </a:xfrm>
          <a:prstGeom prst="down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810380" y="1142984"/>
            <a:ext cx="216024" cy="216024"/>
          </a:xfrm>
          <a:prstGeom prst="down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8688288" y="2564904"/>
            <a:ext cx="216024" cy="216024"/>
          </a:xfrm>
          <a:prstGeom prst="downArrow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2999656" y="2564904"/>
            <a:ext cx="216024" cy="216024"/>
          </a:xfrm>
          <a:prstGeom prst="downArrow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8" name="Рисунок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5250" y="104775"/>
            <a:ext cx="474663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p159="http://schemas.microsoft.com/office/powerpoint/2015/09/main" xmlns:p15="http://schemas.microsoft.com/office/powerpoint/2012/main" xmlns:a14="http://schemas.microsoft.com/office/drawing/2010/main" val="4107765398"/>
              </p:ext>
            </p:extLst>
          </p:nvPr>
        </p:nvGraphicFramePr>
        <p:xfrm>
          <a:off x="479376" y="2852936"/>
          <a:ext cx="5544616" cy="1368152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4240000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0"/>
                    </a:ext>
                  </a:extLst>
                </a:gridCol>
                <a:gridCol w="1304616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marL="0" marR="0" indent="0" algn="l" defTabSz="356084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Выполнение работ по ремонту автомобильных дорог</a:t>
                      </a:r>
                      <a:r>
                        <a:rPr lang="ru-RU" sz="1200" b="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общего пользования</a:t>
                      </a:r>
                      <a:r>
                        <a:rPr lang="ru-RU" sz="12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в</a:t>
                      </a:r>
                      <a:r>
                        <a:rPr lang="ru-RU" sz="1200" b="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том числе:</a:t>
                      </a:r>
                      <a:endParaRPr lang="ru-RU" sz="12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solidFill>
                            <a:schemeClr val="tx1"/>
                          </a:solidFill>
                          <a:latin typeface="+mn-lt"/>
                        </a:rPr>
                        <a:t>301 068,0</a:t>
                      </a:r>
                      <a:endParaRPr lang="ru-RU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1"/>
                  </a:ext>
                </a:extLst>
              </a:tr>
              <a:tr h="280437">
                <a:tc>
                  <a:txBody>
                    <a:bodyPr/>
                    <a:lstStyle/>
                    <a:p>
                      <a:pPr marL="0" marR="0" indent="0" algn="r" defTabSz="356084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 федерального бюджета</a:t>
                      </a:r>
                    </a:p>
                  </a:txBody>
                  <a:tcPr marL="68580" marR="68580" marT="34290" marB="34290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ru-RU" sz="1200" b="1" i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2"/>
                  </a:ext>
                </a:extLst>
              </a:tr>
              <a:tr h="280437">
                <a:tc>
                  <a:txBody>
                    <a:bodyPr/>
                    <a:lstStyle/>
                    <a:p>
                      <a:pPr marL="0" marR="0" indent="0" algn="r" defTabSz="356084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 областного бюджета</a:t>
                      </a:r>
                    </a:p>
                  </a:txBody>
                  <a:tcPr marL="68580" marR="68580" marT="34290" marB="34290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smtClean="0">
                          <a:solidFill>
                            <a:schemeClr val="tx1"/>
                          </a:solidFill>
                          <a:latin typeface="+mn-lt"/>
                        </a:rPr>
                        <a:t>300 000,0</a:t>
                      </a:r>
                      <a:endParaRPr lang="ru-RU" sz="1200" b="1" i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3"/>
                  </a:ext>
                </a:extLst>
              </a:tr>
              <a:tr h="372938">
                <a:tc>
                  <a:txBody>
                    <a:bodyPr/>
                    <a:lstStyle/>
                    <a:p>
                      <a:pPr marL="0" marR="0" indent="0" algn="r" defTabSz="356084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 местного бюджета</a:t>
                      </a:r>
                    </a:p>
                  </a:txBody>
                  <a:tcPr marL="68580" marR="68580" marT="34290" marB="34290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smtClean="0">
                          <a:solidFill>
                            <a:schemeClr val="tx1"/>
                          </a:solidFill>
                          <a:latin typeface="+mn-lt"/>
                        </a:rPr>
                        <a:t>1 068,0</a:t>
                      </a:r>
                      <a:endParaRPr lang="ru-RU" sz="1200" b="1" i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4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95274" y="2151869"/>
            <a:ext cx="10787138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279740"/>
            <a:r>
              <a:rPr lang="ru-RU" sz="1200" b="1" spc="14">
                <a:ln w="0"/>
                <a:solidFill>
                  <a:srgbClr val="211D5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</a:rPr>
              <a:t>Основные направления финансирования в </a:t>
            </a:r>
            <a:r>
              <a:rPr lang="ru-RU" sz="1200" b="1" spc="14" smtClean="0">
                <a:ln w="0"/>
                <a:solidFill>
                  <a:srgbClr val="211D5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</a:rPr>
              <a:t>2025 году, тыс. руб.</a:t>
            </a:r>
            <a:endParaRPr lang="ru-RU" sz="1200" b="1" spc="14">
              <a:ln w="0"/>
              <a:solidFill>
                <a:srgbClr val="211D5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p159="http://schemas.microsoft.com/office/powerpoint/2015/09/main" xmlns:p15="http://schemas.microsoft.com/office/powerpoint/2012/main" xmlns:a14="http://schemas.microsoft.com/office/drawing/2010/main" val="4107765398"/>
              </p:ext>
            </p:extLst>
          </p:nvPr>
        </p:nvGraphicFramePr>
        <p:xfrm>
          <a:off x="6238877" y="2852935"/>
          <a:ext cx="5143536" cy="137160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3933292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0"/>
                    </a:ext>
                  </a:extLst>
                </a:gridCol>
                <a:gridCol w="1210244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1"/>
                    </a:ext>
                  </a:extLst>
                </a:gridCol>
              </a:tblGrid>
              <a:tr h="577200">
                <a:tc>
                  <a:txBody>
                    <a:bodyPr/>
                    <a:lstStyle/>
                    <a:p>
                      <a:pPr marL="0" marR="0" indent="0" algn="l" defTabSz="356084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Благоустройство</a:t>
                      </a:r>
                      <a:r>
                        <a:rPr lang="ru-RU" sz="1200" b="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дворовых и общественных территорий. </a:t>
                      </a:r>
                    </a:p>
                    <a:p>
                      <a:pPr marL="0" marR="0" indent="0" algn="l" defTabSz="356084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 по созданию энергоэффективного городского освещения,</a:t>
                      </a:r>
                      <a:r>
                        <a:rPr lang="ru-RU" sz="1200" b="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том числе:</a:t>
                      </a:r>
                      <a:endParaRPr lang="ru-RU" sz="12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solidFill>
                            <a:schemeClr val="tx1"/>
                          </a:solidFill>
                          <a:latin typeface="+mn-lt"/>
                        </a:rPr>
                        <a:t>68 735,5</a:t>
                      </a:r>
                      <a:endParaRPr lang="ru-RU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1"/>
                  </a:ext>
                </a:extLst>
              </a:tr>
              <a:tr h="144015">
                <a:tc>
                  <a:txBody>
                    <a:bodyPr/>
                    <a:lstStyle/>
                    <a:p>
                      <a:pPr marL="0" marR="0" indent="0" algn="r" defTabSz="356084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 федерального бюджета</a:t>
                      </a:r>
                    </a:p>
                  </a:txBody>
                  <a:tcPr marL="68580" marR="68580" marT="34290" marB="34290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smtClean="0">
                          <a:solidFill>
                            <a:schemeClr val="tx1"/>
                          </a:solidFill>
                          <a:latin typeface="+mn-lt"/>
                        </a:rPr>
                        <a:t>58 800,0</a:t>
                      </a:r>
                      <a:endParaRPr lang="ru-RU" sz="1200" b="1" i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2"/>
                  </a:ext>
                </a:extLst>
              </a:tr>
              <a:tr h="144015">
                <a:tc>
                  <a:txBody>
                    <a:bodyPr/>
                    <a:lstStyle/>
                    <a:p>
                      <a:pPr marL="0" marR="0" indent="0" algn="r" defTabSz="356084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 областного бюджета</a:t>
                      </a:r>
                    </a:p>
                  </a:txBody>
                  <a:tcPr marL="68580" marR="68580" marT="34290" marB="34290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smtClean="0">
                          <a:solidFill>
                            <a:schemeClr val="tx1"/>
                          </a:solidFill>
                          <a:latin typeface="+mn-lt"/>
                        </a:rPr>
                        <a:t>1 200,0</a:t>
                      </a:r>
                      <a:endParaRPr lang="ru-RU" sz="1200" b="1" i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3"/>
                  </a:ext>
                </a:extLst>
              </a:tr>
              <a:tr h="144015">
                <a:tc>
                  <a:txBody>
                    <a:bodyPr/>
                    <a:lstStyle/>
                    <a:p>
                      <a:pPr marL="0" marR="0" indent="0" algn="r" defTabSz="356084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 местного бюджета</a:t>
                      </a:r>
                    </a:p>
                  </a:txBody>
                  <a:tcPr marL="68580" marR="68580" marT="34290" marB="34290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smtClean="0">
                          <a:solidFill>
                            <a:schemeClr val="tx1"/>
                          </a:solidFill>
                          <a:latin typeface="+mn-lt"/>
                        </a:rPr>
                        <a:t>8 735,5</a:t>
                      </a:r>
                      <a:endParaRPr lang="ru-RU" sz="1200" b="1" i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4"/>
                  </a:ext>
                </a:extLst>
              </a:tr>
            </a:tbl>
          </a:graphicData>
        </a:graphic>
      </p:graphicFrame>
      <p:pic>
        <p:nvPicPr>
          <p:cNvPr id="24" name="Рисунок 23" descr="Picture background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95800" y="4365104"/>
            <a:ext cx="3528392" cy="2376264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5" name="Рисунок 24" descr="Picture background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968208" y="4365104"/>
            <a:ext cx="3384376" cy="2376264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0658" name="Picture 2" descr="C:\Users\Пользователь\Desktop\МОЯ РАБОТА\Бюджет для граждан_2024\ИСПОЛНЕНИЕ\картинки\ремонт дорог общего пользования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79376" y="4365104"/>
            <a:ext cx="3729529" cy="2492896"/>
          </a:xfrm>
          <a:prstGeom prst="rect">
            <a:avLst/>
          </a:prstGeom>
          <a:noFill/>
        </p:spPr>
      </p:pic>
      <p:pic>
        <p:nvPicPr>
          <p:cNvPr id="19" name="Рисунок 18" descr="C:\Users\Пользователь\Desktop\МОЯ РАБОТА\Бюджет для граждан 2025\Картинки\инфраструктура для жизни.jpg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616280" y="116632"/>
            <a:ext cx="3456384" cy="1944216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diamond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143672" y="908720"/>
            <a:ext cx="4968551" cy="295232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Предусмотрена субсидия на развитие молодежной политики в рамках </a:t>
            </a:r>
            <a:r>
              <a:rPr lang="ru-RU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национального проекта «Молодежь и дети» </a:t>
            </a:r>
          </a:p>
          <a:p>
            <a:pPr algn="ctr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22 149,8 </a:t>
            </a: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</a:p>
          <a:p>
            <a:pPr algn="ctr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техническое оснащение и капитальный ремонт МБУ «Клуб «Энгельсская молодежь», проведение мероприятий для детей и молодежи</a:t>
            </a:r>
            <a:endParaRPr lang="ru-RU" sz="13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27848" y="4149080"/>
            <a:ext cx="4392488" cy="252028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</a:t>
            </a:r>
            <a:r>
              <a:rPr lang="ru-RU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национального проекта «Семья»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предусмотрены средства на капитальный ремонт краеведческого музея </a:t>
            </a:r>
          </a:p>
          <a:p>
            <a:pPr algn="ctr"/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45 379,0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 bwMode="auto">
          <a:xfrm>
            <a:off x="0" y="4077072"/>
            <a:ext cx="4655839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63352" y="61971"/>
            <a:ext cx="435043" cy="55871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559496" y="0"/>
            <a:ext cx="8424936" cy="83671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50" fontAlgn="auto">
              <a:spcAft>
                <a:spcPct val="0"/>
              </a:spcAft>
              <a:defRPr/>
            </a:pPr>
            <a:r>
              <a:rPr lang="ru-RU" sz="2400" b="1" i="1" spc="28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rebuchet MS" pitchFamily="34" charset="0"/>
              </a:rPr>
              <a:t>Национальные проекты в области культуры, </a:t>
            </a:r>
          </a:p>
          <a:p>
            <a:pPr algn="ctr" defTabSz="685750" fontAlgn="auto">
              <a:spcAft>
                <a:spcPct val="0"/>
              </a:spcAft>
              <a:defRPr/>
            </a:pPr>
            <a:r>
              <a:rPr lang="ru-RU" sz="2400" b="1" i="1" spc="28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rebuchet MS" pitchFamily="34" charset="0"/>
              </a:rPr>
              <a:t>физкультуры и спорта</a:t>
            </a:r>
            <a:endParaRPr lang="ru-RU" sz="2400" b="1" i="1" spc="28">
              <a:ln w="0"/>
              <a:solidFill>
                <a:schemeClr val="accent1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rebuchet MS" pitchFamily="34" charset="0"/>
            </a:endParaRPr>
          </a:p>
        </p:txBody>
      </p:sp>
      <p:pic>
        <p:nvPicPr>
          <p:cNvPr id="11" name="Рисунок 10" descr="6e4a0a40d8197df5d3995091d9b553e6.jpg"/>
          <p:cNvPicPr>
            <a:picLocks noGrp="1"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184232" y="908720"/>
            <a:ext cx="3888432" cy="295232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4" name="Прямоугольник 13"/>
          <p:cNvSpPr/>
          <p:nvPr/>
        </p:nvSpPr>
        <p:spPr>
          <a:xfrm>
            <a:off x="119336" y="1340768"/>
            <a:ext cx="2880320" cy="1731243"/>
          </a:xfrm>
          <a:prstGeom prst="rect">
            <a:avLst/>
          </a:prstGeom>
          <a:gradFill flip="none" rotWithShape="1">
            <a:gsLst>
              <a:gs pos="0">
                <a:srgbClr val="FFCCCC">
                  <a:shade val="30000"/>
                  <a:satMod val="115000"/>
                </a:srgbClr>
              </a:gs>
              <a:gs pos="50000">
                <a:srgbClr val="FFCCCC">
                  <a:shade val="67500"/>
                  <a:satMod val="115000"/>
                </a:srgbClr>
              </a:gs>
              <a:gs pos="100000">
                <a:srgbClr val="FFCC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defTabSz="279740"/>
            <a:r>
              <a:rPr lang="ru-RU" b="1" i="1" smtClean="0">
                <a:solidFill>
                  <a:srgbClr val="002060"/>
                </a:solidFill>
                <a:latin typeface="Trebuchet MS" pitchFamily="34" charset="0"/>
              </a:rPr>
              <a:t>Цель НП: создать возможности для развития талантов и самореализации молодых людей           от 14 до 35 лет</a:t>
            </a:r>
            <a:endParaRPr lang="ru-RU" b="1" i="1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92344" y="4149080"/>
            <a:ext cx="2808312" cy="2562240"/>
          </a:xfrm>
          <a:prstGeom prst="rect">
            <a:avLst/>
          </a:prstGeom>
          <a:gradFill flip="none" rotWithShape="1">
            <a:gsLst>
              <a:gs pos="0">
                <a:srgbClr val="FFCCCC">
                  <a:shade val="30000"/>
                  <a:satMod val="115000"/>
                </a:srgbClr>
              </a:gs>
              <a:gs pos="50000">
                <a:srgbClr val="FFCCCC">
                  <a:shade val="67500"/>
                  <a:satMod val="115000"/>
                </a:srgbClr>
              </a:gs>
              <a:gs pos="100000">
                <a:srgbClr val="FFCCCC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defTabSz="279740"/>
            <a:r>
              <a:rPr lang="ru-RU" b="1" i="1" smtClean="0">
                <a:solidFill>
                  <a:srgbClr val="002060"/>
                </a:solidFill>
                <a:latin typeface="Trebuchet MS" pitchFamily="34" charset="0"/>
              </a:rPr>
              <a:t>Цель НП: </a:t>
            </a:r>
          </a:p>
          <a:p>
            <a:pPr algn="ctr" defTabSz="279740">
              <a:buFontTx/>
              <a:buChar char="-"/>
            </a:pPr>
            <a:r>
              <a:rPr lang="ru-RU" b="1" i="1" smtClean="0">
                <a:solidFill>
                  <a:srgbClr val="002060"/>
                </a:solidFill>
                <a:latin typeface="Trebuchet MS" pitchFamily="34" charset="0"/>
              </a:rPr>
              <a:t>увеличение доходов; </a:t>
            </a:r>
          </a:p>
          <a:p>
            <a:pPr algn="ctr" defTabSz="279740"/>
            <a:r>
              <a:rPr lang="ru-RU" b="1" i="1" smtClean="0">
                <a:solidFill>
                  <a:srgbClr val="002060"/>
                </a:solidFill>
                <a:latin typeface="Trebuchet MS" pitchFamily="34" charset="0"/>
              </a:rPr>
              <a:t>  - улучшение жилищных условий; </a:t>
            </a:r>
          </a:p>
          <a:p>
            <a:pPr algn="ctr" defTabSz="279740"/>
            <a:r>
              <a:rPr lang="ru-RU" b="1" i="1" smtClean="0">
                <a:solidFill>
                  <a:srgbClr val="002060"/>
                </a:solidFill>
                <a:latin typeface="Trebuchet MS" pitchFamily="34" charset="0"/>
              </a:rPr>
              <a:t>- укрепление института семьи и продвижение в обществе семейных ценностей</a:t>
            </a:r>
            <a:endParaRPr lang="ru-RU" b="1" i="1">
              <a:solidFill>
                <a:srgbClr val="00206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diamond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Шеврон 13"/>
          <p:cNvSpPr/>
          <p:nvPr/>
        </p:nvSpPr>
        <p:spPr>
          <a:xfrm>
            <a:off x="3863752" y="2708920"/>
            <a:ext cx="2088232" cy="360040"/>
          </a:xfrm>
          <a:prstGeom prst="chevron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smtClean="0">
                <a:solidFill>
                  <a:srgbClr val="0000FF"/>
                </a:solidFill>
                <a:latin typeface="+mj-lt"/>
              </a:rPr>
              <a:t>Цели:</a:t>
            </a:r>
            <a:endParaRPr lang="ru-RU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03712" y="764704"/>
            <a:ext cx="5112568" cy="72008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50" fontAlgn="auto">
              <a:spcAft>
                <a:spcPct val="0"/>
              </a:spcAft>
              <a:defRPr/>
            </a:pPr>
            <a:r>
              <a:rPr lang="ru-RU" sz="2200" b="1" spc="28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rebuchet MS" pitchFamily="34" charset="0"/>
              </a:rPr>
              <a:t>Национальный проект</a:t>
            </a:r>
          </a:p>
          <a:p>
            <a:pPr algn="ctr" defTabSz="685750" fontAlgn="auto">
              <a:spcAft>
                <a:spcPct val="0"/>
              </a:spcAft>
              <a:defRPr/>
            </a:pPr>
            <a:r>
              <a:rPr lang="ru-RU" sz="2200" b="1" spc="28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rebuchet MS" pitchFamily="34" charset="0"/>
              </a:rPr>
              <a:t>«Туризм и гостеприимство»</a:t>
            </a:r>
            <a:endParaRPr lang="ru-RU" sz="2200" b="1" spc="28">
              <a:ln w="0"/>
              <a:solidFill>
                <a:schemeClr val="accent1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rebuchet MS" pitchFamily="34" charset="0"/>
            </a:endParaRPr>
          </a:p>
        </p:txBody>
      </p:sp>
      <p:pic>
        <p:nvPicPr>
          <p:cNvPr id="19" name="Рисунок 18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3352" y="61971"/>
            <a:ext cx="435043" cy="55871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0900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C:\Users\Пользователь\Desktop\0_glav.pn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95600" y="0"/>
            <a:ext cx="5904656" cy="692696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6960096" y="2348880"/>
            <a:ext cx="2880320" cy="216024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169863" indent="-169863" defTabSz="684213" eaLnBrk="1" hangingPunct="1"/>
            <a:r>
              <a:rPr lang="ru-RU" sz="1400" b="1" i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  </a:t>
            </a:r>
            <a:r>
              <a:rPr lang="ru-RU" sz="1500" b="1" i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изготовление и установка макета «Панорама Центральной части города «Колесо истории» (г. Энгельс, в границах ул. М. Горького, у входа на набережную р. Волга)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032104" y="4581128"/>
            <a:ext cx="2772308" cy="208823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169863" indent="-169863" defTabSz="684213" eaLnBrk="1" hangingPunct="1"/>
            <a:r>
              <a:rPr lang="ru-RU" sz="1400" b="1" i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   </a:t>
            </a:r>
            <a:r>
              <a:rPr lang="ru-RU" sz="1500" b="1" i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изготовление и установка арт-объекта «Музыкальные часы» в сквере им. А. Г. Шнитке (г. Энгельс, в границах пл. Ленина)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63352" y="3140968"/>
            <a:ext cx="6624736" cy="3717032"/>
          </a:xfrm>
          <a:prstGeom prst="round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69863" indent="-169863" defTabSz="684213" eaLnBrk="1" hangingPunct="1"/>
            <a:r>
              <a:rPr lang="ru-RU" sz="1500" b="1" i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  восстановление интерактивного маршрута «Энгельс трэк» (фигурки бычков – символов города): </a:t>
            </a:r>
          </a:p>
          <a:p>
            <a:pPr marL="169863" indent="-169863" defTabSz="684213" eaLnBrk="1" hangingPunct="1"/>
            <a:r>
              <a:rPr lang="ru-RU" sz="1500" b="1" i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   - зд. гостиницы «Волга»; </a:t>
            </a:r>
          </a:p>
          <a:p>
            <a:pPr marL="169863" indent="-169863" defTabSz="684213" eaLnBrk="1" hangingPunct="1"/>
            <a:r>
              <a:rPr lang="ru-RU" sz="1500" b="1" i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   - памятник А.Г. Шнитке  музыкальные часы;</a:t>
            </a:r>
          </a:p>
          <a:p>
            <a:pPr marL="169863" indent="-169863" defTabSz="684213" eaLnBrk="1" hangingPunct="1"/>
            <a:r>
              <a:rPr lang="ru-RU" sz="1500" b="1" i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   - дом купца Петрова; </a:t>
            </a:r>
          </a:p>
          <a:p>
            <a:pPr marL="169863" indent="-169863" defTabSz="684213" eaLnBrk="1" hangingPunct="1"/>
            <a:r>
              <a:rPr lang="ru-RU" sz="1500" b="1" i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   - дома Думлера и Кобзаря; </a:t>
            </a:r>
          </a:p>
          <a:p>
            <a:pPr marL="169863" indent="-169863" defTabSz="684213" eaLnBrk="1" hangingPunct="1"/>
            <a:r>
              <a:rPr lang="ru-RU" sz="1500" b="1" i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   - памятник А.А. Мыльникову; </a:t>
            </a:r>
          </a:p>
          <a:p>
            <a:pPr marL="169863" indent="-169863" defTabSz="684213" eaLnBrk="1" hangingPunct="1"/>
            <a:r>
              <a:rPr lang="ru-RU" sz="1500" b="1" i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  - Энгельсская картинная галерея; </a:t>
            </a:r>
          </a:p>
          <a:p>
            <a:pPr marL="169863" indent="-169863" defTabSz="684213" eaLnBrk="1" hangingPunct="1"/>
            <a:r>
              <a:rPr lang="ru-RU" sz="1500" b="1" i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  - памятник святым Петру и Февронии Муромским; </a:t>
            </a:r>
          </a:p>
          <a:p>
            <a:pPr marL="169863" indent="-169863" defTabSz="684213" eaLnBrk="1" hangingPunct="1"/>
            <a:r>
              <a:rPr lang="ru-RU" sz="1500" b="1" i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  - памятник Ф.Е. Кобзарю;        </a:t>
            </a:r>
          </a:p>
          <a:p>
            <a:pPr marL="169863" indent="-169863" defTabSz="684213" eaLnBrk="1" hangingPunct="1"/>
            <a:r>
              <a:rPr lang="ru-RU" sz="1500" b="1" i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  - кинотеатр «Родина»; </a:t>
            </a:r>
          </a:p>
          <a:p>
            <a:pPr marL="169863" indent="-169863" defTabSz="684213" eaLnBrk="1" hangingPunct="1"/>
            <a:r>
              <a:rPr lang="ru-RU" sz="1500" b="1" i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  - Свято-Троицкий Кафедральный собор; </a:t>
            </a:r>
          </a:p>
          <a:p>
            <a:pPr marL="169863" indent="-169863" defTabSz="684213" eaLnBrk="1" hangingPunct="1"/>
            <a:r>
              <a:rPr lang="ru-RU" sz="1500" b="1" i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  - зд. ЗАГСа; </a:t>
            </a:r>
          </a:p>
          <a:p>
            <a:pPr marL="169863" indent="-169863" defTabSz="684213" eaLnBrk="1" hangingPunct="1"/>
            <a:r>
              <a:rPr lang="ru-RU" sz="1500" b="1" i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 - ОГУ «Государственный исторический архив немцев  Поволжья» и памятник российским немцам – жертвам депортации 1941 года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35760" y="1844824"/>
            <a:ext cx="39604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279740"/>
            <a:r>
              <a:rPr lang="ru-RU" sz="1200" b="1" spc="14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</a:rPr>
              <a:t>Федеральный проект «Создание номерного фонда, инфраструктуры и новых точек притяжения»</a:t>
            </a:r>
            <a:endParaRPr lang="ru-RU" sz="1200" b="1" spc="14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/>
            </a:endParaRPr>
          </a:p>
        </p:txBody>
      </p:sp>
      <p:sp>
        <p:nvSpPr>
          <p:cNvPr id="53" name="Стрелка вниз 52"/>
          <p:cNvSpPr/>
          <p:nvPr/>
        </p:nvSpPr>
        <p:spPr>
          <a:xfrm>
            <a:off x="5951984" y="1556792"/>
            <a:ext cx="216024" cy="216024"/>
          </a:xfrm>
          <a:prstGeom prst="downArrow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6" name="Рисунок 55" descr="https://avatars.dzeninfra.ru/get-zen_doc/8286012/pub_640e110e2a2149173819b69e_640e11132a2149173819b754/scale_2400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840416" y="5013176"/>
            <a:ext cx="2351584" cy="1844824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0" name="Рисунок 59" descr="trek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19336" y="836712"/>
            <a:ext cx="3456384" cy="223224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1" name="Рисунок 60" descr="plochad_svobody2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9840416" y="2420888"/>
            <a:ext cx="2351584" cy="244827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9" name="Скругленный прямоугольник 28"/>
          <p:cNvSpPr/>
          <p:nvPr/>
        </p:nvSpPr>
        <p:spPr>
          <a:xfrm>
            <a:off x="8688288" y="0"/>
            <a:ext cx="3384376" cy="2276872"/>
          </a:xfrm>
          <a:prstGeom prst="roundRect">
            <a:avLst/>
          </a:prstGeom>
          <a:gradFill flip="none" rotWithShape="1">
            <a:gsLst>
              <a:gs pos="0">
                <a:srgbClr val="FFCCCC">
                  <a:shade val="30000"/>
                  <a:satMod val="115000"/>
                </a:srgbClr>
              </a:gs>
              <a:gs pos="50000">
                <a:srgbClr val="FFCCCC">
                  <a:shade val="67500"/>
                  <a:satMod val="115000"/>
                </a:srgbClr>
              </a:gs>
              <a:gs pos="100000">
                <a:srgbClr val="FFCC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169863" indent="-169863" algn="ctr" defTabSz="684213" eaLnBrk="1" hangingPunct="1"/>
            <a:r>
              <a:rPr lang="ru-RU" sz="2500" b="1" i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  </a:t>
            </a:r>
            <a:r>
              <a:rPr lang="ru-RU" sz="2500" b="1" i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14 299,6 </a:t>
            </a:r>
            <a:r>
              <a:rPr lang="ru-RU" sz="1400" b="1" i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тыс. рублей, </a:t>
            </a:r>
          </a:p>
          <a:p>
            <a:pPr marL="169863" indent="-169863" algn="ctr" defTabSz="684213" eaLnBrk="1" hangingPunct="1"/>
            <a:r>
              <a:rPr lang="ru-RU" sz="1400" b="1" i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в т. ч.</a:t>
            </a:r>
          </a:p>
          <a:p>
            <a:pPr marL="169863" indent="-169863" algn="ctr" defTabSz="684213" eaLnBrk="1" hangingPunct="1"/>
            <a:r>
              <a:rPr lang="ru-RU" sz="1400" b="1" i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федеральный бюджет – </a:t>
            </a:r>
          </a:p>
          <a:p>
            <a:pPr marL="169863" indent="-169863" algn="just" defTabSz="684213" eaLnBrk="1" hangingPunct="1"/>
            <a:r>
              <a:rPr lang="ru-RU" sz="1500" b="1" i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                   </a:t>
            </a:r>
            <a:r>
              <a:rPr lang="ru-RU" sz="1600" b="1" i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280,0 </a:t>
            </a:r>
            <a:r>
              <a:rPr lang="ru-RU" sz="1400" b="1" i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тыс. рублей;</a:t>
            </a:r>
          </a:p>
          <a:p>
            <a:pPr marL="169863" indent="-169863" algn="ctr" defTabSz="684213" eaLnBrk="1" hangingPunct="1"/>
            <a:r>
              <a:rPr lang="ru-RU" sz="1400" b="1" i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областной бюджет – </a:t>
            </a:r>
          </a:p>
          <a:p>
            <a:pPr marL="169863" indent="-169863" algn="ctr" defTabSz="684213" eaLnBrk="1" hangingPunct="1"/>
            <a:r>
              <a:rPr lang="ru-RU" sz="1400" b="1" i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                </a:t>
            </a:r>
            <a:r>
              <a:rPr lang="ru-RU" sz="1600" b="1" i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13 720,0 </a:t>
            </a:r>
            <a:r>
              <a:rPr lang="ru-RU" sz="1400" b="1" i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тыс. рублей;                       местный бюджет –            </a:t>
            </a:r>
            <a:r>
              <a:rPr lang="ru-RU" sz="1600" b="1" i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299,6</a:t>
            </a:r>
            <a:r>
              <a:rPr lang="ru-RU" sz="1400" b="1" i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тыс. рублей.</a:t>
            </a:r>
            <a:endParaRPr lang="ru-RU" sz="1500" b="1" i="1" smtClean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slow">
    <p:diamond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5440" y="119209"/>
            <a:ext cx="10369152" cy="76944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</a:gradFill>
        </p:spPr>
        <p:txBody>
          <a:bodyPr wrap="square">
            <a:spAutoFit/>
          </a:bodyPr>
          <a:lstStyle/>
          <a:p>
            <a:pPr algn="ctr" defTabSz="372959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spc="27">
                <a:ln w="0"/>
                <a:solidFill>
                  <a:srgbClr val="002060"/>
                </a:solidFill>
                <a:latin typeface="Trebuchet MS" pitchFamily="34" charset="0"/>
              </a:rPr>
              <a:t>Муниципальный долг </a:t>
            </a:r>
            <a:r>
              <a:rPr lang="ru-RU" sz="2200" b="1" spc="27" smtClean="0">
                <a:ln w="0"/>
                <a:solidFill>
                  <a:srgbClr val="002060"/>
                </a:solidFill>
                <a:latin typeface="Trebuchet MS" pitchFamily="34" charset="0"/>
              </a:rPr>
              <a:t>бюджета городского поселения город Энгельс Энгельсского муниципального района Саратовской области в 2025 году</a:t>
            </a:r>
            <a:endParaRPr lang="ru-RU" sz="2200" b="1" spc="27">
              <a:ln w="0"/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12" name="Рисунок 3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8126" y="285750"/>
            <a:ext cx="474663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7" name="Рисунок 16" descr="budget 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1984" y="4869161"/>
            <a:ext cx="5616624" cy="1759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xmlns:p159="http://schemas.microsoft.com/office/powerpoint/2015/09/main" xmlns:p15="http://schemas.microsoft.com/office/powerpoint/2012/main" xmlns:a14="http://schemas.microsoft.com/office/drawing/2010/main" val="3421645592"/>
              </p:ext>
            </p:extLst>
          </p:nvPr>
        </p:nvGraphicFramePr>
        <p:xfrm>
          <a:off x="551384" y="3212976"/>
          <a:ext cx="518457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xmlns:p159="http://schemas.microsoft.com/office/powerpoint/2015/09/main" xmlns:p15="http://schemas.microsoft.com/office/powerpoint/2012/main" xmlns:a14="http://schemas.microsoft.com/office/drawing/2010/main" val="1215264280"/>
              </p:ext>
            </p:extLst>
          </p:nvPr>
        </p:nvGraphicFramePr>
        <p:xfrm>
          <a:off x="5951984" y="1196754"/>
          <a:ext cx="5544616" cy="3596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1" name="Рисунок 10" descr="Picture background"/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51384" y="1196752"/>
            <a:ext cx="5184576" cy="187220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diamond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/>
          <p:nvPr/>
        </p:nvSpPr>
        <p:spPr>
          <a:xfrm>
            <a:off x="1523968" y="500042"/>
            <a:ext cx="6429420" cy="60212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pc="27" smtClean="0">
                <a:ln w="0"/>
                <a:solidFill>
                  <a:srgbClr val="002060"/>
                </a:solidFill>
                <a:latin typeface="PT Astra Serif" pitchFamily="18" charset="-52"/>
                <a:ea typeface="+mn-ea"/>
                <a:cs typeface="+mn-cs"/>
              </a:rPr>
              <a:t>Дополнительная информация</a:t>
            </a:r>
            <a:endParaRPr lang="ru-RU" sz="3200" b="1" spc="27">
              <a:ln w="0"/>
              <a:solidFill>
                <a:srgbClr val="002060"/>
              </a:solidFill>
              <a:latin typeface="PT Astra Serif" pitchFamily="18" charset="-52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p159="http://schemas.microsoft.com/office/powerpoint/2015/09/main" xmlns:p15="http://schemas.microsoft.com/office/powerpoint/2012/main" xmlns:a14="http://schemas.microsoft.com/office/drawing/2010/main" val="3272990167"/>
              </p:ext>
            </p:extLst>
          </p:nvPr>
        </p:nvGraphicFramePr>
        <p:xfrm>
          <a:off x="452398" y="1428736"/>
          <a:ext cx="11449274" cy="5370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034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0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3"/>
                    </a:ext>
                  </a:extLst>
                </a:gridCol>
                <a:gridCol w="1025782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4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5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6"/>
                    </a:ext>
                  </a:extLst>
                </a:gridCol>
                <a:gridCol w="759982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7"/>
                    </a:ext>
                  </a:extLst>
                </a:gridCol>
              </a:tblGrid>
              <a:tr h="888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3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</a:t>
                      </a:r>
                      <a:br>
                        <a:rPr lang="ru-RU" sz="13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3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п/п</a:t>
                      </a:r>
                      <a:endParaRPr lang="ru-RU" sz="13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3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3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3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 изм.</a:t>
                      </a:r>
                      <a:endParaRPr lang="ru-RU" sz="13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3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  <a:endParaRPr lang="ru-RU" sz="13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3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  <a:endParaRPr lang="ru-RU" sz="13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3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</a:t>
                      </a:r>
                      <a:r>
                        <a:rPr lang="ru-RU" sz="13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13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3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2026 </a:t>
                      </a:r>
                      <a:r>
                        <a:rPr lang="ru-RU" sz="13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13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3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2027 год</a:t>
                      </a:r>
                      <a:endParaRPr lang="ru-RU" sz="13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0"/>
                  </a:ext>
                </a:extLst>
              </a:tr>
              <a:tr h="274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Объем доходов местного бюджета в расчете на 1 жителя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smtClean="0">
                          <a:latin typeface="Times New Roman"/>
                          <a:ea typeface="Times New Roman"/>
                          <a:cs typeface="Times New Roman"/>
                        </a:rPr>
                        <a:t>тыс</a:t>
                      </a: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300" smtClean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10,6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smtClean="0"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lang="ru-RU" sz="13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13,4</a:t>
                      </a:r>
                      <a:endParaRPr lang="ru-RU" sz="13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7,4</a:t>
                      </a:r>
                      <a:endParaRPr lang="ru-RU" sz="13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7,6</a:t>
                      </a:r>
                      <a:endParaRPr lang="ru-RU" sz="13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Объем расходов местного бюджета в расчете на 1 жителя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smtClean="0">
                          <a:latin typeface="Times New Roman"/>
                          <a:ea typeface="Times New Roman"/>
                          <a:cs typeface="Times New Roman"/>
                        </a:rPr>
                        <a:t>тыс</a:t>
                      </a: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300" smtClean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11,0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smtClean="0"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  <a:endParaRPr lang="ru-RU" sz="13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14,0</a:t>
                      </a:r>
                      <a:endParaRPr lang="ru-RU" sz="13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7,4</a:t>
                      </a:r>
                      <a:endParaRPr lang="ru-RU" sz="13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7,6</a:t>
                      </a:r>
                      <a:endParaRPr lang="ru-RU" sz="13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2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Объем расходов местного бюджета на жилищно-коммунальное хозяйство в расчете на 1 жителя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</a:t>
                      </a: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3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smtClean="0"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lang="ru-RU" sz="13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5,5</a:t>
                      </a:r>
                      <a:endParaRPr lang="ru-RU" sz="13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0,6</a:t>
                      </a:r>
                      <a:endParaRPr lang="ru-RU" sz="13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0,6</a:t>
                      </a:r>
                      <a:endParaRPr lang="ru-RU" sz="13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3"/>
                  </a:ext>
                </a:extLst>
              </a:tr>
              <a:tr h="277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Объем расходов местного бюджета на образование в расчете на 1 жителя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smtClean="0">
                          <a:latin typeface="Times New Roman"/>
                          <a:ea typeface="Times New Roman"/>
                          <a:cs typeface="Times New Roman"/>
                        </a:rPr>
                        <a:t>тыс</a:t>
                      </a: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300" smtClean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0,07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smtClean="0"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  <a:endParaRPr lang="ru-RU" sz="13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0,19</a:t>
                      </a:r>
                      <a:endParaRPr lang="ru-RU" sz="13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0,10</a:t>
                      </a:r>
                      <a:endParaRPr lang="ru-RU" sz="13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0,10</a:t>
                      </a:r>
                      <a:endParaRPr lang="ru-RU" sz="13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4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Объем расходов местного бюджета на культуру и кинематографию в расчете на 1 жителя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smtClean="0">
                          <a:latin typeface="Times New Roman"/>
                          <a:ea typeface="Times New Roman"/>
                          <a:cs typeface="Times New Roman"/>
                        </a:rPr>
                        <a:t>тыс</a:t>
                      </a: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300" smtClean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3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0,7</a:t>
                      </a:r>
                      <a:endParaRPr lang="ru-RU" sz="13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0,6</a:t>
                      </a:r>
                      <a:endParaRPr lang="ru-RU" sz="13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</a:t>
                      </a:r>
                      <a:endParaRPr lang="ru-RU" sz="13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7"/>
                  </a:ext>
                </a:extLst>
              </a:tr>
              <a:tr h="277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Объем расходов местного бюджета на социальную политику в расчете на 1 жителя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тыс. </a:t>
                      </a:r>
                      <a:r>
                        <a:rPr lang="ru-RU" sz="1300" smtClean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0,003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smtClean="0">
                          <a:latin typeface="Times New Roman" pitchFamily="18" charset="0"/>
                          <a:cs typeface="Times New Roman" pitchFamily="18" charset="0"/>
                        </a:rPr>
                        <a:t>0,004</a:t>
                      </a:r>
                      <a:endParaRPr lang="ru-RU" sz="13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0,005</a:t>
                      </a:r>
                      <a:endParaRPr lang="ru-RU" sz="13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0,004</a:t>
                      </a:r>
                      <a:endParaRPr lang="ru-RU" sz="13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0,004</a:t>
                      </a:r>
                      <a:endParaRPr lang="ru-RU" sz="13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6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kern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smtClean="0">
                          <a:latin typeface="Times New Roman"/>
                          <a:ea typeface="Times New Roman"/>
                          <a:cs typeface="Times New Roman"/>
                        </a:rPr>
                        <a:t>тыс</a:t>
                      </a: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300" smtClean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200">
                        <a:latin typeface="Arial"/>
                        <a:ea typeface="Times New Roman" panose="02020603050405020304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0,08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smtClean="0">
                          <a:latin typeface="Times New Roman" pitchFamily="18" charset="0"/>
                          <a:cs typeface="Times New Roman" pitchFamily="18" charset="0"/>
                        </a:rPr>
                        <a:t>0,11</a:t>
                      </a:r>
                      <a:endParaRPr lang="ru-RU" sz="13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0,16</a:t>
                      </a:r>
                      <a:endParaRPr lang="ru-RU" sz="13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0,12</a:t>
                      </a:r>
                      <a:endParaRPr lang="ru-RU" sz="13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0,12</a:t>
                      </a:r>
                      <a:endParaRPr lang="ru-RU" sz="1300" b="1" kern="1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8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kern="120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300" kern="1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kern="120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значения</a:t>
                      </a:r>
                      <a:endParaRPr lang="ru-RU" sz="1300" kern="1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3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65,2</a:t>
                      </a:r>
                      <a:endParaRPr lang="ru-RU" sz="13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62,7</a:t>
                      </a:r>
                      <a:endParaRPr lang="ru-RU" sz="13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60,2</a:t>
                      </a:r>
                      <a:endParaRPr lang="ru-RU" sz="13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59,7</a:t>
                      </a:r>
                      <a:endParaRPr lang="ru-RU" sz="13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59,2</a:t>
                      </a:r>
                      <a:endParaRPr lang="ru-RU" sz="13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9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kern="120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300" kern="1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kern="120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населения, систематически занимающегося физической культурой и спортом</a:t>
                      </a:r>
                      <a:endParaRPr lang="ru-RU" sz="1300" kern="1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3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58,2</a:t>
                      </a:r>
                      <a:endParaRPr lang="ru-RU" sz="13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59,2</a:t>
                      </a:r>
                      <a:endParaRPr lang="ru-RU" sz="13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ru-RU" sz="13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</a:t>
                      </a:r>
                      <a:endParaRPr lang="ru-RU" sz="13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</a:t>
                      </a:r>
                      <a:endParaRPr lang="ru-RU" sz="1300" b="1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10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kern="120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300" kern="1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kern="120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</a:t>
                      </a:r>
                      <a:endParaRPr lang="ru-RU" sz="1300" kern="1200">
                        <a:solidFill>
                          <a:schemeClr val="dk1"/>
                        </a:solidFill>
                        <a:latin typeface="Times New Roman"/>
                        <a:ea typeface="Times New Roman" panose="02020603050405020304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30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2,5</a:t>
                      </a:r>
                      <a:endParaRPr lang="ru-RU" sz="13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3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2,5</a:t>
                      </a:r>
                      <a:endParaRPr lang="ru-RU" sz="13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300" b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2,5</a:t>
                      </a:r>
                      <a:endParaRPr lang="ru-RU" sz="1300" b="1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00" b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CCCCFF">
                            <a:shade val="30000"/>
                            <a:satMod val="115000"/>
                          </a:srgbClr>
                        </a:gs>
                        <a:gs pos="50000">
                          <a:srgbClr val="CCCCFF">
                            <a:shade val="67500"/>
                            <a:satMod val="115000"/>
                          </a:srgbClr>
                        </a:gs>
                        <a:gs pos="100000">
                          <a:srgbClr val="CC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11"/>
                  </a:ext>
                </a:extLst>
              </a:tr>
            </a:tbl>
          </a:graphicData>
        </a:graphic>
      </p:graphicFrame>
      <p:pic>
        <p:nvPicPr>
          <p:cNvPr id="4" name="Рисунок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8125" y="285750"/>
            <a:ext cx="474663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" name="Рисунок 6" descr="Picture background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40216" y="0"/>
            <a:ext cx="3879851" cy="125083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380960" y="980728"/>
            <a:ext cx="8379336" cy="2016224"/>
          </a:xfrm>
          <a:prstGeom prst="round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6200000" scaled="1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735960" y="4221088"/>
            <a:ext cx="6264696" cy="2376264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262646" y="4272677"/>
            <a:ext cx="59293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smtClean="0">
                <a:latin typeface="Century Gothic" pitchFamily="34" charset="0"/>
              </a:rPr>
              <a:t>Населенные пункты, входящие в состав муниципального образования город Энгельс:</a:t>
            </a:r>
          </a:p>
          <a:p>
            <a:pPr lvl="1"/>
            <a:r>
              <a:rPr lang="ru-RU" sz="1600" smtClean="0">
                <a:latin typeface="Century Gothic" pitchFamily="34" charset="0"/>
              </a:rPr>
              <a:t>город Энгельс</a:t>
            </a:r>
          </a:p>
          <a:p>
            <a:pPr lvl="1"/>
            <a:r>
              <a:rPr lang="ru-RU" sz="1600" smtClean="0">
                <a:latin typeface="Century Gothic" pitchFamily="34" charset="0"/>
              </a:rPr>
              <a:t>поселок Геофизик</a:t>
            </a:r>
          </a:p>
          <a:p>
            <a:pPr lvl="1"/>
            <a:r>
              <a:rPr lang="ru-RU" sz="1600" smtClean="0">
                <a:latin typeface="Century Gothic" pitchFamily="34" charset="0"/>
              </a:rPr>
              <a:t>село Квасниковка</a:t>
            </a:r>
          </a:p>
          <a:p>
            <a:pPr lvl="1"/>
            <a:r>
              <a:rPr lang="ru-RU" sz="1600" smtClean="0">
                <a:latin typeface="Century Gothic" pitchFamily="34" charset="0"/>
              </a:rPr>
              <a:t>поселок Новоселово</a:t>
            </a:r>
          </a:p>
          <a:p>
            <a:pPr lvl="1"/>
            <a:r>
              <a:rPr lang="ru-RU" sz="1600" smtClean="0">
                <a:latin typeface="Century Gothic" pitchFamily="34" charset="0"/>
              </a:rPr>
              <a:t>поселок Плодосовхоз</a:t>
            </a:r>
          </a:p>
          <a:p>
            <a:pPr lvl="1"/>
            <a:r>
              <a:rPr lang="ru-RU" sz="1600" smtClean="0">
                <a:latin typeface="Century Gothic" pitchFamily="34" charset="0"/>
              </a:rPr>
              <a:t>поселок Прибрежный</a:t>
            </a:r>
          </a:p>
          <a:p>
            <a:pPr lvl="1"/>
            <a:r>
              <a:rPr lang="ru-RU" sz="1600" smtClean="0">
                <a:latin typeface="Century Gothic" pitchFamily="34" charset="0"/>
              </a:rPr>
              <a:t>рабочий поселок Приволжский</a:t>
            </a:r>
          </a:p>
          <a:p>
            <a:endParaRPr lang="ru-RU"/>
          </a:p>
        </p:txBody>
      </p:sp>
      <p:grpSp>
        <p:nvGrpSpPr>
          <p:cNvPr id="18" name="object 28"/>
          <p:cNvGrpSpPr/>
          <p:nvPr/>
        </p:nvGrpSpPr>
        <p:grpSpPr>
          <a:xfrm>
            <a:off x="6528048" y="4725144"/>
            <a:ext cx="161832" cy="1868647"/>
            <a:chOff x="6394947" y="3206421"/>
            <a:chExt cx="155401" cy="2195349"/>
          </a:xfrm>
        </p:grpSpPr>
        <p:sp>
          <p:nvSpPr>
            <p:cNvPr id="19" name="object 29"/>
            <p:cNvSpPr>
              <a:spLocks noChangeArrowheads="1"/>
            </p:cNvSpPr>
            <p:nvPr/>
          </p:nvSpPr>
          <p:spPr bwMode="auto">
            <a:xfrm>
              <a:off x="6475662" y="3206421"/>
              <a:ext cx="65570" cy="2195349"/>
            </a:xfrm>
            <a:custGeom>
              <a:avLst/>
              <a:gdLst>
                <a:gd name="T0" fmla="*/ 0 h 4410710"/>
                <a:gd name="T1" fmla="*/ 4410458 h 4410710"/>
                <a:gd name="T2" fmla="*/ 0 60000 65536"/>
                <a:gd name="T3" fmla="*/ 0 60000 65536"/>
                <a:gd name="T4" fmla="*/ 0 h 4410710"/>
                <a:gd name="T5" fmla="*/ 4410710 h 4410710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4410710">
                  <a:moveTo>
                    <a:pt x="0" y="0"/>
                  </a:moveTo>
                  <a:lnTo>
                    <a:pt x="0" y="4410456"/>
                  </a:lnTo>
                </a:path>
              </a:pathLst>
            </a:custGeom>
            <a:noFill/>
            <a:ln w="12700">
              <a:solidFill>
                <a:srgbClr val="BEBEBE"/>
              </a:solidFill>
              <a:prstDash val="dash"/>
              <a:miter lim="800000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1" name="object 31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6404036" y="3626059"/>
              <a:ext cx="146303" cy="1478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22" name="object 32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6404044" y="3374277"/>
              <a:ext cx="146304" cy="1478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23" name="object 34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6394947" y="3961770"/>
              <a:ext cx="146304" cy="1463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623392" y="5877272"/>
            <a:ext cx="4267200" cy="738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1400">
                <a:latin typeface="Century Gothic" pitchFamily="34" charset="0"/>
                <a:cs typeface="Times New Roman" pitchFamily="18" charset="0"/>
              </a:rPr>
              <a:t>Территория,  кв.км        </a:t>
            </a:r>
            <a:r>
              <a:rPr lang="ru-RU" sz="1400" b="1" smtClean="0">
                <a:latin typeface="Century Gothic" pitchFamily="34" charset="0"/>
              </a:rPr>
              <a:t>184,35 </a:t>
            </a:r>
            <a:endParaRPr lang="ru-RU" sz="1400">
              <a:latin typeface="Century Gothic" pitchFamily="34" charset="0"/>
            </a:endParaRPr>
          </a:p>
          <a:p>
            <a:endParaRPr lang="ru-RU" sz="1400">
              <a:latin typeface="Century Gothic" pitchFamily="34" charset="0"/>
              <a:cs typeface="Times New Roman" panose="02020603050405020304" pitchFamily="18" charset="0"/>
            </a:endParaRPr>
          </a:p>
          <a:p>
            <a:r>
              <a:rPr lang="ru-RU" sz="1400">
                <a:latin typeface="Century Gothic" pitchFamily="34" charset="0"/>
                <a:cs typeface="Times New Roman" panose="02020603050405020304" pitchFamily="18" charset="0"/>
              </a:rPr>
              <a:t>Население, </a:t>
            </a:r>
            <a:r>
              <a:rPr lang="ru-RU" sz="1400" smtClean="0">
                <a:latin typeface="Century Gothic" pitchFamily="34" charset="0"/>
                <a:cs typeface="Times New Roman" pitchFamily="18" charset="0"/>
              </a:rPr>
              <a:t>чел</a:t>
            </a:r>
            <a:r>
              <a:rPr lang="ru-RU" sz="1400">
                <a:latin typeface="Century Gothic" pitchFamily="34" charset="0"/>
                <a:cs typeface="Times New Roman" pitchFamily="18" charset="0"/>
              </a:rPr>
              <a:t>.     </a:t>
            </a:r>
            <a:r>
              <a:rPr lang="ru-RU" sz="1400" smtClean="0">
                <a:latin typeface="Century Gothic" pitchFamily="34" charset="0"/>
                <a:cs typeface="Times New Roman" pitchFamily="18" charset="0"/>
              </a:rPr>
              <a:t>      </a:t>
            </a:r>
            <a:r>
              <a:rPr lang="ru-RU" sz="1400" b="1" smtClean="0">
                <a:latin typeface="Century Gothic" pitchFamily="34" charset="0"/>
              </a:rPr>
              <a:t>259 371 </a:t>
            </a:r>
            <a:r>
              <a:rPr lang="ru-RU" sz="1400">
                <a:latin typeface="Century Gothic" pitchFamily="34" charset="0"/>
                <a:cs typeface="Times New Roman" pitchFamily="18" charset="0"/>
              </a:rPr>
              <a:t>(на </a:t>
            </a:r>
            <a:r>
              <a:rPr lang="ru-RU" sz="1400" smtClean="0">
                <a:latin typeface="Century Gothic" pitchFamily="34" charset="0"/>
                <a:cs typeface="Times New Roman" pitchFamily="18" charset="0"/>
              </a:rPr>
              <a:t>01.01.2025)</a:t>
            </a:r>
            <a:endParaRPr lang="ru-RU" sz="1400">
              <a:latin typeface="Century Gothic" pitchFamily="34" charset="0"/>
            </a:endParaRPr>
          </a:p>
        </p:txBody>
      </p:sp>
      <p:sp>
        <p:nvSpPr>
          <p:cNvPr id="31749" name="Прямоугольник 4"/>
          <p:cNvSpPr>
            <a:spLocks noChangeArrowheads="1"/>
          </p:cNvSpPr>
          <p:nvPr/>
        </p:nvSpPr>
        <p:spPr bwMode="auto">
          <a:xfrm>
            <a:off x="533400" y="980728"/>
            <a:ext cx="8154888" cy="2246769"/>
          </a:xfrm>
          <a:prstGeom prst="rect">
            <a:avLst/>
          </a:prstGeom>
          <a:noFill/>
          <a:ln w="9525">
            <a:noFill/>
            <a:miter lim="800000"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latin typeface="Century Gothic" pitchFamily="34" charset="0"/>
              </a:rPr>
              <a:t> </a:t>
            </a:r>
            <a:r>
              <a:rPr lang="ru-RU" sz="1400" b="1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Город Энгельс </a:t>
            </a:r>
            <a:r>
              <a:rPr lang="ru-RU" sz="1400" smtClean="0">
                <a:latin typeface="Century Gothic" pitchFamily="34" charset="0"/>
              </a:rPr>
              <a:t>основан как Слобода в 1747 году в августе месяце в связи с указом императрицы Елизаветы, связанным с началом добычи соли на озере Эльтон. 26 июня 1914 года на основании Указа императора Слобода стала городом Покровск, а в октябре 1931 года Покровск переименован в город Энгельс Постановлением ВЦИК.</a:t>
            </a:r>
            <a:r>
              <a:rPr lang="ru-RU" sz="1400" b="1" smtClean="0">
                <a:latin typeface="Century Gothic" pitchFamily="34" charset="0"/>
              </a:rPr>
              <a:t> </a:t>
            </a:r>
            <a:r>
              <a:rPr lang="ru-RU" sz="1400" b="1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Город Энгельс </a:t>
            </a:r>
            <a:r>
              <a:rPr lang="ru-RU" sz="1400" smtClean="0">
                <a:latin typeface="Century Gothic" pitchFamily="34" charset="0"/>
              </a:rPr>
              <a:t>является </a:t>
            </a:r>
            <a:r>
              <a:rPr lang="ru-RU" sz="1400">
                <a:latin typeface="Century Gothic" pitchFamily="34" charset="0"/>
              </a:rPr>
              <a:t>административным центром Энгельсского муниципального района Саратовской области, входящим в состав Приволжского федерального округа Российской Федерации. Расположен на левом берегу Волги (Волгоградское водохранилище), напротив </a:t>
            </a:r>
            <a:r>
              <a:rPr lang="ru-RU" sz="1400" smtClean="0">
                <a:latin typeface="Century Gothic" pitchFamily="34" charset="0"/>
              </a:rPr>
              <a:t>города Саратов</a:t>
            </a:r>
            <a:r>
              <a:rPr lang="ru-RU" sz="1400">
                <a:latin typeface="Century Gothic" pitchFamily="34" charset="0"/>
              </a:rPr>
              <a:t>, с которым соединен железнодорожным и автомобильными </a:t>
            </a:r>
            <a:r>
              <a:rPr lang="ru-RU" sz="1400" smtClean="0">
                <a:latin typeface="Century Gothic" pitchFamily="34" charset="0"/>
              </a:rPr>
              <a:t>мостами.</a:t>
            </a:r>
            <a:endParaRPr lang="ru-RU" sz="1400" smtClean="0"/>
          </a:p>
          <a:p>
            <a:endParaRPr lang="ru-RU" sz="1400">
              <a:latin typeface="Century Gothic" pitchFamily="34" charset="0"/>
            </a:endParaRPr>
          </a:p>
        </p:txBody>
      </p:sp>
      <p:pic>
        <p:nvPicPr>
          <p:cNvPr id="31752" name="Рисунок 3" descr="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38125" y="285750"/>
            <a:ext cx="474663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4" name="object 3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528048" y="6093296"/>
            <a:ext cx="152358" cy="124531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5" name="object 3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28048" y="5805264"/>
            <a:ext cx="152357" cy="12582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6" name="object 3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28048" y="5589240"/>
            <a:ext cx="152358" cy="12582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7" name="object 3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28048" y="6309320"/>
            <a:ext cx="152358" cy="12582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0" name="Блок-схема: альтернативный процесс 29"/>
          <p:cNvSpPr/>
          <p:nvPr/>
        </p:nvSpPr>
        <p:spPr>
          <a:xfrm>
            <a:off x="5663952" y="2924944"/>
            <a:ext cx="6264696" cy="1008112"/>
          </a:xfrm>
          <a:prstGeom prst="flowChartAlternateProcess">
            <a:avLst/>
          </a:prstGeom>
          <a:solidFill>
            <a:srgbClr val="CCEC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smtClean="0">
                <a:solidFill>
                  <a:schemeClr val="tx1"/>
                </a:solidFill>
              </a:rPr>
              <a:t>            Муниципальное образование город Энгельс Энгельсского муниципального района Саратовской области образовано в соответствии с Законом Саратовской области от 24 апреля 2013 г. N 66-ЗСО «О преобразовании муниципального образования город Энгельс и Приволжского муниципального образования Энгельсского муниципального района Саратовской области и внесении изменений в Закон Саратовской области «О муниципальных образованиях, входящих в состав Энгельсского муниципального  района»</a:t>
            </a:r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28" name="Рисунок 27" descr="C:\Users\Пользователь\Desktop\МОЯ РАБОТА\Бюджет для граждан 2025\Картинки\покровская слобода.jpg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832304" y="1052736"/>
            <a:ext cx="3240360" cy="1800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2" name="TextBox 31"/>
          <p:cNvSpPr txBox="1"/>
          <p:nvPr/>
        </p:nvSpPr>
        <p:spPr>
          <a:xfrm>
            <a:off x="1055440" y="0"/>
            <a:ext cx="10657184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0" scaled="1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spc="5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Общие сведения.                                                                                                          Административно-территориальное деление. </a:t>
            </a:r>
          </a:p>
        </p:txBody>
      </p:sp>
      <p:pic>
        <p:nvPicPr>
          <p:cNvPr id="33" name="Рисунок 32" descr="Picture background"/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07368" y="3140968"/>
            <a:ext cx="5112568" cy="266429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diamond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808372" y="476672"/>
            <a:ext cx="11192284" cy="20108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72986">
              <a:buNone/>
            </a:pPr>
            <a:r>
              <a:rPr lang="ru-RU" sz="2000" b="1" i="1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Разработчиком информационного отчета «Бюджет для граждан - к бюджету городского поселения город Энгельс Энгельсского муниципального района Саратовской области на 2025 год</a:t>
            </a:r>
            <a:r>
              <a:rPr lang="en-US" sz="2000" b="1" i="1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  </a:t>
            </a:r>
            <a:r>
              <a:rPr lang="ru-RU" sz="2000" b="1" i="1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и на плановый период 2026 и 2027 годов» является Комитет финансов администрации Энгельсского муниципального района </a:t>
            </a:r>
          </a:p>
          <a:p>
            <a:pPr algn="ctr" defTabSz="372986">
              <a:buNone/>
            </a:pPr>
            <a:r>
              <a:rPr lang="ru-RU" sz="20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Председатель Комитета финансов  администрации  Энгельсского муниципального района</a:t>
            </a:r>
          </a:p>
          <a:p>
            <a:pPr algn="ctr" defTabSz="372986">
              <a:buNone/>
            </a:pPr>
            <a:r>
              <a:rPr lang="ru-RU" sz="20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Гайдукова Лариса Владимировна</a:t>
            </a:r>
          </a:p>
        </p:txBody>
      </p:sp>
      <p:pic>
        <p:nvPicPr>
          <p:cNvPr id="5" name="Рисунок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8084" y="176194"/>
            <a:ext cx="474663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Прямоугольник 5"/>
          <p:cNvSpPr/>
          <p:nvPr/>
        </p:nvSpPr>
        <p:spPr>
          <a:xfrm>
            <a:off x="3431704" y="2780928"/>
            <a:ext cx="66967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       Контактная информация для граждан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defTabSz="4572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smtClean="0"/>
              <a:t>➢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413100, Саратовская область, г. Энгельс, </a:t>
            </a:r>
          </a:p>
          <a:p>
            <a:pPr defTabSz="4572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ул. Коммунистическая, д. 55</a:t>
            </a:r>
          </a:p>
          <a:p>
            <a:pPr defTabSz="4572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➢ </a:t>
            </a:r>
            <a:r>
              <a:rPr lang="ru-RU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Телефон: (8 845 3) 56-86-22</a:t>
            </a:r>
          </a:p>
          <a:p>
            <a:pPr defTabSz="4572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➢ </a:t>
            </a:r>
            <a:r>
              <a:rPr lang="ru-RU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Факс:       (</a:t>
            </a:r>
            <a:r>
              <a:rPr lang="en-US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845</a:t>
            </a:r>
            <a:r>
              <a:rPr lang="en-US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56-88-60</a:t>
            </a:r>
          </a:p>
          <a:p>
            <a:pPr lvl="0" defTabSz="6858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➢ </a:t>
            </a:r>
            <a:r>
              <a:rPr lang="ru-RU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komfin_gorod@mail.ru</a:t>
            </a:r>
          </a:p>
          <a:p>
            <a:pPr lvl="0" defTabSz="6858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komfin-engels@mail.ru</a:t>
            </a:r>
            <a:endParaRPr lang="ru-RU" sz="200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➢ </a:t>
            </a:r>
            <a:r>
              <a:rPr lang="ru-RU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Официальный сайт: </a:t>
            </a:r>
            <a:r>
              <a:rPr lang="en-US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https://www.engels</a:t>
            </a:r>
            <a:r>
              <a:rPr lang="ru-RU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endParaRPr lang="ru-RU" sz="200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858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➢ </a:t>
            </a:r>
            <a:r>
              <a:rPr lang="ru-RU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работы: Понедельник-пятница: с 8:30 до 17:30 </a:t>
            </a:r>
          </a:p>
        </p:txBody>
      </p:sp>
      <p:pic>
        <p:nvPicPr>
          <p:cNvPr id="7" name="Рисунок 6" descr="Picture background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2924944"/>
            <a:ext cx="3503712" cy="3933056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9" name="Рисунок 8" descr="C:\Users\Пользователь\Desktop\МОЯ РАБОТА\Бюджет для граждан 2025\Картинки\бюджет для граждан_1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768408" y="2780928"/>
            <a:ext cx="2423592" cy="407707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" name="TextBox 7"/>
          <p:cNvSpPr txBox="1"/>
          <p:nvPr/>
        </p:nvSpPr>
        <p:spPr>
          <a:xfrm>
            <a:off x="4655840" y="6381328"/>
            <a:ext cx="4392488" cy="415498"/>
          </a:xfrm>
          <a:prstGeom prst="rect">
            <a:avLst/>
          </a:prstGeom>
          <a:gradFill flip="none" rotWithShape="1">
            <a:gsLst>
              <a:gs pos="0">
                <a:srgbClr val="FFCCCC">
                  <a:shade val="30000"/>
                  <a:satMod val="115000"/>
                </a:srgbClr>
              </a:gs>
              <a:gs pos="50000">
                <a:srgbClr val="FFCCCC">
                  <a:shade val="67500"/>
                  <a:satMod val="115000"/>
                </a:srgbClr>
              </a:gs>
              <a:gs pos="100000">
                <a:srgbClr val="FFCCCC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372986"/>
            <a:r>
              <a:rPr lang="en-US" sz="1050" b="1">
                <a:solidFill>
                  <a:schemeClr val="tx1"/>
                </a:solidFill>
                <a:latin typeface="Segoe Print" panose="02000600000000000000" pitchFamily="2" charset="0"/>
              </a:rPr>
              <a:t>P.S. </a:t>
            </a:r>
            <a:r>
              <a:rPr lang="ru-RU" sz="1050" b="1" smtClean="0">
                <a:solidFill>
                  <a:schemeClr val="tx1"/>
                </a:solidFill>
                <a:latin typeface="Segoe Print" panose="02000600000000000000" pitchFamily="2" charset="0"/>
              </a:rPr>
              <a:t>Любите свой родной город Энгельс! </a:t>
            </a:r>
          </a:p>
          <a:p>
            <a:pPr algn="ctr" defTabSz="372986"/>
            <a:endParaRPr lang="ru-RU" sz="1050" b="1">
              <a:solidFill>
                <a:srgbClr val="1F497D">
                  <a:lumMod val="50000"/>
                </a:srgbClr>
              </a:solidFill>
              <a:latin typeface="Segoe Print" panose="02000600000000000000" pitchFamily="2" charset="0"/>
            </a:endParaRPr>
          </a:p>
        </p:txBody>
      </p:sp>
    </p:spTree>
  </p:cSld>
  <p:clrMapOvr>
    <a:masterClrMapping/>
  </p:clrMapOvr>
  <p:transition spd="slow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207568" y="1760013"/>
          <a:ext cx="9481968" cy="4766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02463" y="402713"/>
            <a:ext cx="474663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object 2"/>
          <p:cNvSpPr txBox="1"/>
          <p:nvPr/>
        </p:nvSpPr>
        <p:spPr>
          <a:xfrm>
            <a:off x="1055440" y="188640"/>
            <a:ext cx="7848872" cy="112017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lIns="0" tIns="12065" rIns="0" bIns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12700" algn="ctr">
              <a:spcBef>
                <a:spcPts val="95"/>
              </a:spcBef>
              <a:defRPr/>
            </a:pPr>
            <a:r>
              <a:rPr lang="ru-RU" sz="2400" b="1">
                <a:solidFill>
                  <a:srgbClr val="211D59"/>
                </a:solidFill>
                <a:latin typeface="Trebuchet MS" pitchFamily="34" charset="0"/>
                <a:ea typeface="+mj-ea"/>
                <a:cs typeface="+mj-cs"/>
              </a:rPr>
              <a:t>Основные задачи и приоритетные направления бюджетной политики </a:t>
            </a:r>
            <a:r>
              <a:rPr lang="ru-RU" sz="2400" b="1" smtClean="0">
                <a:solidFill>
                  <a:srgbClr val="211D59"/>
                </a:solidFill>
                <a:latin typeface="Trebuchet MS" pitchFamily="34" charset="0"/>
                <a:ea typeface="+mj-ea"/>
                <a:cs typeface="+mj-cs"/>
              </a:rPr>
              <a:t>на 2025 финансовый год и плановый период 2026-2027 годов:</a:t>
            </a:r>
            <a:endParaRPr lang="ru-RU" sz="2400" b="1" kern="0" spc="135">
              <a:solidFill>
                <a:srgbClr val="205D66"/>
              </a:solidFill>
              <a:latin typeface="Trebuchet MS" pitchFamily="34" charset="0"/>
              <a:ea typeface="+mj-ea"/>
              <a:cs typeface="Tahoma" panose="020B0604030504040204" charset="0"/>
            </a:endParaRPr>
          </a:p>
        </p:txBody>
      </p:sp>
      <p:pic>
        <p:nvPicPr>
          <p:cNvPr id="5" name="Рисунок 4" descr="02042021-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003544" y="116632"/>
            <a:ext cx="2997112" cy="164338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C:\Users\Пользователь\Desktop\МОЯ РАБОТА\Бюджет для граждан 2025\Картинки\основные задачи.png"/>
          <p:cNvPicPr/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19336" y="1628800"/>
            <a:ext cx="2022777" cy="52292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/>
          <p:nvPr/>
        </p:nvSpPr>
        <p:spPr>
          <a:xfrm>
            <a:off x="839416" y="260648"/>
            <a:ext cx="8136904" cy="10801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smtClean="0">
                <a:solidFill>
                  <a:srgbClr val="211D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Составление бюджета городского поселения город Энгельс Энгельсского муниципального района Саратовской области</a:t>
            </a:r>
          </a:p>
        </p:txBody>
      </p:sp>
      <p:pic>
        <p:nvPicPr>
          <p:cNvPr id="4" name="Рисунок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8125" y="285750"/>
            <a:ext cx="474663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" name="Рисунок 5" descr="5ef8909b5b347b10d42d6a11df8b53f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20336" y="-3226"/>
            <a:ext cx="2952328" cy="1704033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xmlns:p159="http://schemas.microsoft.com/office/powerpoint/2015/09/main" xmlns:p15="http://schemas.microsoft.com/office/powerpoint/2012/main" xmlns:a14="http://schemas.microsoft.com/office/drawing/2010/main" val="1007619734"/>
              </p:ext>
            </p:extLst>
          </p:nvPr>
        </p:nvGraphicFramePr>
        <p:xfrm>
          <a:off x="335360" y="1428712"/>
          <a:ext cx="720080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95600" y="13407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srgbClr val="000066"/>
                </a:solidFill>
                <a:latin typeface="Trebuchet MS" pitchFamily="34" charset="0"/>
              </a:rPr>
              <a:t>Какие этапы проходит бюджет?</a:t>
            </a:r>
            <a:endParaRPr lang="ru-RU">
              <a:solidFill>
                <a:srgbClr val="000066"/>
              </a:solidFill>
              <a:latin typeface="Trebuchet MS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5663952" y="2060848"/>
          <a:ext cx="76279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slow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1704" y="228600"/>
            <a:ext cx="5184576" cy="47384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0" tIns="12065" rIns="0" bIns="0">
            <a:spAutoFit/>
          </a:bodyPr>
          <a:lstStyle/>
          <a:p>
            <a:pPr marL="12700" algn="ctr">
              <a:spcBef>
                <a:spcPts val="95"/>
              </a:spcBef>
              <a:defRPr/>
            </a:pPr>
            <a:r>
              <a:rPr lang="ru-RU" sz="3000" b="1" i="1">
                <a:solidFill>
                  <a:srgbClr val="211D5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j-ea"/>
                <a:cs typeface="+mj-cs"/>
              </a:rPr>
              <a:t>Основные </a:t>
            </a:r>
            <a:r>
              <a:rPr lang="ru-RU" sz="3000" b="1" i="1" smtClean="0">
                <a:solidFill>
                  <a:srgbClr val="211D5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j-ea"/>
                <a:cs typeface="+mj-cs"/>
              </a:rPr>
              <a:t>показатели</a:t>
            </a:r>
            <a:endParaRPr lang="ru-RU" sz="3000" b="1" i="1">
              <a:solidFill>
                <a:srgbClr val="211D59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9376" y="3501008"/>
          <a:ext cx="6270625" cy="2716530"/>
        </p:xfrm>
        <a:graphic>
          <a:graphicData uri="http://schemas.openxmlformats.org/drawingml/2006/table">
            <a:tbl>
              <a:tblPr/>
              <a:tblGrid>
                <a:gridCol w="2427288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1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2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3"/>
                    </a:ext>
                  </a:extLst>
                </a:gridCol>
                <a:gridCol w="709612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4"/>
                    </a:ext>
                  </a:extLst>
                </a:gridCol>
                <a:gridCol w="855663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5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Наименование  показателя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cs typeface="Times New Roman" pitchFamily="18" charset="0"/>
                        </a:rPr>
                        <a:t>2024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cs typeface="Times New Roman" pitchFamily="18" charset="0"/>
                        </a:rPr>
                        <a:t>год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cs typeface="Times New Roman" pitchFamily="18" charset="0"/>
                        </a:rPr>
                        <a:t>2025  год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cs typeface="Times New Roman" pitchFamily="18" charset="0"/>
                        </a:rPr>
                        <a:t>2026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cs typeface="Times New Roman" pitchFamily="18" charset="0"/>
                        </a:rPr>
                        <a:t>год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cs typeface="Times New Roman" pitchFamily="18" charset="0"/>
                        </a:rPr>
                        <a:t>2027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cs typeface="Times New Roman" pitchFamily="18" charset="0"/>
                        </a:rPr>
                        <a:t>год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0"/>
                  </a:ext>
                </a:extLst>
              </a:tr>
              <a:tr h="443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Численность постоянного населения на 1 января, чел.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261 113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260 190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259 371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259 371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259 371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Фонд оплаты труда всего, в млрд.руб.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35,5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40,0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43,4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46,7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49,9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Среднесписочная численность работающих всего, тыс.чел.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62,1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61,6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61,6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62,0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62,1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Среднемесячная заработная плата всего, тыс.руб.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47,6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54,1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anose="02020603050405020304" pitchFamily="18" charset="0"/>
                        </a:rPr>
                        <a:t>58,7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62,8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66,9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4"/>
                  </a:ext>
                </a:extLst>
              </a:tr>
            </a:tbl>
          </a:graphicData>
        </a:graphic>
      </p:graphicFrame>
      <p:pic>
        <p:nvPicPr>
          <p:cNvPr id="33863" name="Рисунок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8125" y="285750"/>
            <a:ext cx="474663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3866" name="Рисунок 10" descr="1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04112" y="404664"/>
            <a:ext cx="4706937" cy="604867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695400" y="6381328"/>
            <a:ext cx="4671472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1400">
                <a:latin typeface="Century Gothic" pitchFamily="34" charset="0"/>
              </a:rPr>
              <a:t>                                            </a:t>
            </a:r>
            <a:r>
              <a:rPr lang="ru-RU" sz="1400" b="1">
                <a:latin typeface="Century Gothic" pitchFamily="34" charset="0"/>
              </a:rPr>
              <a:t>на </a:t>
            </a:r>
            <a:r>
              <a:rPr lang="ru-RU" sz="1400" b="1" smtClean="0">
                <a:latin typeface="Century Gothic" pitchFamily="34" charset="0"/>
              </a:rPr>
              <a:t>01.10.2025</a:t>
            </a:r>
            <a:r>
              <a:rPr lang="ru-RU" sz="1400" b="1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ru-RU" sz="1400" b="1">
                <a:latin typeface="Century Gothic" pitchFamily="34" charset="0"/>
              </a:rPr>
              <a:t>года – </a:t>
            </a:r>
            <a:r>
              <a:rPr lang="ru-RU" sz="1400" b="1" smtClean="0">
                <a:latin typeface="Century Gothic" pitchFamily="34" charset="0"/>
              </a:rPr>
              <a:t>0,2 %</a:t>
            </a:r>
            <a:endParaRPr lang="ru-RU" sz="1400" b="1">
              <a:latin typeface="Century Gothic" pitchFamily="34" charset="0"/>
            </a:endParaRPr>
          </a:p>
        </p:txBody>
      </p:sp>
      <p:sp>
        <p:nvSpPr>
          <p:cNvPr id="12" name="object 18"/>
          <p:cNvSpPr txBox="1">
            <a:spLocks noChangeArrowheads="1"/>
          </p:cNvSpPr>
          <p:nvPr/>
        </p:nvSpPr>
        <p:spPr bwMode="auto">
          <a:xfrm>
            <a:off x="623392" y="6381328"/>
            <a:ext cx="2209800" cy="247650"/>
          </a:xfrm>
          <a:prstGeom prst="rect">
            <a:avLst/>
          </a:prstGeom>
          <a:solidFill>
            <a:srgbClr val="313193"/>
          </a:solidFill>
          <a:ln w="9525">
            <a:noFill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tIns="32384" rIns="0" bIns="0"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entury Gothic" pitchFamily="34" charset="0"/>
              </a:rPr>
              <a:t>Уровень безработицы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83688" y="6093296"/>
            <a:ext cx="2808312" cy="60016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28575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i="1" smtClean="0">
                <a:solidFill>
                  <a:srgbClr val="7030A0"/>
                </a:solidFill>
                <a:latin typeface="Segoe UI Semibold" panose="020B0702040204020203" pitchFamily="34" charset="0"/>
              </a:rPr>
              <a:t>2023 -2024 гг. – отчетные данные</a:t>
            </a:r>
          </a:p>
          <a:p>
            <a:r>
              <a:rPr lang="ru-RU" sz="1100" i="1" smtClean="0">
                <a:solidFill>
                  <a:srgbClr val="7030A0"/>
                </a:solidFill>
                <a:latin typeface="Segoe UI Semibold" panose="020B0702040204020203" pitchFamily="34" charset="0"/>
              </a:rPr>
              <a:t>2025 – ожидаемое</a:t>
            </a:r>
          </a:p>
          <a:p>
            <a:r>
              <a:rPr lang="ru-RU" sz="1100" i="1" smtClean="0">
                <a:solidFill>
                  <a:srgbClr val="7030A0"/>
                </a:solidFill>
                <a:latin typeface="Segoe UI Semibold" panose="020B0702040204020203" pitchFamily="34" charset="0"/>
              </a:rPr>
              <a:t>2026 - 2027 гг. – прогноз</a:t>
            </a:r>
            <a:endParaRPr lang="ru-RU" sz="1100" i="1">
              <a:solidFill>
                <a:srgbClr val="7030A0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13" name="Рисунок 12" descr="C:\Users\Пользователь\Desktop\МОЯ РАБОТА\Бюджет для граждан 2025\Картинки\фонд оплаты труда.jpg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647728" y="1268760"/>
            <a:ext cx="3168352" cy="208823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1201" name="Picture 1" descr="C:\Users\Пользователь\Desktop\МОЯ РАБОТА\Бюджет для граждан 2025\Картинки\численность населения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79376" y="1268760"/>
            <a:ext cx="3508230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457200" y="5638800"/>
            <a:ext cx="2371162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1400">
                <a:latin typeface="Century Gothic" pitchFamily="34" charset="0"/>
              </a:rPr>
              <a:t>                                            </a:t>
            </a:r>
            <a:endParaRPr lang="ru-RU" sz="1400" b="1">
              <a:latin typeface="Century Gothic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9376" y="2060848"/>
          <a:ext cx="6172200" cy="1226820"/>
        </p:xfrm>
        <a:graphic>
          <a:graphicData uri="http://schemas.openxmlformats.org/drawingml/2006/table">
            <a:tbl>
              <a:tblPr/>
              <a:tblGrid>
                <a:gridCol w="2228850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1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В целом по РФ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Саратовская область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0"/>
                  </a:ext>
                </a:extLst>
              </a:tr>
              <a:tr h="193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на 2023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14 375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12 075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1"/>
                  </a:ext>
                </a:extLst>
              </a:tr>
              <a:tr h="193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на 2024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15 453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12 981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2"/>
                  </a:ext>
                </a:extLst>
              </a:tr>
              <a:tr h="193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на 2025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17 733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14 896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3"/>
                  </a:ext>
                </a:extLst>
              </a:tr>
            </a:tbl>
          </a:graphicData>
        </a:graphic>
      </p:graphicFrame>
      <p:sp>
        <p:nvSpPr>
          <p:cNvPr id="34839" name="object 18"/>
          <p:cNvSpPr txBox="1">
            <a:spLocks noChangeArrowheads="1"/>
          </p:cNvSpPr>
          <p:nvPr/>
        </p:nvSpPr>
        <p:spPr bwMode="auto">
          <a:xfrm>
            <a:off x="479376" y="1772816"/>
            <a:ext cx="6172200" cy="248144"/>
          </a:xfrm>
          <a:prstGeom prst="rect">
            <a:avLst/>
          </a:prstGeom>
          <a:gradFill flip="none" rotWithShape="1">
            <a:gsLst>
              <a:gs pos="0">
                <a:srgbClr val="313193">
                  <a:shade val="30000"/>
                  <a:satMod val="115000"/>
                </a:srgbClr>
              </a:gs>
              <a:gs pos="50000">
                <a:srgbClr val="313193">
                  <a:shade val="67500"/>
                  <a:satMod val="115000"/>
                </a:srgbClr>
              </a:gs>
              <a:gs pos="100000">
                <a:srgbClr val="313193">
                  <a:shade val="100000"/>
                  <a:satMod val="115000"/>
                </a:srgbClr>
              </a:gs>
            </a:gsLst>
            <a:lin ang="5400000" scaled="1"/>
          </a:gradFill>
          <a:ln w="9525">
            <a:noFill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32384" rIns="0" bIns="0"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entury Gothic" pitchFamily="34" charset="0"/>
              </a:rPr>
              <a:t>Величина прожиточного минимума на душу населения (руб.)</a:t>
            </a:r>
          </a:p>
        </p:txBody>
      </p:sp>
      <p:pic>
        <p:nvPicPr>
          <p:cNvPr id="34841" name="Рисунок 8" descr="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52625" y="1916832"/>
            <a:ext cx="5004015" cy="2880319"/>
          </a:xfrm>
          <a:prstGeom prst="rect">
            <a:avLst/>
          </a:prstGeom>
          <a:noFill/>
          <a:ln w="9525">
            <a:noFill/>
            <a:miter lim="800000"/>
          </a:ln>
          <a:effectLst>
            <a:softEdge rad="63500"/>
          </a:effectLst>
        </p:spPr>
      </p:pic>
      <p:sp>
        <p:nvSpPr>
          <p:cNvPr id="10" name="object 2"/>
          <p:cNvSpPr txBox="1"/>
          <p:nvPr/>
        </p:nvSpPr>
        <p:spPr>
          <a:xfrm>
            <a:off x="5663952" y="260648"/>
            <a:ext cx="6336704" cy="1410001"/>
          </a:xfrm>
          <a:prstGeom prst="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3500000" scaled="1"/>
          </a:gradFill>
        </p:spPr>
        <p:txBody>
          <a:bodyPr wrap="square" lIns="0" tIns="12065" rIns="0" bIns="0">
            <a:spAutoFit/>
          </a:bodyPr>
          <a:lstStyle/>
          <a:p>
            <a:pPr marL="12700" algn="ctr">
              <a:spcBef>
                <a:spcPts val="95"/>
              </a:spcBef>
              <a:defRPr/>
            </a:pPr>
            <a:r>
              <a:rPr lang="ru-RU" sz="3000" b="1" i="1">
                <a:solidFill>
                  <a:srgbClr val="211D5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j-ea"/>
                <a:cs typeface="+mj-cs"/>
              </a:rPr>
              <a:t>Основные показатели </a:t>
            </a:r>
            <a:endParaRPr lang="ru-RU" sz="3000" b="1" i="1" smtClean="0">
              <a:solidFill>
                <a:srgbClr val="211D59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ea typeface="+mj-ea"/>
              <a:cs typeface="+mj-cs"/>
            </a:endParaRPr>
          </a:p>
          <a:p>
            <a:pPr marL="12700" algn="ctr">
              <a:spcBef>
                <a:spcPts val="95"/>
              </a:spcBef>
              <a:defRPr/>
            </a:pPr>
            <a:r>
              <a:rPr lang="ru-RU" sz="3000" b="1" i="1" smtClean="0">
                <a:solidFill>
                  <a:srgbClr val="211D5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j-ea"/>
                <a:cs typeface="+mj-cs"/>
              </a:rPr>
              <a:t>социально-экономического развития</a:t>
            </a:r>
            <a:endParaRPr lang="ru-RU" sz="3000" b="1" i="1">
              <a:solidFill>
                <a:srgbClr val="211D59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34843" name="Рисунок 3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92050" y="247632"/>
            <a:ext cx="474662" cy="609600"/>
          </a:xfrm>
          <a:prstGeom prst="rect">
            <a:avLst/>
          </a:prstGeom>
          <a:noFill/>
          <a:ln w="9525">
            <a:noFill/>
            <a:miter lim="800000"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9376" y="3645024"/>
          <a:ext cx="6192688" cy="3040908"/>
        </p:xfrm>
        <a:graphic>
          <a:graphicData uri="http://schemas.openxmlformats.org/drawingml/2006/table">
            <a:tbl>
              <a:tblPr/>
              <a:tblGrid>
                <a:gridCol w="2382045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0"/>
                    </a:ext>
                  </a:extLst>
                </a:gridCol>
                <a:gridCol w="2221564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1"/>
                    </a:ext>
                  </a:extLst>
                </a:gridCol>
                <a:gridCol w="1589079">
                  <a:extLst>
                    <a:ext uri="{9D8B030D-6E8A-4147-A177-3AD203B41FA5}">
                      <a16:col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Месяц,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В целом по РФ *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Саратовская область *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0"/>
                  </a:ext>
                </a:extLst>
              </a:tr>
              <a:tr h="255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Декабрь 2024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101,32%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101,71%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1"/>
                  </a:ext>
                </a:extLst>
              </a:tr>
              <a:tr h="255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Январь 2025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101,23%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101,21%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2"/>
                  </a:ext>
                </a:extLst>
              </a:tr>
              <a:tr h="255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Февраль 2025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100,81%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100,81%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3"/>
                  </a:ext>
                </a:extLst>
              </a:tr>
              <a:tr h="255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Март 2025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100,65%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100,64%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4"/>
                  </a:ext>
                </a:extLst>
              </a:tr>
              <a:tr h="255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Апрель 2025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100,40%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100,76%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5"/>
                  </a:ext>
                </a:extLst>
              </a:tr>
              <a:tr h="255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Май 2025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100,43%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100,34%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6"/>
                  </a:ext>
                </a:extLst>
              </a:tr>
              <a:tr h="255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Июнь 2025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100,20%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101,16%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0007"/>
                  </a:ext>
                </a:extLst>
              </a:tr>
              <a:tr h="255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Июль 2025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100,57%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100,49%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55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Август 2025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99,6%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99,23%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55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Сентябрь 2025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6" name="object 18"/>
          <p:cNvSpPr txBox="1">
            <a:spLocks noChangeArrowheads="1"/>
          </p:cNvSpPr>
          <p:nvPr/>
        </p:nvSpPr>
        <p:spPr bwMode="auto">
          <a:xfrm>
            <a:off x="479376" y="3356992"/>
            <a:ext cx="6192688" cy="248144"/>
          </a:xfrm>
          <a:prstGeom prst="rect">
            <a:avLst/>
          </a:prstGeom>
          <a:gradFill flip="none" rotWithShape="1">
            <a:gsLst>
              <a:gs pos="0">
                <a:srgbClr val="313193">
                  <a:shade val="30000"/>
                  <a:satMod val="115000"/>
                </a:srgbClr>
              </a:gs>
              <a:gs pos="50000">
                <a:srgbClr val="313193">
                  <a:shade val="67500"/>
                  <a:satMod val="115000"/>
                </a:srgbClr>
              </a:gs>
              <a:gs pos="100000">
                <a:srgbClr val="313193">
                  <a:shade val="100000"/>
                  <a:satMod val="115000"/>
                </a:srgbClr>
              </a:gs>
            </a:gsLst>
            <a:lin ang="5400000" scaled="1"/>
          </a:gradFill>
          <a:ln w="9525">
            <a:noFill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32384" rIns="0" bIns="0">
            <a:spAutoFit/>
          </a:bodyPr>
          <a:lstStyle/>
          <a:p>
            <a:pPr algn="ctr"/>
            <a:r>
              <a:rPr lang="ru-RU" sz="1400" b="1" smtClean="0">
                <a:solidFill>
                  <a:schemeClr val="bg1"/>
                </a:solidFill>
                <a:latin typeface="Century Gothic" pitchFamily="34" charset="0"/>
              </a:rPr>
              <a:t>Индекс потребительских цен ,</a:t>
            </a:r>
            <a:r>
              <a:rPr lang="ru-RU" sz="140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1400" b="1" smtClean="0">
                <a:solidFill>
                  <a:schemeClr val="bg1"/>
                </a:solidFill>
                <a:latin typeface="Century Gothic" pitchFamily="34" charset="0"/>
              </a:rPr>
              <a:t>в % к предыдущему месяцу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6888088" y="5301208"/>
            <a:ext cx="5137836" cy="149271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1300" b="1" smtClean="0">
                <a:latin typeface="Century Gothic" pitchFamily="34" charset="0"/>
              </a:rPr>
              <a:t>По оперативным данным территориального органа Федеральной службы государственной статистики по Саратовской области объем работ, выполненных по виду деятельности «Строительство», в Саратовской области за январь – август 2025 года составил 105,2 млрд. рублей, что на 4,0 % меньше, чем в январе - августе 2024 года.</a:t>
            </a:r>
          </a:p>
        </p:txBody>
      </p:sp>
      <p:sp>
        <p:nvSpPr>
          <p:cNvPr id="13" name="object 18"/>
          <p:cNvSpPr txBox="1">
            <a:spLocks noChangeArrowheads="1"/>
          </p:cNvSpPr>
          <p:nvPr/>
        </p:nvSpPr>
        <p:spPr bwMode="auto">
          <a:xfrm>
            <a:off x="6888088" y="4941168"/>
            <a:ext cx="5040560" cy="248144"/>
          </a:xfrm>
          <a:prstGeom prst="rect">
            <a:avLst/>
          </a:prstGeom>
          <a:solidFill>
            <a:srgbClr val="313193"/>
          </a:solidFill>
          <a:ln w="9525">
            <a:noFill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32384" rIns="0" bIns="0"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entury Gothic" pitchFamily="34" charset="0"/>
              </a:rPr>
              <a:t>Прогноз объемов жилищного строительства</a:t>
            </a:r>
          </a:p>
        </p:txBody>
      </p:sp>
      <p:pic>
        <p:nvPicPr>
          <p:cNvPr id="52225" name="Picture 1" descr="C:\Users\Пользователь\Desktop\lg!fgh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95400" y="0"/>
            <a:ext cx="2160240" cy="1702007"/>
          </a:xfrm>
          <a:prstGeom prst="rect">
            <a:avLst/>
          </a:prstGeom>
          <a:noFill/>
        </p:spPr>
      </p:pic>
      <p:pic>
        <p:nvPicPr>
          <p:cNvPr id="14" name="Рисунок 13" descr="Picture background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15680" y="0"/>
            <a:ext cx="2232248" cy="170080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diamond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xmlns:r="http://schemas.openxmlformats.org/officeDocument/2006/relationships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23255</TotalTime>
  <Words>7709</Words>
  <Application>Microsoft Office PowerPoint</Application>
  <PresentationFormat>Произвольный</PresentationFormat>
  <Paragraphs>1834</Paragraphs>
  <Slides>50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1_Тема Office</vt:lpstr>
      <vt:lpstr>Слайд 1</vt:lpstr>
      <vt:lpstr>Слайд 2</vt:lpstr>
      <vt:lpstr>ГЛОССАРИЙ ОСНОВНЫХ ТЕРМИНОВ И ПОНЯТИЙ</vt:lpstr>
      <vt:lpstr>ГЛОССАРИЙ ОСНОВНЫХ ТЕРМИНОВ И ПОНЯТИЙ</vt:lpstr>
      <vt:lpstr>Слайд 5</vt:lpstr>
      <vt:lpstr>Слайд 6</vt:lpstr>
      <vt:lpstr>Слайд 7</vt:lpstr>
      <vt:lpstr>Слайд 8</vt:lpstr>
      <vt:lpstr>Слайд 9</vt:lpstr>
      <vt:lpstr>Слайд 10</vt:lpstr>
      <vt:lpstr> </vt:lpstr>
      <vt:lpstr>Слайд 12</vt:lpstr>
      <vt:lpstr>Слайд 13</vt:lpstr>
      <vt:lpstr>Слайд 14</vt:lpstr>
      <vt:lpstr>Слайд 15</vt:lpstr>
      <vt:lpstr>Слайд 16</vt:lpstr>
      <vt:lpstr>Слайд 17</vt:lpstr>
      <vt:lpstr>Безвозмездные поступления  на 2025 год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 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Расходы консолидированного бюджета Энгельсского муниципального района</dc:title>
  <dc:creator>Силаева</dc:creator>
  <cp:lastModifiedBy>ГайдуковаЛВ</cp:lastModifiedBy>
  <cp:revision>2966</cp:revision>
  <cp:lastPrinted>2024-11-01T05:27:59Z</cp:lastPrinted>
  <dcterms:created xsi:type="dcterms:W3CDTF">2022-06-07T09:40:08Z</dcterms:created>
  <dcterms:modified xsi:type="dcterms:W3CDTF">2025-10-09T05:05:00Z</dcterms:modified>
</cp:coreProperties>
</file>