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4"/>
  </p:notesMasterIdLst>
  <p:sldIdLst>
    <p:sldId id="428" r:id="rId2"/>
    <p:sldId id="395" r:id="rId3"/>
    <p:sldId id="429" r:id="rId4"/>
    <p:sldId id="430" r:id="rId5"/>
    <p:sldId id="431" r:id="rId6"/>
    <p:sldId id="432" r:id="rId7"/>
    <p:sldId id="433" r:id="rId8"/>
    <p:sldId id="323" r:id="rId9"/>
    <p:sldId id="324" r:id="rId10"/>
    <p:sldId id="394" r:id="rId11"/>
    <p:sldId id="369" r:id="rId12"/>
    <p:sldId id="439" r:id="rId13"/>
    <p:sldId id="363" r:id="rId14"/>
    <p:sldId id="440" r:id="rId15"/>
    <p:sldId id="441" r:id="rId16"/>
    <p:sldId id="443" r:id="rId17"/>
    <p:sldId id="444" r:id="rId18"/>
    <p:sldId id="445" r:id="rId19"/>
    <p:sldId id="314" r:id="rId20"/>
    <p:sldId id="438" r:id="rId21"/>
    <p:sldId id="434" r:id="rId22"/>
    <p:sldId id="426" r:id="rId23"/>
    <p:sldId id="401" r:id="rId24"/>
    <p:sldId id="327" r:id="rId25"/>
    <p:sldId id="328" r:id="rId26"/>
    <p:sldId id="329" r:id="rId27"/>
    <p:sldId id="370" r:id="rId28"/>
    <p:sldId id="373" r:id="rId29"/>
    <p:sldId id="391" r:id="rId30"/>
    <p:sldId id="377" r:id="rId31"/>
    <p:sldId id="396" r:id="rId32"/>
    <p:sldId id="387" r:id="rId33"/>
    <p:sldId id="402" r:id="rId34"/>
    <p:sldId id="403" r:id="rId35"/>
    <p:sldId id="435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36" r:id="rId59"/>
    <p:sldId id="437" r:id="rId60"/>
    <p:sldId id="446" r:id="rId61"/>
    <p:sldId id="357" r:id="rId62"/>
    <p:sldId id="354" r:id="rId63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CC00CC"/>
    <a:srgbClr val="A40000"/>
    <a:srgbClr val="009644"/>
    <a:srgbClr val="0AE1E6"/>
    <a:srgbClr val="C7A5F9"/>
    <a:srgbClr val="00C459"/>
    <a:srgbClr val="6666FF"/>
    <a:srgbClr val="6699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9125" autoAdjust="0"/>
  </p:normalViewPr>
  <p:slideViewPr>
    <p:cSldViewPr>
      <p:cViewPr>
        <p:scale>
          <a:sx n="85" d="100"/>
          <a:sy n="85" d="100"/>
        </p:scale>
        <p:origin x="-414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6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146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solidFill>
          <a:schemeClr val="tx2">
            <a:lumMod val="75000"/>
          </a:schemeClr>
        </a:solidFill>
        <a:ln>
          <a:noFill/>
        </a:ln>
        <a:effectLst/>
        <a:sp3d/>
      </c:spPr>
    </c:sideWall>
    <c:backWall>
      <c:spPr>
        <a:solidFill>
          <a:srgbClr val="0070C0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158085277663967"/>
          <c:y val="3.4699800510067602E-2"/>
          <c:w val="0.5584191472233625"/>
          <c:h val="0.9354935202871295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6EBF4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dLbl>
              <c:idx val="0"/>
              <c:layout>
                <c:manualLayout>
                  <c:x val="8.3133384344310068E-3"/>
                  <c:y val="-5.384744214049942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B-4595-ABD2-EB5C3A16ADCD}"/>
                </c:ext>
              </c:extLst>
            </c:dLbl>
            <c:dLbl>
              <c:idx val="1"/>
              <c:layout>
                <c:manualLayout>
                  <c:x val="1.2587655129794898E-2"/>
                  <c:y val="5.38475543798395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332,3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B-4595-ABD2-EB5C3A16ADCD}"/>
                </c:ext>
              </c:extLst>
            </c:dLbl>
            <c:dLbl>
              <c:idx val="2"/>
              <c:layout>
                <c:manualLayout>
                  <c:x val="8.8925693597090121E-3"/>
                  <c:y val="-9.871917017868088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5 829,3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BB-4595-ABD2-EB5C3A16ADCD}"/>
                </c:ext>
              </c:extLst>
            </c:dLbl>
            <c:dLbl>
              <c:idx val="3"/>
              <c:layout>
                <c:manualLayout>
                  <c:x val="1.0374664252991378E-2"/>
                  <c:y val="-9.871917017868088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en-US" baseline="0" dirty="0" smtClean="0"/>
                      <a:t> 866,0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B-4595-ABD2-EB5C3A16ADCD}"/>
                </c:ext>
              </c:extLst>
            </c:dLbl>
            <c:dLbl>
              <c:idx val="4"/>
              <c:layout>
                <c:manualLayout>
                  <c:x val="8.6267099201865205E-3"/>
                  <c:y val="-8.13293206670172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en-US" baseline="0" dirty="0" smtClean="0"/>
                      <a:t> 554,6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BB-4595-ABD2-EB5C3A16ADCD}"/>
                </c:ext>
              </c:extLst>
            </c:dLbl>
            <c:dLbl>
              <c:idx val="5"/>
              <c:layout>
                <c:manualLayout>
                  <c:x val="1.4771608881525769E-2"/>
                  <c:y val="-1.07693824291980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72 629,6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95000"/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4BB-4595-ABD2-EB5C3A16ADCD}"/>
                </c:ext>
              </c:extLst>
            </c:dLbl>
            <c:dLbl>
              <c:idx val="6"/>
              <c:layout>
                <c:manualLayout>
                  <c:x val="1.0374664252991378E-2"/>
                  <c:y val="-8.07711632107497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r>
                      <a:rPr lang="en-US" baseline="0" dirty="0" smtClean="0"/>
                      <a:t> 313,2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BB-4595-ABD2-EB5C3A16ADCD}"/>
                </c:ext>
              </c:extLst>
            </c:dLbl>
            <c:dLbl>
              <c:idx val="7"/>
              <c:layout>
                <c:manualLayout>
                  <c:x val="1.2490575839049223E-2"/>
                  <c:y val="-5.38474421404994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124 855,1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B-4595-ABD2-EB5C3A16ADCD}"/>
                </c:ext>
              </c:extLst>
            </c:dLbl>
            <c:dLbl>
              <c:idx val="8"/>
              <c:layout>
                <c:manualLayout>
                  <c:x val="7.1321769285308334E-3"/>
                  <c:y val="-8.07711632107497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278</a:t>
                    </a:r>
                    <a:r>
                      <a:rPr lang="en-US" baseline="0" dirty="0" smtClean="0"/>
                      <a:t> 501,3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BB-4595-ABD2-EB5C3A16ADCD}"/>
                </c:ext>
              </c:extLst>
            </c:dLbl>
            <c:dLbl>
              <c:idx val="9"/>
              <c:layout>
                <c:manualLayout>
                  <c:x val="-1.1965728216184303E-2"/>
                  <c:y val="6.76964411189535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738 656,5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BB-4595-ABD2-EB5C3A16ADCD}"/>
                </c:ext>
              </c:extLst>
            </c:dLbl>
            <c:dLbl>
              <c:idx val="10"/>
              <c:layout>
                <c:manualLayout>
                  <c:x val="1.6047398089194333E-2"/>
                  <c:y val="-8.07711632107497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30 960,0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BB-4595-ABD2-EB5C3A16ADCD}"/>
                </c:ext>
              </c:extLst>
            </c:dLbl>
            <c:dLbl>
              <c:idx val="11"/>
              <c:layout>
                <c:manualLayout>
                  <c:x val="-3.3877840410525967E-2"/>
                  <c:y val="1.88466047491749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1 298 511,8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BB-4595-ABD2-EB5C3A16ADCD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Доходы от реализации имущеста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  <c:pt idx="3">
                  <c:v>Единый сельскохозяйственный налог</c:v>
                </c:pt>
                <c:pt idx="4">
                  <c:v>Доходы от акцизов на нефтепродукты</c:v>
                </c:pt>
                <c:pt idx="5">
                  <c:v>Прочие налоговые и неналоговые доход</c:v>
                </c:pt>
                <c:pt idx="6">
                  <c:v>Арендная плата за землю</c:v>
                </c:pt>
                <c:pt idx="7">
                  <c:v>Земельный налог</c:v>
                </c:pt>
                <c:pt idx="8">
                  <c:v>Налог на имущество физических лиц</c:v>
                </c:pt>
                <c:pt idx="9">
                  <c:v>Налог на доходы физических лиц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56.6</c:v>
                </c:pt>
                <c:pt idx="1">
                  <c:v>332.3</c:v>
                </c:pt>
                <c:pt idx="2">
                  <c:v>5829.3</c:v>
                </c:pt>
                <c:pt idx="3">
                  <c:v>12866</c:v>
                </c:pt>
                <c:pt idx="4">
                  <c:v>32554.6</c:v>
                </c:pt>
                <c:pt idx="5">
                  <c:v>72629.600000000006</c:v>
                </c:pt>
                <c:pt idx="6">
                  <c:v>89313.2</c:v>
                </c:pt>
                <c:pt idx="7">
                  <c:v>124855.1</c:v>
                </c:pt>
                <c:pt idx="8">
                  <c:v>278501.3</c:v>
                </c:pt>
                <c:pt idx="9">
                  <c:v>738656.5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FD45-4B19-9DED-87018A616A1A}"/>
            </c:ext>
          </c:extLst>
        </c:ser>
        <c:dLbls>
          <c:showVal val="1"/>
        </c:dLbls>
        <c:gapWidth val="84"/>
        <c:gapDepth val="53"/>
        <c:shape val="box"/>
        <c:axId val="44254720"/>
        <c:axId val="44256256"/>
        <c:axId val="0"/>
      </c:bar3DChart>
      <c:catAx>
        <c:axId val="442547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t" anchorCtr="0"/>
          <a:lstStyle/>
          <a:p>
            <a:pPr>
              <a:defRPr sz="1200" b="1" i="0" u="none" strike="noStrike" kern="1200" cap="none" spc="50" baseline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44256256"/>
        <c:crosses val="autoZero"/>
        <c:auto val="1"/>
        <c:lblAlgn val="ctr"/>
        <c:lblOffset val="100"/>
      </c:catAx>
      <c:valAx>
        <c:axId val="44256256"/>
        <c:scaling>
          <c:orientation val="minMax"/>
        </c:scaling>
        <c:delete val="1"/>
        <c:axPos val="b"/>
        <c:numFmt formatCode="#,##0.0" sourceLinked="1"/>
        <c:tickLblPos val="none"/>
        <c:crossAx val="44254720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57150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981259435226724E-2"/>
          <c:y val="7.4116494876328293E-2"/>
          <c:w val="0.47674584359907735"/>
          <c:h val="0.862317184262204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Lbls>
            <c:dLbl>
              <c:idx val="0"/>
              <c:layout>
                <c:manualLayout>
                  <c:x val="-2.8981461210192329E-2"/>
                  <c:y val="3.49681036808692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73,7</a:t>
                    </a:r>
                    <a:r>
                      <a: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%</a:t>
                    </a:r>
                    <a:endParaRPr lang="en-US" sz="14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1.2910602525645298E-2"/>
                  <c:y val="-1.55325623541828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dLbl>
              <c:idx val="2"/>
              <c:layout>
                <c:manualLayout>
                  <c:x val="-6.2247985517949002E-2"/>
                  <c:y val="1.6033572027350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F8-4D72-A743-08E81A5A2A5A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0.73700000000000065</c:v>
                </c:pt>
                <c:pt idx="1">
                  <c:v>0.26300000000000001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gapWidth val="100"/>
        <c:shape val="pyramid"/>
        <c:axId val="53749248"/>
        <c:axId val="53750784"/>
        <c:axId val="0"/>
      </c:bar3DChart>
      <c:catAx>
        <c:axId val="53749248"/>
        <c:scaling>
          <c:orientation val="minMax"/>
        </c:scaling>
        <c:delete val="1"/>
        <c:axPos val="b"/>
        <c:numFmt formatCode="General" sourceLinked="0"/>
        <c:tickLblPos val="none"/>
        <c:crossAx val="53750784"/>
        <c:crosses val="autoZero"/>
        <c:auto val="1"/>
        <c:lblAlgn val="ctr"/>
        <c:lblOffset val="100"/>
      </c:catAx>
      <c:valAx>
        <c:axId val="53750784"/>
        <c:scaling>
          <c:orientation val="minMax"/>
        </c:scaling>
        <c:axPos val="l"/>
        <c:majorGridlines/>
        <c:numFmt formatCode="0.00%" sourceLinked="1"/>
        <c:tickLblPos val="nextTo"/>
        <c:crossAx val="53749248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634941796593772"/>
          <c:y val="0.24483868111876494"/>
          <c:w val="0.32979113431840906"/>
          <c:h val="0.54575967253643143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rgbClr val="CCECFF"/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14577245040406542"/>
          <c:w val="0.92077082939916965"/>
          <c:h val="0.7702094384541781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  <a:ln>
                <a:solidFill>
                  <a:srgbClr val="FFCC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C9-4790-BE41-189D0014F895}"/>
              </c:ext>
            </c:extLst>
          </c:dPt>
          <c:dPt>
            <c:idx val="1"/>
            <c:spPr>
              <a:solidFill>
                <a:srgbClr val="0000FF"/>
              </a:solidFill>
              <a:ln>
                <a:solidFill>
                  <a:srgbClr val="FFCC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10D-4F87-A1E1-4926C0A4B7A7}"/>
              </c:ext>
            </c:extLst>
          </c:dPt>
          <c:dPt>
            <c:idx val="2"/>
            <c:spPr>
              <a:solidFill>
                <a:srgbClr val="0000FF"/>
              </a:solidFill>
              <a:ln>
                <a:solidFill>
                  <a:srgbClr val="FFCC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0D-4F87-A1E1-4926C0A4B7A7}"/>
              </c:ext>
            </c:extLst>
          </c:dPt>
          <c:dPt>
            <c:idx val="3"/>
            <c:spPr>
              <a:solidFill>
                <a:srgbClr val="0000FF"/>
              </a:solidFill>
              <a:ln>
                <a:solidFill>
                  <a:srgbClr val="FFCC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FD-451D-9C3C-49205C4FB08B}"/>
              </c:ext>
            </c:extLst>
          </c:dPt>
          <c:dPt>
            <c:idx val="4"/>
            <c:spPr>
              <a:solidFill>
                <a:srgbClr val="0000FF"/>
              </a:solidFill>
              <a:ln>
                <a:solidFill>
                  <a:srgbClr val="FFCC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0D-4F87-A1E1-4926C0A4B7A7}"/>
              </c:ext>
            </c:extLst>
          </c:dPt>
          <c:dPt>
            <c:idx val="5"/>
            <c:spPr>
              <a:solidFill>
                <a:srgbClr val="0000FF"/>
              </a:solidFill>
              <a:ln>
                <a:solidFill>
                  <a:srgbClr val="FFCC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FD-451D-9C3C-49205C4FB08B}"/>
              </c:ext>
            </c:extLst>
          </c:dPt>
          <c:dPt>
            <c:idx val="6"/>
            <c:spPr>
              <a:solidFill>
                <a:srgbClr val="0000FF"/>
              </a:solidFill>
              <a:ln>
                <a:solidFill>
                  <a:srgbClr val="FF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FD-451D-9C3C-49205C4FB08B}"/>
              </c:ext>
            </c:extLst>
          </c:dPt>
          <c:dPt>
            <c:idx val="7"/>
            <c:spPr>
              <a:solidFill>
                <a:srgbClr val="0000FF"/>
              </a:solidFill>
              <a:ln>
                <a:solidFill>
                  <a:srgbClr val="FF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5E7-4377-82AE-A06D981CEC09}"/>
              </c:ext>
            </c:extLst>
          </c:dPt>
          <c:dLbls>
            <c:dLbl>
              <c:idx val="0"/>
              <c:layout>
                <c:manualLayout>
                  <c:x val="4.7104842043085619E-2"/>
                  <c:y val="-0.116529710984493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528 361,6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C9-4790-BE41-189D0014F895}"/>
                </c:ext>
              </c:extLst>
            </c:dLbl>
            <c:dLbl>
              <c:idx val="1"/>
              <c:layout>
                <c:manualLayout>
                  <c:x val="5.6808991547524133E-2"/>
                  <c:y val="-0.122632811330142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645 243,5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5.3078212151720892E-2"/>
                  <c:y val="-0.1826653922511062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5.8850690157960933E-2"/>
                  <c:y val="-0.176524166396970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5.8751839857683924E-2"/>
                  <c:y val="-0.187512377851741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5.3620594951149132E-2"/>
                  <c:y val="-0.186969261869460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4.6452050531307416E-2"/>
                  <c:y val="-0.186964733387117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dLbl>
              <c:idx val="7"/>
              <c:layout>
                <c:manualLayout>
                  <c:x val="3.9436611943048427E-2"/>
                  <c:y val="-0.191705752500929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E7-4377-82AE-A06D981CEC09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 Ремонт автомобильных дорог</c:v>
                </c:pt>
                <c:pt idx="1">
                  <c:v>Содержание автомобильных дорог</c:v>
                </c:pt>
                <c:pt idx="2">
                  <c:v>Ремонт тротуаров</c:v>
                </c:pt>
                <c:pt idx="3">
                  <c:v>Осуществление пассажирских перевозок городским наземным электрическим транспортом и возмещение затрат по содержанию (ремонту) муниципального имущества</c:v>
                </c:pt>
                <c:pt idx="4">
                  <c:v>Межбюджетные трансферты бюджету ЭМР</c:v>
                </c:pt>
                <c:pt idx="5">
                  <c:v>Мероприятия по землеустройству и землепользованию</c:v>
                </c:pt>
                <c:pt idx="6">
                  <c:v>Внепрограммные направления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528361.6</c:v>
                </c:pt>
                <c:pt idx="1">
                  <c:v>645243.5</c:v>
                </c:pt>
                <c:pt idx="2">
                  <c:v>20276.8</c:v>
                </c:pt>
                <c:pt idx="3">
                  <c:v>60198.8</c:v>
                </c:pt>
                <c:pt idx="4">
                  <c:v>2626.4</c:v>
                </c:pt>
                <c:pt idx="5">
                  <c:v>509.2</c:v>
                </c:pt>
                <c:pt idx="6">
                  <c:v>2895.7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gapDepth val="0"/>
        <c:shape val="box"/>
        <c:axId val="53709440"/>
        <c:axId val="53723520"/>
        <c:axId val="48102016"/>
      </c:bar3DChart>
      <c:catAx>
        <c:axId val="53709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950" b="1" baseline="0"/>
            </a:pPr>
            <a:endParaRPr lang="ru-RU"/>
          </a:p>
        </c:txPr>
        <c:crossAx val="53723520"/>
        <c:crosses val="autoZero"/>
        <c:auto val="1"/>
        <c:lblAlgn val="ctr"/>
        <c:lblOffset val="100"/>
      </c:catAx>
      <c:valAx>
        <c:axId val="53723520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lumMod val="5000"/>
                  <a:lumOff val="95000"/>
                </a:prstClr>
              </a:solidFill>
            </a:ln>
          </c:spPr>
        </c:majorGridlines>
        <c:numFmt formatCode="#,##0.0" sourceLinked="1"/>
        <c:majorTickMark val="none"/>
        <c:tickLblPos val="none"/>
        <c:crossAx val="53709440"/>
        <c:crosses val="autoZero"/>
        <c:crossBetween val="between"/>
      </c:valAx>
      <c:serAx>
        <c:axId val="48102016"/>
        <c:scaling>
          <c:orientation val="minMax"/>
        </c:scaling>
        <c:delete val="1"/>
        <c:axPos val="b"/>
        <c:majorTickMark val="none"/>
        <c:tickLblPos val="none"/>
        <c:crossAx val="5372352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1.5470250780216341E-2"/>
          <c:w val="0.92597916666666669"/>
          <c:h val="0.567578056803212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FAC-43CC-9DA2-F8820A6EFB3D}"/>
              </c:ext>
            </c:extLst>
          </c:dPt>
          <c:dPt>
            <c:idx val="1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10D-4F87-A1E1-4926C0A4B7A7}"/>
              </c:ext>
            </c:extLst>
          </c:dPt>
          <c:dPt>
            <c:idx val="2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0D-4F87-A1E1-4926C0A4B7A7}"/>
              </c:ext>
            </c:extLst>
          </c:dPt>
          <c:dPt>
            <c:idx val="3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FD-451D-9C3C-49205C4FB08B}"/>
              </c:ext>
            </c:extLst>
          </c:dPt>
          <c:dPt>
            <c:idx val="4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0D-4F87-A1E1-4926C0A4B7A7}"/>
              </c:ext>
            </c:extLst>
          </c:dPt>
          <c:dPt>
            <c:idx val="5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FD-451D-9C3C-49205C4FB08B}"/>
              </c:ext>
            </c:extLst>
          </c:dPt>
          <c:dPt>
            <c:idx val="6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FD-451D-9C3C-49205C4FB08B}"/>
              </c:ext>
            </c:extLst>
          </c:dPt>
          <c:dPt>
            <c:idx val="7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AC-43CC-9DA2-F8820A6EFB3D}"/>
              </c:ext>
            </c:extLst>
          </c:dPt>
          <c:dPt>
            <c:idx val="8"/>
            <c:spPr>
              <a:solidFill>
                <a:srgbClr val="00B050"/>
              </a:solidFill>
              <a:ln>
                <a:solidFill>
                  <a:srgbClr val="0000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FAC-43CC-9DA2-F8820A6EFB3D}"/>
              </c:ext>
            </c:extLst>
          </c:dPt>
          <c:dLbls>
            <c:dLbl>
              <c:idx val="0"/>
              <c:layout>
                <c:manualLayout>
                  <c:x val="2.4188156167979001E-2"/>
                  <c:y val="-7.53768099840758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AC-43CC-9DA2-F8820A6EFB3D}"/>
                </c:ext>
              </c:extLst>
            </c:dLbl>
            <c:dLbl>
              <c:idx val="1"/>
              <c:layout>
                <c:manualLayout>
                  <c:x val="2.4839977034122128E-2"/>
                  <c:y val="-6.58880494759841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2.7197916666666808E-2"/>
                  <c:y val="-8.29551766975386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2.4744668635170605E-2"/>
                  <c:y val="-6.9040939895567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2.5848753280839895E-2"/>
                  <c:y val="-7.00607339925195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2.7686515748031496E-2"/>
                  <c:y val="-6.27439543754398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3.0450459317585277E-2"/>
                  <c:y val="-6.37618968262789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dLbl>
              <c:idx val="7"/>
              <c:layout>
                <c:manualLayout>
                  <c:x val="2.6041666666667618E-2"/>
                  <c:y val="-6.17292523052993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AC-43CC-9DA2-F8820A6EFB3D}"/>
                </c:ext>
              </c:extLst>
            </c:dLbl>
            <c:dLbl>
              <c:idx val="8"/>
              <c:layout>
                <c:manualLayout>
                  <c:x val="2.2916666666666672E-2"/>
                  <c:y val="-6.466874051031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AC-43CC-9DA2-F8820A6EFB3D}"/>
                </c:ext>
              </c:extLst>
            </c:dLbl>
            <c:dLbl>
              <c:idx val="9"/>
              <c:layout>
                <c:manualLayout>
                  <c:x val="1.9791666666666721E-2"/>
                  <c:y val="-6.76082287153278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AC-43CC-9DA2-F8820A6EFB3D}"/>
                </c:ext>
              </c:extLst>
            </c:dLbl>
            <c:dLbl>
              <c:idx val="10"/>
              <c:layout>
                <c:manualLayout>
                  <c:x val="2.1875000000001078E-2"/>
                  <c:y val="-6.76082287153278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AC-43CC-9DA2-F8820A6EFB3D}"/>
                </c:ext>
              </c:extLst>
            </c:dLbl>
            <c:dLbl>
              <c:idx val="11"/>
              <c:layout>
                <c:manualLayout>
                  <c:x val="1.8749999999999999E-2"/>
                  <c:y val="-6.7608228715327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AC-43CC-9DA2-F8820A6EFB3D}"/>
                </c:ext>
              </c:extLst>
            </c:dLbl>
            <c:dLbl>
              <c:idx val="12"/>
              <c:layout>
                <c:manualLayout>
                  <c:x val="2.3958333333333328E-2"/>
                  <c:y val="-6.7608228715327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AC-43CC-9DA2-F8820A6EFB3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Реализация мероприятий по реконструкции (модернизации), капитальному ремонту объектов коммунальной инфраструктуры</c:v>
                </c:pt>
                <c:pt idx="1">
                  <c:v>Освещение улиц и улучшение технического состояния электрических линий уличного освещения</c:v>
                </c:pt>
                <c:pt idx="2">
                  <c:v>Благоустройство дворовых и общественных территорий </c:v>
                </c:pt>
                <c:pt idx="3">
                  <c:v>Озеленение и мероприятия по благоустрйству</c:v>
                </c:pt>
                <c:pt idx="4">
                  <c:v>Улучшение экологической обстановки</c:v>
                </c:pt>
                <c:pt idx="5">
                  <c:v>Содержание, ремонт жилищного фонда, взносы на капитальный ремонт, проведение экспертизы и оценки состояния жилых помещений</c:v>
                </c:pt>
                <c:pt idx="6">
                  <c:v>Организация предоставления ритуальных услуг и возмещение затрат специализированным службам по вопросам похоронного дела</c:v>
                </c:pt>
                <c:pt idx="7">
                  <c:v>Межбюджетные трансферты бюджету ЭМР</c:v>
                </c:pt>
                <c:pt idx="8">
                  <c:v>Обеспечение  первичных мер пожарной безопасности 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112364</c:v>
                </c:pt>
                <c:pt idx="1">
                  <c:v>104397.3</c:v>
                </c:pt>
                <c:pt idx="2">
                  <c:v>883037.8</c:v>
                </c:pt>
                <c:pt idx="3">
                  <c:v>106143.3</c:v>
                </c:pt>
                <c:pt idx="4">
                  <c:v>7189.9</c:v>
                </c:pt>
                <c:pt idx="5">
                  <c:v>6484.8</c:v>
                </c:pt>
                <c:pt idx="6">
                  <c:v>10978.9</c:v>
                </c:pt>
                <c:pt idx="7">
                  <c:v>127019.5</c:v>
                </c:pt>
                <c:pt idx="8">
                  <c:v>1573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gapDepth val="0"/>
        <c:shape val="box"/>
        <c:axId val="53890432"/>
        <c:axId val="53896320"/>
        <c:axId val="53676224"/>
      </c:bar3DChart>
      <c:catAx>
        <c:axId val="53890432"/>
        <c:scaling>
          <c:orientation val="minMax"/>
        </c:scaling>
        <c:axPos val="b"/>
        <c:numFmt formatCode="@" sourceLinked="0"/>
        <c:majorTickMark val="none"/>
        <c:tickLblPos val="nextTo"/>
        <c:spPr>
          <a:ln w="6350">
            <a:solidFill>
              <a:srgbClr val="5B9BD5"/>
            </a:solidFill>
          </a:ln>
        </c:spPr>
        <c:txPr>
          <a:bodyPr rot="0" vert="horz" anchor="ctr" anchorCtr="1"/>
          <a:lstStyle/>
          <a:p>
            <a:pPr>
              <a:defRPr sz="900" b="1" baseline="0"/>
            </a:pPr>
            <a:endParaRPr lang="ru-RU"/>
          </a:p>
        </c:txPr>
        <c:crossAx val="53896320"/>
        <c:crosses val="autoZero"/>
        <c:auto val="1"/>
        <c:lblAlgn val="ctr"/>
        <c:lblOffset val="100"/>
        <c:tickMarkSkip val="2"/>
      </c:catAx>
      <c:valAx>
        <c:axId val="53896320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lumMod val="5000"/>
                  <a:lumOff val="95000"/>
                </a:prstClr>
              </a:solidFill>
            </a:ln>
          </c:spPr>
        </c:majorGridlines>
        <c:numFmt formatCode="#,##0.0" sourceLinked="1"/>
        <c:majorTickMark val="none"/>
        <c:tickLblPos val="none"/>
        <c:crossAx val="53890432"/>
        <c:crosses val="autoZero"/>
        <c:crossBetween val="between"/>
      </c:valAx>
      <c:serAx>
        <c:axId val="53676224"/>
        <c:scaling>
          <c:orientation val="minMax"/>
        </c:scaling>
        <c:delete val="1"/>
        <c:axPos val="b"/>
        <c:majorTickMark val="none"/>
        <c:tickLblPos val="none"/>
        <c:crossAx val="53896320"/>
        <c:crosses val="autoZero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1548366772032905E-4"/>
          <c:y val="0.1368894968460298"/>
          <c:w val="0.92597916666666669"/>
          <c:h val="0.699855108691626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0.13532495628339625"/>
                  <c:y val="-0.212552771914231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E2-4D5A-B852-BB54651B630D}"/>
                </c:ext>
              </c:extLst>
            </c:dLbl>
            <c:dLbl>
              <c:idx val="1"/>
              <c:layout>
                <c:manualLayout>
                  <c:x val="0.14322476345855017"/>
                  <c:y val="-0.2030642428619051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2.7197916666667776E-2"/>
                  <c:y val="-5.40946839240121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2.4744668635170605E-2"/>
                  <c:y val="-6.9040939895567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2.5848753280839895E-2"/>
                  <c:y val="-7.00607339925195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2.7686515748031496E-2"/>
                  <c:y val="-6.27439543754398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3.0450459317585277E-2"/>
                  <c:y val="-6.37618968262789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dLbl>
              <c:idx val="7"/>
              <c:layout>
                <c:manualLayout>
                  <c:x val="2.6041666666667629E-2"/>
                  <c:y val="-6.17292523052993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E2-4D5A-B852-BB54651B630D}"/>
                </c:ext>
              </c:extLst>
            </c:dLbl>
            <c:dLbl>
              <c:idx val="8"/>
              <c:layout>
                <c:manualLayout>
                  <c:x val="2.2916666666666672E-2"/>
                  <c:y val="-6.466874051031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2-4D5A-B852-BB54651B630D}"/>
                </c:ext>
              </c:extLst>
            </c:dLbl>
            <c:dLbl>
              <c:idx val="9"/>
              <c:layout>
                <c:manualLayout>
                  <c:x val="1.9791666666666721E-2"/>
                  <c:y val="-6.76082287153278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2-4D5A-B852-BB54651B630D}"/>
                </c:ext>
              </c:extLst>
            </c:dLbl>
            <c:dLbl>
              <c:idx val="10"/>
              <c:layout>
                <c:manualLayout>
                  <c:x val="2.1875000000001091E-2"/>
                  <c:y val="-6.76082287153278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2-4D5A-B852-BB54651B630D}"/>
                </c:ext>
              </c:extLst>
            </c:dLbl>
            <c:dLbl>
              <c:idx val="11"/>
              <c:layout>
                <c:manualLayout>
                  <c:x val="1.8749999999999999E-2"/>
                  <c:y val="-6.7608228715327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E2-4D5A-B852-BB54651B630D}"/>
                </c:ext>
              </c:extLst>
            </c:dLbl>
            <c:dLbl>
              <c:idx val="12"/>
              <c:layout>
                <c:manualLayout>
                  <c:x val="2.3958333333333328E-2"/>
                  <c:y val="-6.7608228715327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E2-4D5A-B852-BB54651B630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Обустройство туристского центра города</c:v>
                </c:pt>
                <c:pt idx="1">
                  <c:v>Внепрограммные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14245</c:v>
                </c:pt>
                <c:pt idx="1">
                  <c:v>54895.7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gapDepth val="0"/>
        <c:shape val="box"/>
        <c:axId val="54013312"/>
        <c:axId val="54015104"/>
        <c:axId val="44663232"/>
      </c:bar3DChart>
      <c:catAx>
        <c:axId val="54013312"/>
        <c:scaling>
          <c:orientation val="minMax"/>
        </c:scaling>
        <c:axPos val="b"/>
        <c:numFmt formatCode="@" sourceLinked="0"/>
        <c:majorTickMark val="none"/>
        <c:tickLblPos val="nextTo"/>
        <c:spPr>
          <a:ln w="6350">
            <a:solidFill>
              <a:srgbClr val="5B9BD5"/>
            </a:solidFill>
          </a:ln>
        </c:spPr>
        <c:txPr>
          <a:bodyPr rot="0" vert="horz" anchor="ctr" anchorCtr="1"/>
          <a:lstStyle/>
          <a:p>
            <a:pPr>
              <a:defRPr sz="900" b="1" baseline="0"/>
            </a:pPr>
            <a:endParaRPr lang="ru-RU"/>
          </a:p>
        </c:txPr>
        <c:crossAx val="54015104"/>
        <c:crosses val="autoZero"/>
        <c:auto val="1"/>
        <c:lblAlgn val="ctr"/>
        <c:lblOffset val="100"/>
        <c:tickMarkSkip val="2"/>
      </c:catAx>
      <c:valAx>
        <c:axId val="54015104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lumMod val="5000"/>
                  <a:lumOff val="95000"/>
                </a:prstClr>
              </a:solidFill>
            </a:ln>
          </c:spPr>
        </c:majorGridlines>
        <c:numFmt formatCode="#,##0.0" sourceLinked="1"/>
        <c:majorTickMark val="none"/>
        <c:tickLblPos val="none"/>
        <c:crossAx val="54013312"/>
        <c:crosses val="autoZero"/>
        <c:crossBetween val="between"/>
      </c:valAx>
      <c:serAx>
        <c:axId val="44663232"/>
        <c:scaling>
          <c:orientation val="minMax"/>
        </c:scaling>
        <c:delete val="1"/>
        <c:axPos val="b"/>
        <c:majorTickMark val="none"/>
        <c:tickLblPos val="none"/>
        <c:crossAx val="5401510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0905785625430092E-3"/>
          <c:w val="0.92077082939916965"/>
          <c:h val="0.7934979446728140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p3d/>
          </c:spPr>
          <c:dLbls>
            <c:dLbl>
              <c:idx val="0"/>
              <c:layout>
                <c:manualLayout>
                  <c:x val="3.0940104094860182E-2"/>
                  <c:y val="-7.65363268737624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3C-4E50-85B3-285087F2D5D2}"/>
                </c:ext>
              </c:extLst>
            </c:dLbl>
            <c:dLbl>
              <c:idx val="1"/>
              <c:layout>
                <c:manualLayout>
                  <c:x val="4.085125832119673E-2"/>
                  <c:y val="-0.172276706286531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4-4AF8-93DD-217BBAE09F36}"/>
                </c:ext>
              </c:extLst>
            </c:dLbl>
            <c:dLbl>
              <c:idx val="2"/>
              <c:layout>
                <c:manualLayout>
                  <c:x val="4.4720348464604855E-2"/>
                  <c:y val="-0.179455391999504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4-4AF8-93DD-217BBAE09F36}"/>
                </c:ext>
              </c:extLst>
            </c:dLbl>
            <c:dLbl>
              <c:idx val="3"/>
              <c:layout>
                <c:manualLayout>
                  <c:x val="4.1708465875051073E-2"/>
                  <c:y val="-0.181884607968447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3.345482468563904E-2"/>
                  <c:y val="-0.18224621289610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4-4AF8-93DD-217BBAE09F36}"/>
                </c:ext>
              </c:extLst>
            </c:dLbl>
            <c:dLbl>
              <c:idx val="5"/>
              <c:layout>
                <c:manualLayout>
                  <c:x val="4.1480189138806793E-2"/>
                  <c:y val="-0.1704847055002947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4.0503161365415742E-2"/>
                  <c:y val="-0.20259597085581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dLbl>
              <c:idx val="7"/>
              <c:layout>
                <c:manualLayout>
                  <c:x val="3.9156980363354396E-2"/>
                  <c:y val="-0.1489844349642593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C-4E50-85B3-285087F2D5D2}"/>
                </c:ext>
              </c:extLst>
            </c:dLbl>
            <c:dLbl>
              <c:idx val="8"/>
              <c:layout>
                <c:manualLayout>
                  <c:x val="4.3534192403375707E-2"/>
                  <c:y val="-0.207042212701010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DF-476E-B895-F78D2CA9247F}"/>
                </c:ext>
              </c:extLst>
            </c:dLbl>
            <c:dLbl>
              <c:idx val="9"/>
              <c:layout>
                <c:manualLayout>
                  <c:x val="5.0231760465433505E-2"/>
                  <c:y val="-0.1993739826009670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DF-476E-B895-F78D2CA9247F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Заработная плата и начисления на оплату труда</c:v>
                </c:pt>
                <c:pt idx="1">
                  <c:v>Организация работы с молодежью</c:v>
                </c:pt>
                <c:pt idx="2">
                  <c:v>Межбюджетные трансферты бюджету ЭМР</c:v>
                </c:pt>
                <c:pt idx="3">
                  <c:v>Коммунальные  услуги</c:v>
                </c:pt>
                <c:pt idx="4">
                  <c:v>Хозяйственные нужды </c:v>
                </c:pt>
                <c:pt idx="5">
                  <c:v>Капитальный ремонт здания клуб Энгельсская молодежь</c:v>
                </c:pt>
                <c:pt idx="6">
                  <c:v>Проведение мероприятий для детей и молодежи, закупка основных средств</c:v>
                </c:pt>
                <c:pt idx="7">
                  <c:v>Налоги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21174.6</c:v>
                </c:pt>
                <c:pt idx="1">
                  <c:v>1668.7</c:v>
                </c:pt>
                <c:pt idx="2">
                  <c:v>1078.3</c:v>
                </c:pt>
                <c:pt idx="3">
                  <c:v>868.4</c:v>
                </c:pt>
                <c:pt idx="4">
                  <c:v>401</c:v>
                </c:pt>
                <c:pt idx="5">
                  <c:v>7149.8</c:v>
                </c:pt>
                <c:pt idx="6">
                  <c:v>14629.8</c:v>
                </c:pt>
                <c:pt idx="7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gapDepth val="0"/>
        <c:shape val="box"/>
        <c:axId val="54074752"/>
        <c:axId val="54080640"/>
        <c:axId val="44665920"/>
      </c:bar3DChart>
      <c:catAx>
        <c:axId val="5407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80640"/>
        <c:crosses val="autoZero"/>
        <c:auto val="1"/>
        <c:lblAlgn val="ctr"/>
        <c:lblOffset val="100"/>
      </c:catAx>
      <c:valAx>
        <c:axId val="5408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54074752"/>
        <c:crosses val="autoZero"/>
        <c:crossBetween val="between"/>
      </c:valAx>
      <c:serAx>
        <c:axId val="44665920"/>
        <c:scaling>
          <c:orientation val="minMax"/>
        </c:scaling>
        <c:delete val="1"/>
        <c:axPos val="b"/>
        <c:majorTickMark val="none"/>
        <c:tickLblPos val="none"/>
        <c:crossAx val="5408064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460579582401233E-2"/>
          <c:y val="0.1446551856134802"/>
          <c:w val="0.92077082939916965"/>
          <c:h val="0.7702094384541734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00FF"/>
              </a:solidFill>
            </a:ln>
            <a:effectLst/>
            <a:sp3d/>
          </c:spPr>
          <c:dLbls>
            <c:dLbl>
              <c:idx val="0"/>
              <c:layout>
                <c:manualLayout>
                  <c:x val="5.1871551309113799E-2"/>
                  <c:y val="-0.189645877769143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0-4E42-BC17-E6A255C537BF}"/>
                </c:ext>
              </c:extLst>
            </c:dLbl>
            <c:dLbl>
              <c:idx val="1"/>
              <c:layout>
                <c:manualLayout>
                  <c:x val="6.8928555263406896E-2"/>
                  <c:y val="-0.171961852664525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6.0876466400852577E-2"/>
                  <c:y val="-0.169927646631412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6.1941805848732857E-2"/>
                  <c:y val="-0.185917777148740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6.1781587025309954E-2"/>
                  <c:y val="-0.180600354464796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6.9292561243197534E-2"/>
                  <c:y val="-0.1983277064640846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3.8783819617527616E-2"/>
                  <c:y val="-0.175462388477247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 и начисления на оплату труда</c:v>
                </c:pt>
                <c:pt idx="1">
                  <c:v>Коммунальные услуги</c:v>
                </c:pt>
                <c:pt idx="2">
                  <c:v>Хозяйственные нужды</c:v>
                </c:pt>
                <c:pt idx="3">
                  <c:v>Укрепление материально-технической базы (капитальный, текущий ремонт и приобретение основных средств)</c:v>
                </c:pt>
                <c:pt idx="4">
                  <c:v>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109906.5</c:v>
                </c:pt>
                <c:pt idx="1">
                  <c:v>8873.6</c:v>
                </c:pt>
                <c:pt idx="2">
                  <c:v>4786.5</c:v>
                </c:pt>
                <c:pt idx="3">
                  <c:v>48595.3</c:v>
                </c:pt>
                <c:pt idx="4">
                  <c:v>244.8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gapDepth val="0"/>
        <c:shape val="box"/>
        <c:axId val="54129792"/>
        <c:axId val="54131328"/>
        <c:axId val="54055808"/>
      </c:bar3DChart>
      <c:catAx>
        <c:axId val="54129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31328"/>
        <c:crosses val="autoZero"/>
        <c:auto val="1"/>
        <c:lblAlgn val="ctr"/>
        <c:lblOffset val="100"/>
      </c:catAx>
      <c:valAx>
        <c:axId val="54131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54129792"/>
        <c:crosses val="autoZero"/>
        <c:crossBetween val="between"/>
      </c:valAx>
      <c:serAx>
        <c:axId val="54055808"/>
        <c:scaling>
          <c:orientation val="minMax"/>
        </c:scaling>
        <c:delete val="1"/>
        <c:axPos val="b"/>
        <c:majorTickMark val="none"/>
        <c:tickLblPos val="none"/>
        <c:crossAx val="54131328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460579582401233E-2"/>
          <c:y val="0.1446551856134802"/>
          <c:w val="0.92077082939916965"/>
          <c:h val="0.7702094384541737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rgbClr val="002060"/>
              </a:solidFill>
            </a:ln>
            <a:effectLst/>
            <a:sp3d/>
          </c:spPr>
          <c:dLbls>
            <c:dLbl>
              <c:idx val="0"/>
              <c:layout>
                <c:manualLayout>
                  <c:x val="4.8991470083570972E-2"/>
                  <c:y val="-0.226760518672528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5-4C2A-89D0-E7DD5339DA6B}"/>
                </c:ext>
              </c:extLst>
            </c:dLbl>
            <c:dLbl>
              <c:idx val="1"/>
              <c:layout>
                <c:manualLayout>
                  <c:x val="5.7742126732147132E-2"/>
                  <c:y val="-0.2321795594140333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5.7351823734262716E-2"/>
                  <c:y val="-0.261538400495182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4.9830025744739034E-2"/>
                  <c:y val="-0.235541785039757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5.8461096915157572E-2"/>
                  <c:y val="-0.238451183995438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5.9916182152603206E-2"/>
                  <c:y val="-0.237223641817575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3.8783819617527616E-2"/>
                  <c:y val="-0.17546238847724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  и начисления на оплату труда</c:v>
                </c:pt>
                <c:pt idx="1">
                  <c:v>Коммунальные  услуги</c:v>
                </c:pt>
                <c:pt idx="2">
                  <c:v>Физкультурно-оздоровительные и спортивно-массовые мероприятия</c:v>
                </c:pt>
                <c:pt idx="3">
                  <c:v>Хозяйственные нужды</c:v>
                </c:pt>
                <c:pt idx="4">
                  <c:v>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20631</c:v>
                </c:pt>
                <c:pt idx="1">
                  <c:v>3962.8</c:v>
                </c:pt>
                <c:pt idx="2">
                  <c:v>2944.4</c:v>
                </c:pt>
                <c:pt idx="3">
                  <c:v>11641.1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gapDepth val="0"/>
        <c:shape val="box"/>
        <c:axId val="56256000"/>
        <c:axId val="56257536"/>
        <c:axId val="56303616"/>
      </c:bar3DChart>
      <c:catAx>
        <c:axId val="56256000"/>
        <c:scaling>
          <c:orientation val="minMax"/>
        </c:scaling>
        <c:axPos val="b"/>
        <c:numFmt formatCode="@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57536"/>
        <c:crosses val="autoZero"/>
        <c:auto val="1"/>
        <c:lblAlgn val="ctr"/>
        <c:lblOffset val="100"/>
        <c:tickLblSkip val="1"/>
      </c:catAx>
      <c:valAx>
        <c:axId val="5625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56256000"/>
        <c:crosses val="autoZero"/>
        <c:crossBetween val="between"/>
      </c:valAx>
      <c:serAx>
        <c:axId val="56303616"/>
        <c:scaling>
          <c:orientation val="minMax"/>
        </c:scaling>
        <c:delete val="1"/>
        <c:axPos val="b"/>
        <c:majorTickMark val="none"/>
        <c:tickLblPos val="none"/>
        <c:crossAx val="56257536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40"/>
      <c:rotY val="140"/>
      <c:perspective val="30"/>
    </c:view3D>
    <c:plotArea>
      <c:layout>
        <c:manualLayout>
          <c:layoutTarget val="inner"/>
          <c:xMode val="edge"/>
          <c:yMode val="edge"/>
          <c:x val="0.18714546422946587"/>
          <c:y val="1.6784171815490182E-3"/>
          <c:w val="0.68525664904335248"/>
          <c:h val="0.405510750880778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на 2025 год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FD3-4450-BE96-168C7A4F187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24F-4FF3-B436-32B70042D178}"/>
              </c:ext>
            </c:extLst>
          </c:dPt>
          <c:dPt>
            <c:idx val="2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FD3-4450-BE96-168C7A4F1875}"/>
              </c:ext>
            </c:extLst>
          </c:dPt>
          <c:dPt>
            <c:idx val="4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D3-4450-BE96-168C7A4F1875}"/>
              </c:ext>
            </c:extLst>
          </c:dPt>
          <c:dPt>
            <c:idx val="5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4F-4FF3-B436-32B70042D178}"/>
              </c:ext>
            </c:extLst>
          </c:dPt>
          <c:dPt>
            <c:idx val="6"/>
            <c:spPr>
              <a:gradFill flip="none" rotWithShape="1">
                <a:gsLst>
                  <a:gs pos="0">
                    <a:srgbClr val="9966FF">
                      <a:shade val="30000"/>
                      <a:satMod val="115000"/>
                    </a:srgbClr>
                  </a:gs>
                  <a:gs pos="50000">
                    <a:srgbClr val="9966FF">
                      <a:shade val="67500"/>
                      <a:satMod val="115000"/>
                    </a:srgbClr>
                  </a:gs>
                  <a:gs pos="100000">
                    <a:srgbClr val="9966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24F-4FF3-B436-32B70042D178}"/>
              </c:ext>
            </c:extLst>
          </c:dPt>
          <c:dPt>
            <c:idx val="9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FD3-4450-BE96-168C7A4F1875}"/>
              </c:ext>
            </c:extLst>
          </c:dPt>
          <c:dPt>
            <c:idx val="10"/>
            <c:spPr>
              <a:gradFill flip="none" rotWithShape="1">
                <a:gsLst>
                  <a:gs pos="0">
                    <a:srgbClr val="C41002">
                      <a:shade val="30000"/>
                      <a:satMod val="115000"/>
                    </a:srgbClr>
                  </a:gs>
                  <a:gs pos="50000">
                    <a:srgbClr val="C41002">
                      <a:shade val="67500"/>
                      <a:satMod val="115000"/>
                    </a:srgbClr>
                  </a:gs>
                  <a:gs pos="100000">
                    <a:srgbClr val="C4100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4F-4FF3-B436-32B70042D178}"/>
              </c:ext>
            </c:extLst>
          </c:dPt>
          <c:dPt>
            <c:idx val="1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FD3-4450-BE96-168C7A4F1875}"/>
              </c:ext>
            </c:extLst>
          </c:dPt>
          <c:dPt>
            <c:idx val="1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24F-4FF3-B436-32B70042D178}"/>
              </c:ext>
            </c:extLst>
          </c:dPt>
          <c:dPt>
            <c:idx val="13"/>
            <c:explosion val="16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BD-4731-9279-199540B66291}"/>
              </c:ext>
            </c:extLst>
          </c:dPt>
          <c:dPt>
            <c:idx val="14"/>
            <c:spPr>
              <a:solidFill>
                <a:srgbClr val="CC00CC"/>
              </a:solidFill>
            </c:spPr>
          </c:dPt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Совершенствование системы оплаты труда работников отдельных муниципальных учреждений</c:v>
                </c:pt>
                <c:pt idx="1">
                  <c:v>Обеспечение отведения поверхностных вод</c:v>
                </c:pt>
                <c:pt idx="2">
                  <c:v>Развитие культуры </c:v>
                </c:pt>
                <c:pt idx="3">
                  <c:v>Развитие физической культуры, спорта, молодежной политики </c:v>
                </c:pt>
                <c:pt idx="4">
                  <c:v>Защита населения и территорий от чрезвычайных ситуаций, обеспечение первичных мер пожарной безопасности и безопасности людей на водных объектах </c:v>
                </c:pt>
                <c:pt idx="5">
                  <c:v>Комплексное развитие транспортной инфраструктуры Саратовской агломерации </c:v>
                </c:pt>
                <c:pt idx="6">
                  <c:v>Формирование современной городской среды </c:v>
                </c:pt>
                <c:pt idx="7">
                  <c:v>Эффективное управление и распоряжение муниципальным имуществом </c:v>
                </c:pt>
                <c:pt idx="8">
                  <c:v>Профилактика правонарушений и терроризма </c:v>
                </c:pt>
                <c:pt idx="9">
                  <c:v>Развитие земельных отношений </c:v>
                </c:pt>
                <c:pt idx="10">
                  <c:v>Управление муниципальными финансами</c:v>
                </c:pt>
                <c:pt idx="11">
                  <c:v>Социальная поддержка отдельных категорий граждан </c:v>
                </c:pt>
                <c:pt idx="12">
                  <c:v>Дорожная деятельность, благоустройство и оказание ритуальных услуг </c:v>
                </c:pt>
                <c:pt idx="13">
                  <c:v>Создание условий для развития жилищного строительства</c:v>
                </c:pt>
                <c:pt idx="14">
                  <c:v>Содержание жилищного фонда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62212</c:v>
                </c:pt>
                <c:pt idx="1">
                  <c:v>123921</c:v>
                </c:pt>
                <c:pt idx="2">
                  <c:v>84988.800000000003</c:v>
                </c:pt>
                <c:pt idx="3">
                  <c:v>7189.9</c:v>
                </c:pt>
                <c:pt idx="4">
                  <c:v>2379.1999999999998</c:v>
                </c:pt>
                <c:pt idx="5">
                  <c:v>393762.9</c:v>
                </c:pt>
                <c:pt idx="6">
                  <c:v>883037.8</c:v>
                </c:pt>
                <c:pt idx="7">
                  <c:v>614.70000000000005</c:v>
                </c:pt>
                <c:pt idx="8">
                  <c:v>1820.6</c:v>
                </c:pt>
                <c:pt idx="9">
                  <c:v>510.1</c:v>
                </c:pt>
                <c:pt idx="10">
                  <c:v>555778</c:v>
                </c:pt>
                <c:pt idx="11">
                  <c:v>1300.8</c:v>
                </c:pt>
                <c:pt idx="12">
                  <c:v>1221784</c:v>
                </c:pt>
                <c:pt idx="13">
                  <c:v>112364</c:v>
                </c:pt>
                <c:pt idx="14">
                  <c:v>7593.6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A-48F6-972D-E2AF8D05710B}"/>
            </c:ext>
          </c:extLst>
        </c:ser>
        <c:dLbls>
          <c:showVal val="1"/>
        </c:dLbls>
      </c:pie3DChart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2.8385734918342398E-2"/>
          <c:y val="0.37100425796703523"/>
          <c:w val="0.94848730258041503"/>
          <c:h val="0.6241465284953529"/>
        </c:manualLayout>
      </c:layout>
      <c:txPr>
        <a:bodyPr/>
        <a:lstStyle/>
        <a:p>
          <a:pPr>
            <a:defRPr sz="1050" b="1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accent6">
        <a:lumMod val="40000"/>
        <a:lumOff val="60000"/>
      </a:schemeClr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812594352266456E-2"/>
          <c:y val="7.4116494876327335E-2"/>
          <c:w val="0.47674584359907735"/>
          <c:h val="0.862317184262210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8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Pt>
            <c:idx val="2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A2-4BDB-AB4D-6E89CA5489DE}"/>
              </c:ext>
            </c:extLst>
          </c:dPt>
          <c:dLbls>
            <c:dLbl>
              <c:idx val="0"/>
              <c:layout>
                <c:manualLayout>
                  <c:x val="-9.0443443994438322E-2"/>
                  <c:y val="4.153240854165955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-0.16568024428262179"/>
                  <c:y val="6.5643048607902056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dLbl>
              <c:idx val="2"/>
              <c:layout>
                <c:manualLayout>
                  <c:x val="8.2840122141310896E-2"/>
                  <c:y val="7.220735346869240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0.23700000000000004</c:v>
                </c:pt>
                <c:pt idx="1">
                  <c:v>0.64700000000000091</c:v>
                </c:pt>
                <c:pt idx="2">
                  <c:v>0.11600000000000002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dLbls>
          <c:showPercent val="1"/>
        </c:dLbls>
        <c:firstSliceAng val="169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5722858816340668"/>
          <c:y val="0.16767697107728768"/>
          <c:w val="0.40470932151329575"/>
          <c:h val="0.66567449295761871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 rot="0" vert="horz"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Структура муниципального </a:t>
            </a:r>
            <a:r>
              <a:rPr lang="ru-RU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долга, тыс. руб.</a:t>
            </a:r>
            <a:endParaRPr lang="ru-RU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5520740628776358"/>
          <c:y val="1.8040138683044864E-2"/>
        </c:manualLayout>
      </c:layout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4.8041707677165355E-2"/>
          <c:y val="0.10211718121818522"/>
          <c:w val="0.93633329232283469"/>
          <c:h val="0.7477485060939614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Банковские кредиты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150 000</a:t>
                    </a:r>
                    <a:r>
                      <a:rPr lang="en-US" baseline="0" dirty="0" smtClean="0"/>
                      <a:t>,0</a:t>
                    </a:r>
                    <a:endParaRPr lang="en-US" dirty="0" smtClean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2-4287-89A1-B680FEE9C3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200 000,0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2-4287-89A1-B680FEE9C3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473 500,0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7-4A2F-82DD-92895A89DB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451 800,0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13-4B07-BB3F-72AAB76B41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451 800,0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3-4B07-BB3F-72AAB76B4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01.01.2024 год</c:v>
                </c:pt>
                <c:pt idx="1">
                  <c:v>01.01.2025 год</c:v>
                </c:pt>
                <c:pt idx="2">
                  <c:v>01.01.2026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150000</c:v>
                </c:pt>
                <c:pt idx="1">
                  <c:v>200000</c:v>
                </c:pt>
                <c:pt idx="2">
                  <c:v>473500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0F-4C09-AE25-A83161AFD9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198</a:t>
                    </a:r>
                    <a:r>
                      <a:rPr lang="en-US" baseline="0" smtClean="0"/>
                      <a:t> 500,0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7-4A2F-82DD-92895A89DB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</a:p>
                  <a:p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2-4287-89A1-B680FEE9C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01.01.2024 год</c:v>
                </c:pt>
                <c:pt idx="1">
                  <c:v>01.01.2025 год</c:v>
                </c:pt>
                <c:pt idx="2">
                  <c:v>01.01.2026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198500</c:v>
                </c:pt>
                <c:pt idx="1">
                  <c:v>198500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0F-4C09-AE25-A83161AFD9B5}"/>
            </c:ext>
          </c:extLst>
        </c:ser>
        <c:dLbls>
          <c:showVal val="1"/>
        </c:dLbls>
        <c:overlap val="100"/>
        <c:axId val="53856128"/>
        <c:axId val="53857664"/>
      </c:barChart>
      <c:catAx>
        <c:axId val="53856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 i="1"/>
            </a:pPr>
            <a:endParaRPr lang="ru-RU"/>
          </a:p>
        </c:txPr>
        <c:crossAx val="53857664"/>
        <c:crosses val="autoZero"/>
        <c:auto val="1"/>
        <c:lblAlgn val="ctr"/>
        <c:lblOffset val="100"/>
      </c:catAx>
      <c:valAx>
        <c:axId val="53857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38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2527903607748"/>
          <c:y val="0.91413230089538156"/>
          <c:w val="0.59354927891805853"/>
          <c:h val="7.4889017341707539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lumMod val="110000"/>
            <a:satMod val="105000"/>
            <a:tint val="67000"/>
          </a:schemeClr>
        </a:gs>
        <a:gs pos="50000">
          <a:schemeClr val="accent1">
            <a:lumMod val="105000"/>
            <a:satMod val="103000"/>
            <a:tint val="73000"/>
          </a:schemeClr>
        </a:gs>
        <a:gs pos="100000">
          <a:schemeClr val="accent1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443175288217871"/>
          <c:y val="0.12155902430594132"/>
          <c:w val="0.51556822588897611"/>
          <c:h val="0.7491034946734630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70-42C1-8B9F-2D757314CC97}"/>
              </c:ext>
            </c:extLst>
          </c:dPt>
          <c:dLbls>
            <c:dLbl>
              <c:idx val="0"/>
              <c:layout>
                <c:manualLayout>
                  <c:x val="-1.4901123641640705E-2"/>
                  <c:y val="-3.42926403239146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738 656,5</a:t>
                    </a:r>
                    <a:endParaRPr lang="en-US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6552927060150266E-2"/>
                      <c:h val="4.9559771136540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70-42C1-8B9F-2D757314CC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278 501,3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FE-4DB5-8AF8-C5076810923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124 855,1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FE-4DB5-8AF8-C5076810923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89 313,2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FE-4DB5-8AF8-C5076810923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72 629,6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35-400C-A105-EF0541169C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en-US" baseline="0" dirty="0" smtClean="0"/>
                      <a:t> 554,6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70-42C1-8B9F-2D757314CC9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5 829,3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F6-4F96-8730-AD79BBC03EE7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35-400C-A105-EF0541169C1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35-400C-A105-EF0541169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Лист1!$A$3:$A$14</c:f>
              <c:strCache>
                <c:ptCount val="10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Арендная плата за землю</c:v>
                </c:pt>
                <c:pt idx="4">
                  <c:v>Прочие налоговые и неналоговые доходы</c:v>
                </c:pt>
                <c:pt idx="5">
                  <c:v>Доходы от акцизов на нефтепродукты</c:v>
                </c:pt>
                <c:pt idx="6">
                  <c:v>Доходы от продажи земельных участков</c:v>
                </c:pt>
                <c:pt idx="7">
                  <c:v>Единый сельскохозяйственный налог</c:v>
                </c:pt>
                <c:pt idx="8">
                  <c:v>Доходы от сдачи в аренду имущества</c:v>
                </c:pt>
                <c:pt idx="9">
                  <c:v>Доходы от реализации имущеста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738656.5</c:v>
                </c:pt>
                <c:pt idx="1">
                  <c:v>278501.3</c:v>
                </c:pt>
                <c:pt idx="2">
                  <c:v>124855.1</c:v>
                </c:pt>
                <c:pt idx="3">
                  <c:v>89313.2</c:v>
                </c:pt>
                <c:pt idx="4">
                  <c:v>72629.600000000006</c:v>
                </c:pt>
                <c:pt idx="5">
                  <c:v>32554.6</c:v>
                </c:pt>
                <c:pt idx="6">
                  <c:v>5829.3</c:v>
                </c:pt>
                <c:pt idx="7">
                  <c:v>12866</c:v>
                </c:pt>
                <c:pt idx="8" formatCode="General">
                  <c:v>332.3</c:v>
                </c:pt>
                <c:pt idx="9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70-42C1-8B9F-2D757314CC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6.0593085372901194E-2"/>
                  <c:y val="-3.135423224579984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609 043,5</a:t>
                    </a:r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35-400C-A105-EF0541169C19}"/>
                </c:ext>
              </c:extLst>
            </c:dLbl>
            <c:dLbl>
              <c:idx val="1"/>
              <c:layout>
                <c:manualLayout>
                  <c:x val="3.2460605944943611E-3"/>
                  <c:y val="-1.9584243726005761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208 580,6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F6-4F96-8730-AD79BBC03E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112 522,8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F6-4F96-8730-AD79BBC03EE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121 425,8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70-42C1-8B9F-2D757314CC9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44 314,7</a:t>
                    </a:r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F6-4F96-8730-AD79BBC03EE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32 577,1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70-42C1-8B9F-2D757314CC9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8 493,1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F6-4F96-8730-AD79BBC03EE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5 316,4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F6-4F96-8730-AD79BBC03EE7}"/>
                </c:ext>
              </c:extLst>
            </c:dLbl>
            <c:dLbl>
              <c:idx val="8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459,8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02F6-4F96-8730-AD79BBC03EE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135,4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2F6-4F96-8730-AD79BBC03E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7 087,7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F6-4F96-8730-AD79BBC03E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5 896,4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F6-4F96-8730-AD79BBC03E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33</a:t>
                    </a:r>
                    <a:r>
                      <a:rPr lang="en-US" dirty="0" smtClean="0"/>
                      <a:t>9,6</a:t>
                    </a:r>
                    <a:endParaRPr lang="en-US" dirty="0"/>
                  </a:p>
                </c:rich>
              </c:tx>
              <c:dLblPos val="outEnd"/>
              <c:showSer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F6-4F96-8730-AD79BBC03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Лист1!$A$3:$A$14</c:f>
              <c:strCache>
                <c:ptCount val="10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Арендная плата за землю</c:v>
                </c:pt>
                <c:pt idx="4">
                  <c:v>Прочие налоговые и неналоговые доходы</c:v>
                </c:pt>
                <c:pt idx="5">
                  <c:v>Доходы от акцизов на нефтепродукты</c:v>
                </c:pt>
                <c:pt idx="6">
                  <c:v>Доходы от продажи земельных участков</c:v>
                </c:pt>
                <c:pt idx="7">
                  <c:v>Единый сельскохозяйственный налог</c:v>
                </c:pt>
                <c:pt idx="8">
                  <c:v>Доходы от сдачи в аренду имущества</c:v>
                </c:pt>
                <c:pt idx="9">
                  <c:v>Доходы от реализации имущеста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609043.5</c:v>
                </c:pt>
                <c:pt idx="1">
                  <c:v>208580.6</c:v>
                </c:pt>
                <c:pt idx="2">
                  <c:v>112522.8</c:v>
                </c:pt>
                <c:pt idx="3">
                  <c:v>121425.8</c:v>
                </c:pt>
                <c:pt idx="4">
                  <c:v>44314.7</c:v>
                </c:pt>
                <c:pt idx="5">
                  <c:v>32577.1</c:v>
                </c:pt>
                <c:pt idx="6">
                  <c:v>8493.1</c:v>
                </c:pt>
                <c:pt idx="7">
                  <c:v>5316.4</c:v>
                </c:pt>
                <c:pt idx="8">
                  <c:v>459.8</c:v>
                </c:pt>
                <c:pt idx="9">
                  <c:v>135.4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70-42C1-8B9F-2D757314CC97}"/>
            </c:ext>
          </c:extLst>
        </c:ser>
        <c:dLbls>
          <c:showVal val="1"/>
        </c:dLbls>
        <c:gapWidth val="65"/>
        <c:axId val="45499136"/>
        <c:axId val="45500672"/>
      </c:barChart>
      <c:dateAx>
        <c:axId val="45499136"/>
        <c:scaling>
          <c:orientation val="maxMin"/>
        </c:scaling>
        <c:axPos val="l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0" spcFirstLastPara="1" vertOverflow="ellipsis" vert="horz" wrap="square" anchor="t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500672"/>
        <c:crosses val="autoZero"/>
        <c:lblOffset val="100"/>
        <c:baseTimeUnit val="days"/>
      </c:dateAx>
      <c:valAx>
        <c:axId val="455006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45499136"/>
        <c:crosses val="autoZero"/>
        <c:crossBetween val="between"/>
      </c:valAx>
      <c:spPr>
        <a:gradFill flip="none" rotWithShape="1">
          <a:gsLst>
            <a:gs pos="0">
              <a:srgbClr val="F7BE97">
                <a:shade val="30000"/>
                <a:satMod val="115000"/>
              </a:srgbClr>
            </a:gs>
            <a:gs pos="50000">
              <a:srgbClr val="F7BE97">
                <a:shade val="67500"/>
                <a:satMod val="115000"/>
              </a:srgbClr>
            </a:gs>
            <a:gs pos="100000">
              <a:srgbClr val="F7BE97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/>
        </a:scene3d>
        <a:sp3d prstMaterial="softEdge">
          <a:bevelT w="127000" prst="artDeco"/>
        </a:sp3d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424675389924828"/>
          <c:y val="0.71075729239966345"/>
          <c:w val="0.14182191009208461"/>
          <c:h val="0.14463439247491044"/>
        </c:manualLayout>
      </c:layout>
      <c:spPr>
        <a:solidFill>
          <a:schemeClr val="tx2">
            <a:lumMod val="75000"/>
          </a:schemeClr>
        </a:solidFill>
        <a:ln w="28575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Обслуживание муниципального долга, тыс. руб.</a:t>
            </a:r>
            <a:endParaRPr lang="ru-RU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6279039983211759E-2"/>
          <c:y val="0"/>
        </c:manualLayout>
      </c:layout>
      <c:spPr>
        <a:gradFill flip="none" rotWithShape="1">
          <a:gsLst>
            <a:gs pos="0">
              <a:srgbClr val="5B9BD5">
                <a:lumMod val="40000"/>
                <a:lumOff val="60000"/>
                <a:shade val="30000"/>
                <a:satMod val="115000"/>
              </a:srgbClr>
            </a:gs>
            <a:gs pos="50000">
              <a:srgbClr val="5B9BD5">
                <a:lumMod val="40000"/>
                <a:lumOff val="60000"/>
                <a:shade val="67500"/>
                <a:satMod val="115000"/>
              </a:srgbClr>
            </a:gs>
            <a:gs pos="100000">
              <a:srgbClr val="5B9BD5">
                <a:lumMod val="40000"/>
                <a:lumOff val="60000"/>
                <a:shade val="100000"/>
                <a:satMod val="115000"/>
              </a:srgbClr>
            </a:gs>
          </a:gsLst>
          <a:lin ang="10800000" scaled="1"/>
          <a:tileRect/>
        </a:gradFill>
        <a:ln>
          <a:solidFill>
            <a:schemeClr val="bg2">
              <a:lumMod val="75000"/>
            </a:schemeClr>
          </a:solidFill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F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8.8329450635197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9 797,0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3-48AB-A166-FAA8DE38F3A4}"/>
                </c:ext>
              </c:extLst>
            </c:dLbl>
            <c:dLbl>
              <c:idx val="1"/>
              <c:layout>
                <c:manualLayout>
                  <c:x val="-3.5273858460173717E-2"/>
                  <c:y val="-8.8329450635197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26 256,3</a:t>
                    </a:r>
                    <a:endParaRPr lang="en-US" dirty="0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3-48AB-A166-FAA8DE38F3A4}"/>
                </c:ext>
              </c:extLst>
            </c:dLbl>
            <c:dLbl>
              <c:idx val="2"/>
              <c:layout>
                <c:manualLayout>
                  <c:x val="3.2334370255156855E-2"/>
                  <c:y val="0.105154107899043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r>
                      <a:rPr lang="en-US" baseline="0" dirty="0" smtClean="0"/>
                      <a:t> 566,8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43-48AB-A166-FAA8DE38F3A4}"/>
                </c:ext>
              </c:extLst>
            </c:dLbl>
            <c:dLbl>
              <c:idx val="3"/>
              <c:layout>
                <c:manualLayout>
                  <c:x val="1.1757952820057031E-2"/>
                  <c:y val="0.100947943583082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87 940,5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3-48AB-A166-FAA8DE38F3A4}"/>
                </c:ext>
              </c:extLst>
            </c:dLbl>
            <c:dLbl>
              <c:idx val="4"/>
              <c:layout>
                <c:manualLayout>
                  <c:x val="-8.8184646150435766E-3"/>
                  <c:y val="0.100947943583082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87 861,1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43-48AB-A166-FAA8DE38F3A4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9797</c:v>
                </c:pt>
                <c:pt idx="1">
                  <c:v>26256.3</c:v>
                </c:pt>
                <c:pt idx="2">
                  <c:v>44566.8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B6-4308-A89E-3EB704A68ED6}"/>
            </c:ext>
          </c:extLst>
        </c:ser>
        <c:dLbls>
          <c:showVal val="1"/>
        </c:dLbls>
        <c:marker val="1"/>
        <c:axId val="56928128"/>
        <c:axId val="56929664"/>
      </c:lineChart>
      <c:catAx>
        <c:axId val="56928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929664"/>
        <c:crosses val="autoZero"/>
        <c:auto val="1"/>
        <c:lblAlgn val="ctr"/>
        <c:lblOffset val="100"/>
      </c:catAx>
      <c:valAx>
        <c:axId val="56929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5692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5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 smtClean="0"/>
              <a:t>3 459 257,3 тыс</a:t>
            </a:r>
            <a:r>
              <a:rPr lang="ru-RU" dirty="0"/>
              <a:t>. руб.</a:t>
            </a:r>
          </a:p>
        </c:rich>
      </c:tx>
      <c:layout>
        <c:manualLayout>
          <c:xMode val="edge"/>
          <c:yMode val="edge"/>
          <c:x val="0.36106564236305888"/>
          <c:y val="0"/>
        </c:manualLayout>
      </c:layout>
    </c:title>
    <c:view3D>
      <c:rotX val="60"/>
      <c:rotY val="280"/>
      <c:perspective val="110"/>
    </c:view3D>
    <c:plotArea>
      <c:layout>
        <c:manualLayout>
          <c:layoutTarget val="inner"/>
          <c:xMode val="edge"/>
          <c:yMode val="edge"/>
          <c:x val="3.2798858734865842E-2"/>
          <c:y val="8.5599605728550368E-2"/>
          <c:w val="0.62582343791866579"/>
          <c:h val="0.87113315747304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3 459 257,4 тыс. руб.</c:v>
                </c:pt>
              </c:strCache>
            </c:strRef>
          </c:tx>
          <c:explosion val="27"/>
          <c:dPt>
            <c:idx val="0"/>
            <c:spPr>
              <a:solidFill>
                <a:srgbClr val="1902C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4C-417B-849A-8E01A96BCF50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06-4F3E-842A-2682FD423A5D}"/>
              </c:ext>
            </c:extLst>
          </c:dPt>
          <c:dPt>
            <c:idx val="2"/>
            <c:spPr>
              <a:solidFill>
                <a:srgbClr val="99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B06-4F3E-842A-2682FD423A5D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06-4F3E-842A-2682FD423A5D}"/>
              </c:ext>
            </c:extLst>
          </c:dPt>
          <c:dPt>
            <c:idx val="4"/>
            <c:spPr>
              <a:solidFill>
                <a:srgbClr val="76EE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4C-417B-849A-8E01A96BCF50}"/>
              </c:ext>
            </c:extLst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4C-417B-849A-8E01A96BCF50}"/>
              </c:ext>
            </c:extLst>
          </c:dPt>
          <c:dPt>
            <c:idx val="7"/>
            <c:spPr>
              <a:solidFill>
                <a:srgbClr val="05FB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06-4F3E-842A-2682FD423A5D}"/>
              </c:ext>
            </c:extLst>
          </c:dPt>
          <c:dPt>
            <c:idx val="8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F9-470C-89E3-5AEE4A7BF872}"/>
              </c:ext>
            </c:extLst>
          </c:dPt>
          <c:dLbls>
            <c:dLbl>
              <c:idx val="0"/>
              <c:layout>
                <c:manualLayout>
                  <c:x val="2.2824261356581287E-2"/>
                  <c:y val="-9.3959101595733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C-417B-849A-8E01A96BCF50}"/>
                </c:ext>
              </c:extLst>
            </c:dLbl>
            <c:dLbl>
              <c:idx val="1"/>
              <c:layout>
                <c:manualLayout>
                  <c:x val="3.3307573668285226E-2"/>
                  <c:y val="0.100208073804251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F3E-842A-2682FD423A5D}"/>
                </c:ext>
              </c:extLst>
            </c:dLbl>
            <c:dLbl>
              <c:idx val="2"/>
              <c:layout>
                <c:manualLayout>
                  <c:x val="-0.14357506028741904"/>
                  <c:y val="-0.13729517070036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6-4F3E-842A-2682FD423A5D}"/>
                </c:ext>
              </c:extLst>
            </c:dLbl>
            <c:dLbl>
              <c:idx val="3"/>
              <c:layout>
                <c:manualLayout>
                  <c:x val="0.14802816026977395"/>
                  <c:y val="4.06608702355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6-4F3E-842A-2682FD423A5D}"/>
                </c:ext>
              </c:extLst>
            </c:dLbl>
            <c:dLbl>
              <c:idx val="4"/>
              <c:layout>
                <c:manualLayout>
                  <c:x val="0.11259451564205286"/>
                  <c:y val="-0.139934326470878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8.1694027461001226E-2"/>
                  <c:y val="0.138530648022372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3.4071340558119889E-2"/>
                  <c:y val="0.225152726372559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C-417B-849A-8E01A96BCF50}"/>
                </c:ext>
              </c:extLst>
            </c:dLbl>
            <c:dLbl>
              <c:idx val="7"/>
              <c:layout>
                <c:manualLayout>
                  <c:x val="0"/>
                  <c:y val="-6.2948020095028714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 smtClean="0"/>
                      <a:t>44 566,8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8"/>
              <c:layout>
                <c:manualLayout>
                  <c:x val="6.0289052850336922E-2"/>
                  <c:y val="-6.7804577323334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9-470C-89E3-5AEE4A7BF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12617.4</c:v>
                </c:pt>
                <c:pt idx="1">
                  <c:v>1397184.7</c:v>
                </c:pt>
                <c:pt idx="2">
                  <c:v>1375017.8</c:v>
                </c:pt>
                <c:pt idx="3">
                  <c:v>46982.7</c:v>
                </c:pt>
                <c:pt idx="4">
                  <c:v>172406.7</c:v>
                </c:pt>
                <c:pt idx="5">
                  <c:v>1300.8</c:v>
                </c:pt>
                <c:pt idx="6">
                  <c:v>39180.400000000001</c:v>
                </c:pt>
                <c:pt idx="7">
                  <c:v>44566.8</c:v>
                </c:pt>
                <c:pt idx="8">
                  <c:v>370000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F9-470C-89E3-5AEE4A7BF872}"/>
            </c:ext>
          </c:extLst>
        </c:ser>
      </c:pie3DChart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64446134286744738"/>
          <c:y val="8.9995612253351967E-2"/>
          <c:w val="0.32945103169245793"/>
          <c:h val="0.76712929485433279"/>
        </c:manualLayout>
      </c:layout>
      <c:txPr>
        <a:bodyPr/>
        <a:lstStyle/>
        <a:p>
          <a:pPr>
            <a:defRPr sz="1100" b="1" i="1"/>
          </a:pPr>
          <a:endParaRPr lang="ru-RU"/>
        </a:p>
      </c:txPr>
    </c:legend>
    <c:plotVisOnly val="1"/>
    <c:dispBlanksAs val="zero"/>
  </c:chart>
  <c:spPr>
    <a:ln w="38100">
      <a:solidFill>
        <a:srgbClr val="000066"/>
      </a:solidFill>
    </a:ln>
    <a:scene3d>
      <a:camera prst="orthographicFront"/>
      <a:lightRig rig="threePt" dir="t"/>
    </a:scene3d>
    <a:sp3d prstMaterial="flat"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61 010,4 тыс</a:t>
            </a:r>
            <a:r>
              <a:rPr lang="ru-RU" dirty="0"/>
              <a:t>. руб.</a:t>
            </a:r>
          </a:p>
        </c:rich>
      </c:tx>
      <c:layout>
        <c:manualLayout>
          <c:xMode val="edge"/>
          <c:yMode val="edge"/>
          <c:x val="0.36106564236305888"/>
          <c:y val="0"/>
        </c:manualLayout>
      </c:layout>
    </c:title>
    <c:view3D>
      <c:rotX val="60"/>
      <c:rotY val="280"/>
      <c:perspective val="110"/>
    </c:view3D>
    <c:plotArea>
      <c:layout>
        <c:manualLayout>
          <c:layoutTarget val="inner"/>
          <c:xMode val="edge"/>
          <c:yMode val="edge"/>
          <c:x val="3.2798858734865842E-2"/>
          <c:y val="8.5599605728550368E-2"/>
          <c:w val="0.59469942194405567"/>
          <c:h val="0.82662988919613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61 010,4 тыс. руб.</c:v>
                </c:pt>
              </c:strCache>
            </c:strRef>
          </c:tx>
          <c:explosion val="27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4C-417B-849A-8E01A96BCF5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06-4F3E-842A-2682FD423A5D}"/>
              </c:ext>
            </c:extLst>
          </c:dPt>
          <c:dPt>
            <c:idx val="2"/>
            <c:explosion val="31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B06-4F3E-842A-2682FD423A5D}"/>
              </c:ext>
            </c:extLst>
          </c:dPt>
          <c:dLbls>
            <c:dLbl>
              <c:idx val="0"/>
              <c:layout>
                <c:manualLayout>
                  <c:x val="5.3984742436025628E-2"/>
                  <c:y val="2.04777362531248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C-417B-849A-8E01A96BCF50}"/>
                </c:ext>
              </c:extLst>
            </c:dLbl>
            <c:dLbl>
              <c:idx val="1"/>
              <c:layout>
                <c:manualLayout>
                  <c:x val="0.1036823114425196"/>
                  <c:y val="3.3453251725751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F3E-842A-2682FD423A5D}"/>
                </c:ext>
              </c:extLst>
            </c:dLbl>
            <c:dLbl>
              <c:idx val="2"/>
              <c:layout>
                <c:manualLayout>
                  <c:x val="-0.20499314890938172"/>
                  <c:y val="-0.134116369649007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6-4F3E-842A-2682FD423A5D}"/>
                </c:ext>
              </c:extLst>
            </c:dLbl>
            <c:dLbl>
              <c:idx val="3"/>
              <c:layout>
                <c:manualLayout>
                  <c:x val="1.2466022293819325E-2"/>
                  <c:y val="1.84092628760840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2-4927-82A5-2CE1EB7D53B2}"/>
                </c:ext>
              </c:extLst>
            </c:dLbl>
            <c:dLbl>
              <c:idx val="5"/>
              <c:layout>
                <c:manualLayout>
                  <c:x val="8.9993816315891706E-2"/>
                  <c:y val="1.455740701944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E2-4927-82A5-2CE1EB7D53B2}"/>
                </c:ext>
              </c:extLst>
            </c:dLbl>
            <c:dLbl>
              <c:idx val="6"/>
              <c:layout>
                <c:manualLayout>
                  <c:x val="6.0905931087023202E-4"/>
                  <c:y val="3.4424663291130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E2-4927-82A5-2CE1EB7D53B2}"/>
                </c:ext>
              </c:extLst>
            </c:dLbl>
            <c:dLbl>
              <c:idx val="7"/>
              <c:layout>
                <c:manualLayout>
                  <c:x val="-7.2340100184228623E-2"/>
                  <c:y val="-2.798120853010041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5</a:t>
                    </a:r>
                    <a:r>
                      <a:rPr lang="en-US"/>
                      <a:t>0 083,6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E2-4927-82A5-2CE1EB7D53B2}"/>
                </c:ext>
              </c:extLst>
            </c:dLbl>
            <c:dLbl>
              <c:idx val="8"/>
              <c:layout>
                <c:manualLayout>
                  <c:x val="9.7637808253295766E-2"/>
                  <c:y val="-0.102771388888263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E2-4927-82A5-2CE1EB7D5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3219</c:v>
                </c:pt>
                <c:pt idx="1">
                  <c:v>2895.7</c:v>
                </c:pt>
                <c:pt idx="2">
                  <c:v>54895.7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F9-470C-89E3-5AEE4A7BF872}"/>
            </c:ext>
          </c:extLst>
        </c:ser>
      </c:pie3DChart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64446134286744738"/>
          <c:y val="8.9995612253351967E-2"/>
          <c:w val="0.34038810502537148"/>
          <c:h val="0.41440552540700548"/>
        </c:manualLayout>
      </c:layout>
      <c:txPr>
        <a:bodyPr/>
        <a:lstStyle/>
        <a:p>
          <a:pPr>
            <a:defRPr sz="1100" b="1" i="1"/>
          </a:pPr>
          <a:endParaRPr lang="ru-RU"/>
        </a:p>
      </c:txPr>
    </c:legend>
    <c:plotVisOnly val="1"/>
    <c:dispBlanksAs val="zero"/>
  </c:chart>
  <c:spPr>
    <a:ln w="38100">
      <a:solidFill>
        <a:srgbClr val="00206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 smtClean="0"/>
              <a:t>3 316 702,4 тыс</a:t>
            </a:r>
            <a:r>
              <a:rPr lang="ru-RU" dirty="0"/>
              <a:t>. руб.</a:t>
            </a:r>
          </a:p>
        </c:rich>
      </c:tx>
      <c:layout>
        <c:manualLayout>
          <c:xMode val="edge"/>
          <c:yMode val="edge"/>
          <c:x val="0.36106564236305888"/>
          <c:y val="0"/>
        </c:manualLayout>
      </c:layout>
    </c:title>
    <c:view3D>
      <c:rotX val="60"/>
      <c:rotY val="280"/>
      <c:perspective val="110"/>
    </c:view3D>
    <c:plotArea>
      <c:layout>
        <c:manualLayout>
          <c:layoutTarget val="inner"/>
          <c:xMode val="edge"/>
          <c:yMode val="edge"/>
          <c:x val="3.2798858734865842E-2"/>
          <c:y val="8.5599605728550368E-2"/>
          <c:w val="0.62582343791866601"/>
          <c:h val="0.87113315747304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3 316 702,4 тыс. руб.</c:v>
                </c:pt>
              </c:strCache>
            </c:strRef>
          </c:tx>
          <c:explosion val="27"/>
          <c:dPt>
            <c:idx val="0"/>
            <c:spPr>
              <a:solidFill>
                <a:srgbClr val="1902C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4C-417B-849A-8E01A96BCF50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06-4F3E-842A-2682FD423A5D}"/>
              </c:ext>
            </c:extLst>
          </c:dPt>
          <c:dPt>
            <c:idx val="2"/>
            <c:spPr>
              <a:solidFill>
                <a:srgbClr val="99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B06-4F3E-842A-2682FD423A5D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06-4F3E-842A-2682FD423A5D}"/>
              </c:ext>
            </c:extLst>
          </c:dPt>
          <c:dPt>
            <c:idx val="4"/>
            <c:spPr>
              <a:solidFill>
                <a:srgbClr val="76EE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4C-417B-849A-8E01A96BCF50}"/>
              </c:ext>
            </c:extLst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4C-417B-849A-8E01A96BCF50}"/>
              </c:ext>
            </c:extLst>
          </c:dPt>
          <c:dPt>
            <c:idx val="7"/>
            <c:spPr>
              <a:solidFill>
                <a:srgbClr val="05FB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06-4F3E-842A-2682FD423A5D}"/>
              </c:ext>
            </c:extLst>
          </c:dPt>
          <c:dPt>
            <c:idx val="8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F9-470C-89E3-5AEE4A7BF872}"/>
              </c:ext>
            </c:extLst>
          </c:dPt>
          <c:dLbls>
            <c:dLbl>
              <c:idx val="0"/>
              <c:layout>
                <c:manualLayout>
                  <c:x val="2.2824261356581287E-2"/>
                  <c:y val="-9.395910159573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C-417B-849A-8E01A96BCF50}"/>
                </c:ext>
              </c:extLst>
            </c:dLbl>
            <c:dLbl>
              <c:idx val="1"/>
              <c:layout>
                <c:manualLayout>
                  <c:x val="3.3307573668285226E-2"/>
                  <c:y val="0.100208073804251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F3E-842A-2682FD423A5D}"/>
                </c:ext>
              </c:extLst>
            </c:dLbl>
            <c:dLbl>
              <c:idx val="2"/>
              <c:layout>
                <c:manualLayout>
                  <c:x val="-0.14357506028741904"/>
                  <c:y val="-0.13729517070036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6-4F3E-842A-2682FD423A5D}"/>
                </c:ext>
              </c:extLst>
            </c:dLbl>
            <c:dLbl>
              <c:idx val="3"/>
              <c:layout>
                <c:manualLayout>
                  <c:x val="0.14802816026977395"/>
                  <c:y val="4.06608702355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6-4F3E-842A-2682FD423A5D}"/>
                </c:ext>
              </c:extLst>
            </c:dLbl>
            <c:dLbl>
              <c:idx val="4"/>
              <c:layout>
                <c:manualLayout>
                  <c:x val="0.11259451564205286"/>
                  <c:y val="-0.139934326470878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9668868863055622E-2"/>
                  <c:y val="0.11627904066287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3.4071340558119889E-2"/>
                  <c:y val="0.20607992006441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C-417B-849A-8E01A96BCF50}"/>
                </c:ext>
              </c:extLst>
            </c:dLbl>
            <c:dLbl>
              <c:idx val="7"/>
              <c:layout>
                <c:manualLayout>
                  <c:x val="0"/>
                  <c:y val="-6.2948020095028714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 smtClean="0"/>
                      <a:t>44 566,8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8"/>
              <c:layout>
                <c:manualLayout>
                  <c:x val="6.0289052850336922E-2"/>
                  <c:y val="-6.7804577323334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9-470C-89E3-5AEE4A7BF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11615.3</c:v>
                </c:pt>
                <c:pt idx="1">
                  <c:v>1257216.3</c:v>
                </c:pt>
                <c:pt idx="2">
                  <c:v>1373433.5</c:v>
                </c:pt>
                <c:pt idx="3">
                  <c:v>46982.7</c:v>
                </c:pt>
                <c:pt idx="4">
                  <c:v>172406.7</c:v>
                </c:pt>
                <c:pt idx="5">
                  <c:v>1300.7</c:v>
                </c:pt>
                <c:pt idx="6">
                  <c:v>39180.400000000001</c:v>
                </c:pt>
                <c:pt idx="7">
                  <c:v>44566.8</c:v>
                </c:pt>
                <c:pt idx="8">
                  <c:v>370000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F9-470C-89E3-5AEE4A7BF872}"/>
            </c:ext>
          </c:extLst>
        </c:ser>
      </c:pie3DChart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64446134286744738"/>
          <c:y val="8.9995612253351967E-2"/>
          <c:w val="0.32945103169245815"/>
          <c:h val="0.76712929485433301"/>
        </c:manualLayout>
      </c:layout>
      <c:txPr>
        <a:bodyPr/>
        <a:lstStyle/>
        <a:p>
          <a:pPr>
            <a:defRPr sz="1100" b="1" i="1"/>
          </a:pPr>
          <a:endParaRPr lang="ru-RU"/>
        </a:p>
      </c:txPr>
    </c:legend>
    <c:plotVisOnly val="1"/>
    <c:dispBlanksAs val="zero"/>
  </c:chart>
  <c:spPr>
    <a:ln w="38100">
      <a:solidFill>
        <a:srgbClr val="000066"/>
      </a:solidFill>
    </a:ln>
    <a:scene3d>
      <a:camera prst="orthographicFront"/>
      <a:lightRig rig="threePt" dir="t"/>
    </a:scene3d>
    <a:sp3d prstMaterial="flat"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61 010,4 тыс</a:t>
            </a:r>
            <a:r>
              <a:rPr lang="ru-RU" dirty="0"/>
              <a:t>. руб.</a:t>
            </a:r>
          </a:p>
        </c:rich>
      </c:tx>
      <c:layout>
        <c:manualLayout>
          <c:xMode val="edge"/>
          <c:yMode val="edge"/>
          <c:x val="0.36106564236305888"/>
          <c:y val="0"/>
        </c:manualLayout>
      </c:layout>
    </c:title>
    <c:view3D>
      <c:rotX val="60"/>
      <c:rotY val="280"/>
      <c:perspective val="110"/>
    </c:view3D>
    <c:plotArea>
      <c:layout>
        <c:manualLayout>
          <c:layoutTarget val="inner"/>
          <c:xMode val="edge"/>
          <c:yMode val="edge"/>
          <c:x val="3.2798858734865842E-2"/>
          <c:y val="8.5599605728550368E-2"/>
          <c:w val="0.59469942194405567"/>
          <c:h val="0.82662988919613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61 010,4 тыс. руб.</c:v>
                </c:pt>
              </c:strCache>
            </c:strRef>
          </c:tx>
          <c:explosion val="27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4C-417B-849A-8E01A96BCF5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06-4F3E-842A-2682FD423A5D}"/>
              </c:ext>
            </c:extLst>
          </c:dPt>
          <c:dPt>
            <c:idx val="2"/>
            <c:explosion val="31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B06-4F3E-842A-2682FD423A5D}"/>
              </c:ext>
            </c:extLst>
          </c:dPt>
          <c:dLbls>
            <c:dLbl>
              <c:idx val="0"/>
              <c:layout>
                <c:manualLayout>
                  <c:x val="5.3984742436025628E-2"/>
                  <c:y val="2.04777362531248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C-417B-849A-8E01A96BCF50}"/>
                </c:ext>
              </c:extLst>
            </c:dLbl>
            <c:dLbl>
              <c:idx val="1"/>
              <c:layout>
                <c:manualLayout>
                  <c:x val="0.1036823114425196"/>
                  <c:y val="3.3453251725751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F3E-842A-2682FD423A5D}"/>
                </c:ext>
              </c:extLst>
            </c:dLbl>
            <c:dLbl>
              <c:idx val="2"/>
              <c:layout>
                <c:manualLayout>
                  <c:x val="-0.20499314890938178"/>
                  <c:y val="-0.134116369649007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6-4F3E-842A-2682FD423A5D}"/>
                </c:ext>
              </c:extLst>
            </c:dLbl>
            <c:dLbl>
              <c:idx val="3"/>
              <c:layout>
                <c:manualLayout>
                  <c:x val="1.2466022293819328E-2"/>
                  <c:y val="1.84092628760840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2-4927-82A5-2CE1EB7D53B2}"/>
                </c:ext>
              </c:extLst>
            </c:dLbl>
            <c:dLbl>
              <c:idx val="5"/>
              <c:layout>
                <c:manualLayout>
                  <c:x val="8.9993816315891706E-2"/>
                  <c:y val="1.455740701944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E2-4927-82A5-2CE1EB7D53B2}"/>
                </c:ext>
              </c:extLst>
            </c:dLbl>
            <c:dLbl>
              <c:idx val="6"/>
              <c:layout>
                <c:manualLayout>
                  <c:x val="6.0905931087023245E-4"/>
                  <c:y val="3.4424663291130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E2-4927-82A5-2CE1EB7D53B2}"/>
                </c:ext>
              </c:extLst>
            </c:dLbl>
            <c:dLbl>
              <c:idx val="7"/>
              <c:layout>
                <c:manualLayout>
                  <c:x val="-7.2340100184228623E-2"/>
                  <c:y val="-2.798120853010042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5</a:t>
                    </a:r>
                    <a:r>
                      <a:rPr lang="en-US"/>
                      <a:t>0 083,6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E2-4927-82A5-2CE1EB7D53B2}"/>
                </c:ext>
              </c:extLst>
            </c:dLbl>
            <c:dLbl>
              <c:idx val="8"/>
              <c:layout>
                <c:manualLayout>
                  <c:x val="9.7637808253295766E-2"/>
                  <c:y val="-0.102771388888263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E2-4927-82A5-2CE1EB7D5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3219</c:v>
                </c:pt>
                <c:pt idx="1">
                  <c:v>2895.7</c:v>
                </c:pt>
                <c:pt idx="2">
                  <c:v>54895.7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F9-470C-89E3-5AEE4A7BF872}"/>
            </c:ext>
          </c:extLst>
        </c:ser>
      </c:pie3DChart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64446134286744738"/>
          <c:y val="8.9995612253351967E-2"/>
          <c:w val="0.34038810502537165"/>
          <c:h val="0.41440552540700548"/>
        </c:manualLayout>
      </c:layout>
      <c:txPr>
        <a:bodyPr/>
        <a:lstStyle/>
        <a:p>
          <a:pPr>
            <a:defRPr sz="1100" b="1" i="1"/>
          </a:pPr>
          <a:endParaRPr lang="ru-RU"/>
        </a:p>
      </c:txPr>
    </c:legend>
    <c:plotVisOnly val="1"/>
    <c:dispBlanksAs val="zero"/>
  </c:chart>
  <c:spPr>
    <a:ln w="38100">
      <a:solidFill>
        <a:srgbClr val="00206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298903839151043"/>
          <c:y val="6.7653632092629104E-2"/>
          <c:w val="0.51219355216594153"/>
          <c:h val="0.8363865202192145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14 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spPr>
            <a:solidFill>
              <a:srgbClr val="F7BE97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215000</c:v>
                </c:pt>
                <c:pt idx="1">
                  <c:v>360375.9</c:v>
                </c:pt>
                <c:pt idx="2">
                  <c:v>473011.3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67E-4188-A539-5ADBAC277F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13 Обслуживание государственного и муниципального долга</c:v>
                </c:pt>
              </c:strCache>
            </c:strRef>
          </c:tx>
          <c:spPr>
            <a:solidFill>
              <a:srgbClr val="05FB86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6425.3</c:v>
                </c:pt>
                <c:pt idx="1">
                  <c:v>21168.799999999996</c:v>
                </c:pt>
                <c:pt idx="2">
                  <c:v>50083.6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67-4AF2-BB6C-D3762C0606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Физическая культура и спорт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19371.2</c:v>
                </c:pt>
                <c:pt idx="1">
                  <c:v>22706</c:v>
                </c:pt>
                <c:pt idx="2">
                  <c:v>30636.3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67-4AF2-BB6C-D3762C0606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 Социальная политика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692.7</c:v>
                </c:pt>
                <c:pt idx="1">
                  <c:v>875.8</c:v>
                </c:pt>
                <c:pt idx="2">
                  <c:v>1015.4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67-4AF2-BB6C-D3762C0606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08 Культура и кинематография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96265.7</c:v>
                </c:pt>
                <c:pt idx="1">
                  <c:v>111908.2</c:v>
                </c:pt>
                <c:pt idx="2">
                  <c:v>150808.9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67-4AF2-BB6C-D3762C06068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07 Образование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19867.59999999994</c:v>
                </c:pt>
                <c:pt idx="1">
                  <c:v>23106.9</c:v>
                </c:pt>
                <c:pt idx="2">
                  <c:v>42190.5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67-4AF2-BB6C-D3762C06068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05 Жилищно-коммунальное хозяйство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146422.20000000001</c:v>
                </c:pt>
                <c:pt idx="1">
                  <c:v>480613.7</c:v>
                </c:pt>
                <c:pt idx="2">
                  <c:v>248000.4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67-4AF2-BB6C-D3762C06068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04 Национальная экономика</c:v>
                </c:pt>
              </c:strCache>
            </c:strRef>
          </c:tx>
          <c:spPr>
            <a:solidFill>
              <a:srgbClr val="9966FF"/>
            </a:solidFill>
          </c:spPr>
          <c:dPt>
            <c:idx val="0"/>
            <c:spPr>
              <a:gradFill flip="none" rotWithShape="1">
                <a:gsLst>
                  <a:gs pos="0">
                    <a:srgbClr val="9966FF">
                      <a:shade val="30000"/>
                      <a:satMod val="115000"/>
                    </a:srgbClr>
                  </a:gs>
                  <a:gs pos="50000">
                    <a:srgbClr val="9966FF">
                      <a:shade val="67500"/>
                      <a:satMod val="115000"/>
                    </a:srgbClr>
                  </a:gs>
                  <a:gs pos="100000">
                    <a:srgbClr val="9966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9966FF">
                      <a:shade val="30000"/>
                      <a:satMod val="115000"/>
                    </a:srgbClr>
                  </a:gs>
                  <a:gs pos="50000">
                    <a:srgbClr val="9966FF">
                      <a:shade val="67500"/>
                      <a:satMod val="115000"/>
                    </a:srgbClr>
                  </a:gs>
                  <a:gs pos="100000">
                    <a:srgbClr val="9966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9966FF">
                      <a:shade val="30000"/>
                      <a:satMod val="115000"/>
                    </a:srgbClr>
                  </a:gs>
                  <a:gs pos="50000">
                    <a:srgbClr val="9966FF">
                      <a:shade val="67500"/>
                      <a:satMod val="115000"/>
                    </a:srgbClr>
                  </a:gs>
                  <a:gs pos="100000">
                    <a:srgbClr val="9966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795740.2</c:v>
                </c:pt>
                <c:pt idx="1">
                  <c:v>857108.9</c:v>
                </c:pt>
                <c:pt idx="2">
                  <c:v>1047536.2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67-4AF2-BB6C-D3762C06068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01 Общегосударственные вопросы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10361.9</c:v>
                </c:pt>
                <c:pt idx="1">
                  <c:v>7613.6</c:v>
                </c:pt>
                <c:pt idx="2">
                  <c:v>9745.5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67-4AF2-BB6C-D3762C060689}"/>
            </c:ext>
          </c:extLst>
        </c:ser>
        <c:gapWidth val="100"/>
        <c:shape val="box"/>
        <c:axId val="46747648"/>
        <c:axId val="46749184"/>
        <c:axId val="0"/>
      </c:bar3DChart>
      <c:catAx>
        <c:axId val="4674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46749184"/>
        <c:crosses val="autoZero"/>
        <c:auto val="1"/>
        <c:lblAlgn val="ctr"/>
        <c:lblOffset val="100"/>
      </c:catAx>
      <c:valAx>
        <c:axId val="467491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4674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40573188927265"/>
          <c:y val="1.2588783894635761E-2"/>
          <c:w val="0.30929930957063584"/>
          <c:h val="0.95998998589197848"/>
        </c:manualLayout>
      </c:layout>
      <c:txPr>
        <a:bodyPr rot="0" vert="horz"/>
        <a:lstStyle/>
        <a:p>
          <a:pPr>
            <a:defRPr sz="1000" b="1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9812594352267157E-2"/>
          <c:y val="7.4116494876328154E-2"/>
          <c:w val="0.47674584359907735"/>
          <c:h val="0.8623171842622052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Lbls>
            <c:dLbl>
              <c:idx val="0"/>
              <c:layout>
                <c:manualLayout>
                  <c:x val="-2.8981461210192329E-2"/>
                  <c:y val="3.49681036808692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22,9%</a:t>
                    </a:r>
                    <a:endParaRPr lang="ru-RU" sz="14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1.2910602525645298E-2"/>
                  <c:y val="5.0605922258637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dLbl>
              <c:idx val="2"/>
              <c:layout>
                <c:manualLayout>
                  <c:x val="-6.2247985517949002E-2"/>
                  <c:y val="1.6033572027350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0.22900000000000001</c:v>
                </c:pt>
                <c:pt idx="1">
                  <c:v>0.77100000000000291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gapWidth val="100"/>
        <c:shape val="pyramid"/>
        <c:axId val="53635328"/>
        <c:axId val="53649408"/>
        <c:axId val="0"/>
      </c:bar3DChart>
      <c:catAx>
        <c:axId val="53635328"/>
        <c:scaling>
          <c:orientation val="minMax"/>
        </c:scaling>
        <c:delete val="1"/>
        <c:axPos val="b"/>
        <c:numFmt formatCode="General" sourceLinked="0"/>
        <c:tickLblPos val="none"/>
        <c:crossAx val="53649408"/>
        <c:crosses val="autoZero"/>
        <c:auto val="1"/>
        <c:lblAlgn val="ctr"/>
        <c:lblOffset val="100"/>
      </c:catAx>
      <c:valAx>
        <c:axId val="53649408"/>
        <c:scaling>
          <c:orientation val="minMax"/>
        </c:scaling>
        <c:axPos val="l"/>
        <c:majorGridlines/>
        <c:numFmt formatCode="0.00%" sourceLinked="1"/>
        <c:tickLblPos val="nextTo"/>
        <c:crossAx val="53635328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594600599933342"/>
          <c:y val="0.28341946380959704"/>
          <c:w val="0.31270661284549828"/>
          <c:h val="0.5586045994889457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rgbClr val="CCECFF"/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9812594352267198E-2"/>
          <c:y val="7.4116494876328209E-2"/>
          <c:w val="0.47674584359907735"/>
          <c:h val="0.8623171842622050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Lbls>
            <c:dLbl>
              <c:idx val="0"/>
              <c:layout>
                <c:manualLayout>
                  <c:x val="-2.8981461210192329E-2"/>
                  <c:y val="3.49681036808692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42,1%</a:t>
                    </a:r>
                    <a:endParaRPr lang="ru-RU" sz="14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7.9539092606268152E-2"/>
                  <c:y val="-3.20671440547008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dLbl>
              <c:idx val="2"/>
              <c:layout>
                <c:manualLayout>
                  <c:x val="-6.2247985517949002E-2"/>
                  <c:y val="1.6033572027350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0.42100000000000032</c:v>
                </c:pt>
                <c:pt idx="1">
                  <c:v>0.57900000000000063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gapWidth val="100"/>
        <c:shape val="pyramid"/>
        <c:axId val="48046080"/>
        <c:axId val="48047616"/>
        <c:axId val="0"/>
      </c:bar3DChart>
      <c:catAx>
        <c:axId val="48046080"/>
        <c:scaling>
          <c:orientation val="minMax"/>
        </c:scaling>
        <c:delete val="1"/>
        <c:axPos val="b"/>
        <c:numFmt formatCode="General" sourceLinked="0"/>
        <c:tickLblPos val="none"/>
        <c:crossAx val="48047616"/>
        <c:crosses val="autoZero"/>
        <c:auto val="1"/>
        <c:lblAlgn val="ctr"/>
        <c:lblOffset val="100"/>
      </c:catAx>
      <c:valAx>
        <c:axId val="48047616"/>
        <c:scaling>
          <c:orientation val="minMax"/>
        </c:scaling>
        <c:axPos val="l"/>
        <c:majorGridlines/>
        <c:numFmt formatCode="0.00%" sourceLinked="1"/>
        <c:tickLblPos val="nextTo"/>
        <c:crossAx val="48046080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43010035921934"/>
          <c:y val="0.24483868111876494"/>
          <c:w val="0.31270661284549828"/>
          <c:h val="0.50348919564492756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rgbClr val="CCECFF"/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CD310-88E2-491B-A418-CA4C9BE90B4A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681F82B-6C57-4A6B-B295-FB70FF476F2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 Обеспечение сбалансированности и долгосрочной устойчивости бюджетного процесса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6EB27C67-9EF8-4CA4-B4B0-D2FE7115D0D6}" type="parTrans" cxnId="{5DDAF7A8-C309-4F59-9B26-E2BE70ED3CC9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3FBD1DC4-0CFC-412F-9D9A-7D4C1405375F}" type="sibTrans" cxnId="{5DDAF7A8-C309-4F59-9B26-E2BE70ED3CC9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97E20596-35C5-4A29-9580-F38488C9E6EB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Повышение качества планирования и эффективности расходования бюджетных средств  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9651E5A8-3192-4052-A723-0D2E365094F7}" type="parTrans" cxnId="{57E92CAF-83AF-4071-A909-EDD4C90B5229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1E791F57-0D94-4744-A3AA-818D0E7D2CD5}" type="sibTrans" cxnId="{57E92CAF-83AF-4071-A909-EDD4C90B5229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5483A905-A2E0-4004-BE11-AAE4A9F7C6F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Повышение эффективности администрирования действующих налоговых и неналоговых доходов бюджета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B821FA10-F495-44C8-8647-EF642EB0723F}" type="parTrans" cxnId="{E1813127-4FF3-4D34-88AF-349111150667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D7484FA7-7A01-4139-8D0D-EC1B01F5068F}" type="sibTrans" cxnId="{E1813127-4FF3-4D34-88AF-349111150667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DBA67FED-212F-41E4-B6C8-48F47735BBD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  <a:latin typeface="Century Gothic" pitchFamily="34" charset="0"/>
            </a:rPr>
            <a:t> - </a:t>
          </a:r>
          <a:r>
            <a:rPr lang="ru-RU" sz="1300" dirty="0" smtClean="0">
              <a:solidFill>
                <a:srgbClr val="0000FF"/>
              </a:solidFill>
            </a:rPr>
            <a:t>Принятие новых расходных обязательств бюджета исключительно при наличии дополнительных доходов  бюджета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D7E5CF5A-7CCE-42D9-A4C9-9A74D450053A}" type="parTrans" cxnId="{5D7CEC36-7449-48A1-B028-E21249E305AD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139B05AE-2750-472A-ADD0-1ED0456F36E1}" type="sibTrans" cxnId="{5D7CEC36-7449-48A1-B028-E21249E305AD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3A0D3BF1-D97F-4691-940F-25A32AA391E3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Совершенствование методов налогового администрирования, повышение уровня ответственности главных администраторов доходов за  выполнением плановых показателей поступления доходов в бюджет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A2ECA6E9-AD75-46C2-8ACB-E0C2311B5707}" type="parTrans" cxnId="{513F40AD-67B9-4F1E-AFC6-23E601911F09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C47E5CAB-BB74-4233-9F03-F001B27D1261}" type="sibTrans" cxnId="{513F40AD-67B9-4F1E-AFC6-23E601911F09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6C414380-E59B-4E35-AD03-58274693F64E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Обеспечение прозрачности и открытости бюджетного планирования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B579C787-87C8-44B1-AC0F-A6EFD96AB1EA}" type="parTrans" cxnId="{B91D4085-A12E-4873-8F1A-98D3E53D31ED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5AE05EC0-8751-453A-B2F0-0C0E42421B27}" type="sibTrans" cxnId="{B91D4085-A12E-4873-8F1A-98D3E53D31ED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3836D09D-9BA3-4C26-9E40-28EC290C0D66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Повышение эффективности управления муниципальной собственностью 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A2C7F02A-F328-4410-8C08-9EBEF74C839D}" type="parTrans" cxnId="{3F33D1A8-2C52-4331-AAEF-8CB61595EC71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5F2AABE0-E6D5-43C8-B6BA-04DBD571D787}" type="sibTrans" cxnId="{3F33D1A8-2C52-4331-AAEF-8CB61595EC71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D99DE69C-3C75-4533-B816-6977330F39F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Привлечение в бюджет дополнительных межбюджетных трансфертов из иных бюджетов бюджетной системы Российской Федерации 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CDB02A19-59A9-46C7-8F63-3EE2C84C4271}" type="parTrans" cxnId="{5343FD4D-03E6-4A2C-A455-AFA301C4DE3B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269A531E-AA77-450B-8C27-F8F478DADF7A}" type="sibTrans" cxnId="{5343FD4D-03E6-4A2C-A455-AFA301C4DE3B}">
      <dgm:prSet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CF891322-352E-43DC-B288-2091AC81CE8B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300" dirty="0" smtClean="0">
              <a:solidFill>
                <a:srgbClr val="0000FF"/>
              </a:solidFill>
            </a:rPr>
            <a:t>- Повышение качества управления муниципальными программами, обеспечение надлежащего контроля за своевременностью и полнотой достижения заявленных результатов</a:t>
          </a:r>
          <a:endParaRPr lang="ru-RU" sz="1300" dirty="0">
            <a:solidFill>
              <a:srgbClr val="0000FF"/>
            </a:solidFill>
            <a:latin typeface="Century Gothic" pitchFamily="34" charset="0"/>
          </a:endParaRPr>
        </a:p>
      </dgm:t>
    </dgm:pt>
    <dgm:pt modelId="{73E83880-7833-408D-B40C-72206662F43E}" type="parTrans" cxnId="{2B94D1B0-2556-4104-AC1D-390C23A3D0CB}">
      <dgm:prSet/>
      <dgm:spPr/>
      <dgm:t>
        <a:bodyPr/>
        <a:lstStyle/>
        <a:p>
          <a:endParaRPr lang="ru-RU"/>
        </a:p>
      </dgm:t>
    </dgm:pt>
    <dgm:pt modelId="{4815F9F9-FE68-4A22-B899-9BE04EF6DCDA}" type="sibTrans" cxnId="{2B94D1B0-2556-4104-AC1D-390C23A3D0CB}">
      <dgm:prSet/>
      <dgm:spPr/>
      <dgm:t>
        <a:bodyPr/>
        <a:lstStyle/>
        <a:p>
          <a:endParaRPr lang="ru-RU"/>
        </a:p>
      </dgm:t>
    </dgm:pt>
    <dgm:pt modelId="{79613BA1-0E9C-4729-B550-7974C3B9A003}" type="pres">
      <dgm:prSet presAssocID="{A57CD310-88E2-491B-A418-CA4C9BE90B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74B18-B5D6-40EF-A867-8ED1177BF222}" type="pres">
      <dgm:prSet presAssocID="{3681F82B-6C57-4A6B-B295-FB70FF476F27}" presName="parentLin" presStyleCnt="0"/>
      <dgm:spPr/>
      <dgm:t>
        <a:bodyPr/>
        <a:lstStyle/>
        <a:p>
          <a:endParaRPr lang="ru-RU"/>
        </a:p>
      </dgm:t>
    </dgm:pt>
    <dgm:pt modelId="{FB93EBDF-0A02-4B5E-AB3B-3F5576024C08}" type="pres">
      <dgm:prSet presAssocID="{3681F82B-6C57-4A6B-B295-FB70FF476F2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3D81224-76DB-46F5-8F4E-741E562D425E}" type="pres">
      <dgm:prSet presAssocID="{3681F82B-6C57-4A6B-B295-FB70FF476F27}" presName="parentText" presStyleLbl="node1" presStyleIdx="0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A4CAD-26F8-4D35-BF41-099F001D72CD}" type="pres">
      <dgm:prSet presAssocID="{3681F82B-6C57-4A6B-B295-FB70FF476F27}" presName="negativeSpace" presStyleCnt="0"/>
      <dgm:spPr/>
      <dgm:t>
        <a:bodyPr/>
        <a:lstStyle/>
        <a:p>
          <a:endParaRPr lang="ru-RU"/>
        </a:p>
      </dgm:t>
    </dgm:pt>
    <dgm:pt modelId="{7E33F850-C6AA-4416-94A9-07C191B3B843}" type="pres">
      <dgm:prSet presAssocID="{3681F82B-6C57-4A6B-B295-FB70FF476F27}" presName="childText" presStyleLbl="conFgAcc1" presStyleIdx="0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9E3E7982-C13A-4630-968E-E9427681875E}" type="pres">
      <dgm:prSet presAssocID="{3FBD1DC4-0CFC-412F-9D9A-7D4C1405375F}" presName="spaceBetweenRectangles" presStyleCnt="0"/>
      <dgm:spPr/>
      <dgm:t>
        <a:bodyPr/>
        <a:lstStyle/>
        <a:p>
          <a:endParaRPr lang="ru-RU"/>
        </a:p>
      </dgm:t>
    </dgm:pt>
    <dgm:pt modelId="{ABF760EA-FFF9-4FEA-8F4A-7880FD12AD51}" type="pres">
      <dgm:prSet presAssocID="{97E20596-35C5-4A29-9580-F38488C9E6EB}" presName="parentLin" presStyleCnt="0"/>
      <dgm:spPr/>
      <dgm:t>
        <a:bodyPr/>
        <a:lstStyle/>
        <a:p>
          <a:endParaRPr lang="ru-RU"/>
        </a:p>
      </dgm:t>
    </dgm:pt>
    <dgm:pt modelId="{FF05F9A1-1428-462C-BB0D-5C0B2055E6F7}" type="pres">
      <dgm:prSet presAssocID="{97E20596-35C5-4A29-9580-F38488C9E6EB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254B8E9C-3331-4F8F-8338-BB8F5C79294D}" type="pres">
      <dgm:prSet presAssocID="{97E20596-35C5-4A29-9580-F38488C9E6EB}" presName="parentText" presStyleLbl="node1" presStyleIdx="1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5628E-0C00-4DA0-987A-413E33B48B7F}" type="pres">
      <dgm:prSet presAssocID="{97E20596-35C5-4A29-9580-F38488C9E6EB}" presName="negativeSpace" presStyleCnt="0"/>
      <dgm:spPr/>
      <dgm:t>
        <a:bodyPr/>
        <a:lstStyle/>
        <a:p>
          <a:endParaRPr lang="ru-RU"/>
        </a:p>
      </dgm:t>
    </dgm:pt>
    <dgm:pt modelId="{465A3B8E-7C1C-4F10-BB7F-3052699381DB}" type="pres">
      <dgm:prSet presAssocID="{97E20596-35C5-4A29-9580-F38488C9E6EB}" presName="childText" presStyleLbl="conFgAcc1" presStyleIdx="1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0DC26BE4-DD3C-4DE0-A663-6D56AE817A6B}" type="pres">
      <dgm:prSet presAssocID="{1E791F57-0D94-4744-A3AA-818D0E7D2CD5}" presName="spaceBetweenRectangles" presStyleCnt="0"/>
      <dgm:spPr/>
      <dgm:t>
        <a:bodyPr/>
        <a:lstStyle/>
        <a:p>
          <a:endParaRPr lang="ru-RU"/>
        </a:p>
      </dgm:t>
    </dgm:pt>
    <dgm:pt modelId="{A7895213-45C1-4DE4-9AD5-CC0B8676D830}" type="pres">
      <dgm:prSet presAssocID="{5483A905-A2E0-4004-BE11-AAE4A9F7C6F4}" presName="parentLin" presStyleCnt="0"/>
      <dgm:spPr/>
      <dgm:t>
        <a:bodyPr/>
        <a:lstStyle/>
        <a:p>
          <a:endParaRPr lang="ru-RU"/>
        </a:p>
      </dgm:t>
    </dgm:pt>
    <dgm:pt modelId="{20688E63-EB12-4837-B26B-EE6619F46356}" type="pres">
      <dgm:prSet presAssocID="{5483A905-A2E0-4004-BE11-AAE4A9F7C6F4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F98D8151-C804-481F-834F-376383B3531A}" type="pres">
      <dgm:prSet presAssocID="{5483A905-A2E0-4004-BE11-AAE4A9F7C6F4}" presName="parentText" presStyleLbl="node1" presStyleIdx="2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5A454-D03A-4CC1-BBBF-961B41070B7B}" type="pres">
      <dgm:prSet presAssocID="{5483A905-A2E0-4004-BE11-AAE4A9F7C6F4}" presName="negativeSpace" presStyleCnt="0"/>
      <dgm:spPr/>
      <dgm:t>
        <a:bodyPr/>
        <a:lstStyle/>
        <a:p>
          <a:endParaRPr lang="ru-RU"/>
        </a:p>
      </dgm:t>
    </dgm:pt>
    <dgm:pt modelId="{C21E9D50-6793-43B6-B81B-9E6BA29CDF4D}" type="pres">
      <dgm:prSet presAssocID="{5483A905-A2E0-4004-BE11-AAE4A9F7C6F4}" presName="childText" presStyleLbl="conFgAcc1" presStyleIdx="2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  <dgm:pt modelId="{68AD7D56-F8C2-4CEB-A94D-DB47767D78BE}" type="pres">
      <dgm:prSet presAssocID="{D7484FA7-7A01-4139-8D0D-EC1B01F5068F}" presName="spaceBetweenRectangles" presStyleCnt="0"/>
      <dgm:spPr/>
      <dgm:t>
        <a:bodyPr/>
        <a:lstStyle/>
        <a:p>
          <a:endParaRPr lang="ru-RU"/>
        </a:p>
      </dgm:t>
    </dgm:pt>
    <dgm:pt modelId="{B0D4A3A4-A661-4DCE-9D0A-33862ABDEE62}" type="pres">
      <dgm:prSet presAssocID="{3A0D3BF1-D97F-4691-940F-25A32AA391E3}" presName="parentLin" presStyleCnt="0"/>
      <dgm:spPr/>
      <dgm:t>
        <a:bodyPr/>
        <a:lstStyle/>
        <a:p>
          <a:endParaRPr lang="ru-RU"/>
        </a:p>
      </dgm:t>
    </dgm:pt>
    <dgm:pt modelId="{7464F26A-CC9D-47C0-B240-3C32F412D81C}" type="pres">
      <dgm:prSet presAssocID="{3A0D3BF1-D97F-4691-940F-25A32AA391E3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6950D81-BEDC-4D4F-8C12-459BC9B6CA25}" type="pres">
      <dgm:prSet presAssocID="{3A0D3BF1-D97F-4691-940F-25A32AA391E3}" presName="parentText" presStyleLbl="node1" presStyleIdx="3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CCE26-434E-4ABD-93BC-7265C4784F64}" type="pres">
      <dgm:prSet presAssocID="{3A0D3BF1-D97F-4691-940F-25A32AA391E3}" presName="negativeSpace" presStyleCnt="0"/>
      <dgm:spPr/>
      <dgm:t>
        <a:bodyPr/>
        <a:lstStyle/>
        <a:p>
          <a:endParaRPr lang="ru-RU"/>
        </a:p>
      </dgm:t>
    </dgm:pt>
    <dgm:pt modelId="{4C8523A6-74F5-4C5C-B337-891102F0E81E}" type="pres">
      <dgm:prSet presAssocID="{3A0D3BF1-D97F-4691-940F-25A32AA391E3}" presName="childText" presStyleLbl="conFgAcc1" presStyleIdx="3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AB13413A-1520-4B7A-ABCB-FACE571B5253}" type="pres">
      <dgm:prSet presAssocID="{C47E5CAB-BB74-4233-9F03-F001B27D1261}" presName="spaceBetweenRectangles" presStyleCnt="0"/>
      <dgm:spPr/>
      <dgm:t>
        <a:bodyPr/>
        <a:lstStyle/>
        <a:p>
          <a:endParaRPr lang="ru-RU"/>
        </a:p>
      </dgm:t>
    </dgm:pt>
    <dgm:pt modelId="{DFF9851E-A1A8-426F-BFE3-B7BF78C1034F}" type="pres">
      <dgm:prSet presAssocID="{6C414380-E59B-4E35-AD03-58274693F64E}" presName="parentLin" presStyleCnt="0"/>
      <dgm:spPr/>
      <dgm:t>
        <a:bodyPr/>
        <a:lstStyle/>
        <a:p>
          <a:endParaRPr lang="ru-RU"/>
        </a:p>
      </dgm:t>
    </dgm:pt>
    <dgm:pt modelId="{2FA05D4C-7238-4EBE-A656-43601992CEA7}" type="pres">
      <dgm:prSet presAssocID="{6C414380-E59B-4E35-AD03-58274693F64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DF53F5F-73A8-4469-A305-61A22AB64B46}" type="pres">
      <dgm:prSet presAssocID="{6C414380-E59B-4E35-AD03-58274693F64E}" presName="parentText" presStyleLbl="node1" presStyleIdx="4" presStyleCnt="9" custScaleX="130560" custScaleY="80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C39FD-8778-4DDB-AFAB-FA27386D4C57}" type="pres">
      <dgm:prSet presAssocID="{6C414380-E59B-4E35-AD03-58274693F64E}" presName="negativeSpace" presStyleCnt="0"/>
      <dgm:spPr/>
      <dgm:t>
        <a:bodyPr/>
        <a:lstStyle/>
        <a:p>
          <a:endParaRPr lang="ru-RU"/>
        </a:p>
      </dgm:t>
    </dgm:pt>
    <dgm:pt modelId="{023B80D1-2EB6-4FF1-BB70-4136C77F86AD}" type="pres">
      <dgm:prSet presAssocID="{6C414380-E59B-4E35-AD03-58274693F64E}" presName="childText" presStyleLbl="conFgAcc1" presStyleIdx="4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  <dgm:pt modelId="{D7229D85-1158-49DE-A5CB-43C67706B2F9}" type="pres">
      <dgm:prSet presAssocID="{5AE05EC0-8751-453A-B2F0-0C0E42421B27}" presName="spaceBetweenRectangles" presStyleCnt="0"/>
      <dgm:spPr/>
      <dgm:t>
        <a:bodyPr/>
        <a:lstStyle/>
        <a:p>
          <a:endParaRPr lang="ru-RU"/>
        </a:p>
      </dgm:t>
    </dgm:pt>
    <dgm:pt modelId="{592A17D0-A481-43D6-9EB0-492E3B47B842}" type="pres">
      <dgm:prSet presAssocID="{3836D09D-9BA3-4C26-9E40-28EC290C0D66}" presName="parentLin" presStyleCnt="0"/>
      <dgm:spPr/>
      <dgm:t>
        <a:bodyPr/>
        <a:lstStyle/>
        <a:p>
          <a:endParaRPr lang="ru-RU"/>
        </a:p>
      </dgm:t>
    </dgm:pt>
    <dgm:pt modelId="{72F0C2B4-CB2A-46B4-82A6-1E2F0B5E8F4F}" type="pres">
      <dgm:prSet presAssocID="{3836D09D-9BA3-4C26-9E40-28EC290C0D66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26C08826-980B-430B-BCA0-76C4406FB79F}" type="pres">
      <dgm:prSet presAssocID="{3836D09D-9BA3-4C26-9E40-28EC290C0D66}" presName="parentText" presStyleLbl="node1" presStyleIdx="5" presStyleCnt="9" custScaleX="130560" custScaleY="69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A53C-31AE-421A-93E5-B9FC8B628711}" type="pres">
      <dgm:prSet presAssocID="{3836D09D-9BA3-4C26-9E40-28EC290C0D66}" presName="negativeSpace" presStyleCnt="0"/>
      <dgm:spPr/>
      <dgm:t>
        <a:bodyPr/>
        <a:lstStyle/>
        <a:p>
          <a:endParaRPr lang="ru-RU"/>
        </a:p>
      </dgm:t>
    </dgm:pt>
    <dgm:pt modelId="{24FF2EB3-119A-43E5-B70F-E10063CD13D1}" type="pres">
      <dgm:prSet presAssocID="{3836D09D-9BA3-4C26-9E40-28EC290C0D66}" presName="childText" presStyleLbl="conFgAcc1" presStyleIdx="5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BF6F251D-F17E-4EC5-AC0C-14848CF6FF35}" type="pres">
      <dgm:prSet presAssocID="{5F2AABE0-E6D5-43C8-B6BA-04DBD571D787}" presName="spaceBetweenRectangles" presStyleCnt="0"/>
      <dgm:spPr/>
      <dgm:t>
        <a:bodyPr/>
        <a:lstStyle/>
        <a:p>
          <a:endParaRPr lang="ru-RU"/>
        </a:p>
      </dgm:t>
    </dgm:pt>
    <dgm:pt modelId="{3BA8344B-B45E-44E8-B395-49EED1AD7131}" type="pres">
      <dgm:prSet presAssocID="{D99DE69C-3C75-4533-B816-6977330F39FD}" presName="parentLin" presStyleCnt="0"/>
      <dgm:spPr/>
      <dgm:t>
        <a:bodyPr/>
        <a:lstStyle/>
        <a:p>
          <a:endParaRPr lang="ru-RU"/>
        </a:p>
      </dgm:t>
    </dgm:pt>
    <dgm:pt modelId="{6DAE0B59-DA6B-45C2-BA4C-56F4E62BD717}" type="pres">
      <dgm:prSet presAssocID="{D99DE69C-3C75-4533-B816-6977330F39FD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59F4C85D-E1BC-4ABE-9FC5-4620E524CC35}" type="pres">
      <dgm:prSet presAssocID="{D99DE69C-3C75-4533-B816-6977330F39FD}" presName="parentText" presStyleLbl="node1" presStyleIdx="6" presStyleCnt="9" custScaleX="130560" custScaleY="92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D0751-FD84-45E9-A8A3-059F2B79D2D2}" type="pres">
      <dgm:prSet presAssocID="{D99DE69C-3C75-4533-B816-6977330F39FD}" presName="negativeSpace" presStyleCnt="0"/>
      <dgm:spPr/>
      <dgm:t>
        <a:bodyPr/>
        <a:lstStyle/>
        <a:p>
          <a:endParaRPr lang="ru-RU"/>
        </a:p>
      </dgm:t>
    </dgm:pt>
    <dgm:pt modelId="{6EDC4B2A-9D9A-48E7-9961-823068E1B17A}" type="pres">
      <dgm:prSet presAssocID="{D99DE69C-3C75-4533-B816-6977330F39FD}" presName="childText" presStyleLbl="conFgAcc1" presStyleIdx="6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  <dgm:pt modelId="{85A8156D-7B98-44E1-844E-B48A4596C431}" type="pres">
      <dgm:prSet presAssocID="{269A531E-AA77-450B-8C27-F8F478DADF7A}" presName="spaceBetweenRectangles" presStyleCnt="0"/>
      <dgm:spPr/>
      <dgm:t>
        <a:bodyPr/>
        <a:lstStyle/>
        <a:p>
          <a:endParaRPr lang="ru-RU"/>
        </a:p>
      </dgm:t>
    </dgm:pt>
    <dgm:pt modelId="{B6109EE8-4861-4686-9A5F-BB49882827AC}" type="pres">
      <dgm:prSet presAssocID="{DBA67FED-212F-41E4-B6C8-48F47735BBD5}" presName="parentLin" presStyleCnt="0"/>
      <dgm:spPr/>
      <dgm:t>
        <a:bodyPr/>
        <a:lstStyle/>
        <a:p>
          <a:endParaRPr lang="ru-RU"/>
        </a:p>
      </dgm:t>
    </dgm:pt>
    <dgm:pt modelId="{51E0014E-59AC-422F-8211-37DFF414A6A2}" type="pres">
      <dgm:prSet presAssocID="{DBA67FED-212F-41E4-B6C8-48F47735BBD5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0C815D0B-7CEA-4021-A791-C70F72099CDE}" type="pres">
      <dgm:prSet presAssocID="{DBA67FED-212F-41E4-B6C8-48F47735BBD5}" presName="parentText" presStyleLbl="node1" presStyleIdx="7" presStyleCnt="9" custScaleX="130560" custScaleY="96597" custLinFactNeighborX="-3209" custLinFactNeighborY="4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A2A3B-4D08-441D-AF59-B29689861B87}" type="pres">
      <dgm:prSet presAssocID="{DBA67FED-212F-41E4-B6C8-48F47735BBD5}" presName="negativeSpace" presStyleCnt="0"/>
      <dgm:spPr/>
      <dgm:t>
        <a:bodyPr/>
        <a:lstStyle/>
        <a:p>
          <a:endParaRPr lang="ru-RU"/>
        </a:p>
      </dgm:t>
    </dgm:pt>
    <dgm:pt modelId="{AC57FFA1-6888-4BEC-963A-E35E89126C29}" type="pres">
      <dgm:prSet presAssocID="{DBA67FED-212F-41E4-B6C8-48F47735BBD5}" presName="childText" presStyleLbl="conFgAcc1" presStyleIdx="7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921ECF19-72C3-4EC5-884E-D654D84AF81C}" type="pres">
      <dgm:prSet presAssocID="{139B05AE-2750-472A-ADD0-1ED0456F36E1}" presName="spaceBetweenRectangles" presStyleCnt="0"/>
      <dgm:spPr/>
    </dgm:pt>
    <dgm:pt modelId="{1A5A5ED5-07CA-4267-86D8-EE7DF6C370C1}" type="pres">
      <dgm:prSet presAssocID="{CF891322-352E-43DC-B288-2091AC81CE8B}" presName="parentLin" presStyleCnt="0"/>
      <dgm:spPr/>
    </dgm:pt>
    <dgm:pt modelId="{640466A5-1BF7-472D-BE49-29F50B79A756}" type="pres">
      <dgm:prSet presAssocID="{CF891322-352E-43DC-B288-2091AC81CE8B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0B95C1B1-927B-485B-8DF9-2779F18152F3}" type="pres">
      <dgm:prSet presAssocID="{CF891322-352E-43DC-B288-2091AC81CE8B}" presName="parentText" presStyleLbl="node1" presStyleIdx="8" presStyleCnt="9" custScaleX="129999" custLinFactNeighborX="1155" custLinFactNeighborY="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6075D-781D-42F4-A2ED-ABA1BB949AA7}" type="pres">
      <dgm:prSet presAssocID="{CF891322-352E-43DC-B288-2091AC81CE8B}" presName="negativeSpace" presStyleCnt="0"/>
      <dgm:spPr/>
    </dgm:pt>
    <dgm:pt modelId="{56D2E29D-145F-4096-98A2-66892E26B2E9}" type="pres">
      <dgm:prSet presAssocID="{CF891322-352E-43DC-B288-2091AC81CE8B}" presName="childText" presStyleLbl="conFgAcc1" presStyleIdx="8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</dgm:ptLst>
  <dgm:cxnLst>
    <dgm:cxn modelId="{5BB1D90A-EA17-468F-A0A4-A94F341B65DE}" type="presOf" srcId="{D99DE69C-3C75-4533-B816-6977330F39FD}" destId="{6DAE0B59-DA6B-45C2-BA4C-56F4E62BD717}" srcOrd="0" destOrd="0" presId="urn:microsoft.com/office/officeart/2005/8/layout/list1"/>
    <dgm:cxn modelId="{42460586-6476-4A12-B845-C5CE08D03E77}" type="presOf" srcId="{DBA67FED-212F-41E4-B6C8-48F47735BBD5}" destId="{51E0014E-59AC-422F-8211-37DFF414A6A2}" srcOrd="0" destOrd="0" presId="urn:microsoft.com/office/officeart/2005/8/layout/list1"/>
    <dgm:cxn modelId="{57E92CAF-83AF-4071-A909-EDD4C90B5229}" srcId="{A57CD310-88E2-491B-A418-CA4C9BE90B4A}" destId="{97E20596-35C5-4A29-9580-F38488C9E6EB}" srcOrd="1" destOrd="0" parTransId="{9651E5A8-3192-4052-A723-0D2E365094F7}" sibTransId="{1E791F57-0D94-4744-A3AA-818D0E7D2CD5}"/>
    <dgm:cxn modelId="{4880B837-FE48-45D6-A080-5CEF9863DFE6}" type="presOf" srcId="{DBA67FED-212F-41E4-B6C8-48F47735BBD5}" destId="{0C815D0B-7CEA-4021-A791-C70F72099CDE}" srcOrd="1" destOrd="0" presId="urn:microsoft.com/office/officeart/2005/8/layout/list1"/>
    <dgm:cxn modelId="{95F5B838-317B-4272-A764-2D29CAB3813D}" type="presOf" srcId="{A57CD310-88E2-491B-A418-CA4C9BE90B4A}" destId="{79613BA1-0E9C-4729-B550-7974C3B9A003}" srcOrd="0" destOrd="0" presId="urn:microsoft.com/office/officeart/2005/8/layout/list1"/>
    <dgm:cxn modelId="{513F40AD-67B9-4F1E-AFC6-23E601911F09}" srcId="{A57CD310-88E2-491B-A418-CA4C9BE90B4A}" destId="{3A0D3BF1-D97F-4691-940F-25A32AA391E3}" srcOrd="3" destOrd="0" parTransId="{A2ECA6E9-AD75-46C2-8ACB-E0C2311B5707}" sibTransId="{C47E5CAB-BB74-4233-9F03-F001B27D1261}"/>
    <dgm:cxn modelId="{B2968E55-8BE5-404A-8EDA-E831F5183623}" type="presOf" srcId="{5483A905-A2E0-4004-BE11-AAE4A9F7C6F4}" destId="{20688E63-EB12-4837-B26B-EE6619F46356}" srcOrd="0" destOrd="0" presId="urn:microsoft.com/office/officeart/2005/8/layout/list1"/>
    <dgm:cxn modelId="{7F575582-72B7-4B4E-9FB9-AE7A9026F56B}" type="presOf" srcId="{97E20596-35C5-4A29-9580-F38488C9E6EB}" destId="{254B8E9C-3331-4F8F-8338-BB8F5C79294D}" srcOrd="1" destOrd="0" presId="urn:microsoft.com/office/officeart/2005/8/layout/list1"/>
    <dgm:cxn modelId="{2B94D1B0-2556-4104-AC1D-390C23A3D0CB}" srcId="{A57CD310-88E2-491B-A418-CA4C9BE90B4A}" destId="{CF891322-352E-43DC-B288-2091AC81CE8B}" srcOrd="8" destOrd="0" parTransId="{73E83880-7833-408D-B40C-72206662F43E}" sibTransId="{4815F9F9-FE68-4A22-B899-9BE04EF6DCDA}"/>
    <dgm:cxn modelId="{8F1EF0D8-A35E-4DCC-9450-31393793A64C}" type="presOf" srcId="{CF891322-352E-43DC-B288-2091AC81CE8B}" destId="{0B95C1B1-927B-485B-8DF9-2779F18152F3}" srcOrd="1" destOrd="0" presId="urn:microsoft.com/office/officeart/2005/8/layout/list1"/>
    <dgm:cxn modelId="{5DDAF7A8-C309-4F59-9B26-E2BE70ED3CC9}" srcId="{A57CD310-88E2-491B-A418-CA4C9BE90B4A}" destId="{3681F82B-6C57-4A6B-B295-FB70FF476F27}" srcOrd="0" destOrd="0" parTransId="{6EB27C67-9EF8-4CA4-B4B0-D2FE7115D0D6}" sibTransId="{3FBD1DC4-0CFC-412F-9D9A-7D4C1405375F}"/>
    <dgm:cxn modelId="{5343FD4D-03E6-4A2C-A455-AFA301C4DE3B}" srcId="{A57CD310-88E2-491B-A418-CA4C9BE90B4A}" destId="{D99DE69C-3C75-4533-B816-6977330F39FD}" srcOrd="6" destOrd="0" parTransId="{CDB02A19-59A9-46C7-8F63-3EE2C84C4271}" sibTransId="{269A531E-AA77-450B-8C27-F8F478DADF7A}"/>
    <dgm:cxn modelId="{3F33D1A8-2C52-4331-AAEF-8CB61595EC71}" srcId="{A57CD310-88E2-491B-A418-CA4C9BE90B4A}" destId="{3836D09D-9BA3-4C26-9E40-28EC290C0D66}" srcOrd="5" destOrd="0" parTransId="{A2C7F02A-F328-4410-8C08-9EBEF74C839D}" sibTransId="{5F2AABE0-E6D5-43C8-B6BA-04DBD571D787}"/>
    <dgm:cxn modelId="{10DF1DF8-6FA6-4C36-95CE-19DB078A2AAD}" type="presOf" srcId="{3A0D3BF1-D97F-4691-940F-25A32AA391E3}" destId="{7464F26A-CC9D-47C0-B240-3C32F412D81C}" srcOrd="0" destOrd="0" presId="urn:microsoft.com/office/officeart/2005/8/layout/list1"/>
    <dgm:cxn modelId="{358850F1-35A2-4CF9-8EC7-6392563131E5}" type="presOf" srcId="{3A0D3BF1-D97F-4691-940F-25A32AA391E3}" destId="{C6950D81-BEDC-4D4F-8C12-459BC9B6CA25}" srcOrd="1" destOrd="0" presId="urn:microsoft.com/office/officeart/2005/8/layout/list1"/>
    <dgm:cxn modelId="{4B16C629-02C8-48EA-800E-71640F70183C}" type="presOf" srcId="{6C414380-E59B-4E35-AD03-58274693F64E}" destId="{2DF53F5F-73A8-4469-A305-61A22AB64B46}" srcOrd="1" destOrd="0" presId="urn:microsoft.com/office/officeart/2005/8/layout/list1"/>
    <dgm:cxn modelId="{A1ADEAA9-036F-4A17-B1B5-248D351C1FF8}" type="presOf" srcId="{6C414380-E59B-4E35-AD03-58274693F64E}" destId="{2FA05D4C-7238-4EBE-A656-43601992CEA7}" srcOrd="0" destOrd="0" presId="urn:microsoft.com/office/officeart/2005/8/layout/list1"/>
    <dgm:cxn modelId="{D76C11EF-4F89-4C13-BBFA-F75A78091612}" type="presOf" srcId="{3836D09D-9BA3-4C26-9E40-28EC290C0D66}" destId="{72F0C2B4-CB2A-46B4-82A6-1E2F0B5E8F4F}" srcOrd="0" destOrd="0" presId="urn:microsoft.com/office/officeart/2005/8/layout/list1"/>
    <dgm:cxn modelId="{1808CF24-E62D-4087-8951-3167411C9207}" type="presOf" srcId="{97E20596-35C5-4A29-9580-F38488C9E6EB}" destId="{FF05F9A1-1428-462C-BB0D-5C0B2055E6F7}" srcOrd="0" destOrd="0" presId="urn:microsoft.com/office/officeart/2005/8/layout/list1"/>
    <dgm:cxn modelId="{5D7CEC36-7449-48A1-B028-E21249E305AD}" srcId="{A57CD310-88E2-491B-A418-CA4C9BE90B4A}" destId="{DBA67FED-212F-41E4-B6C8-48F47735BBD5}" srcOrd="7" destOrd="0" parTransId="{D7E5CF5A-7CCE-42D9-A4C9-9A74D450053A}" sibTransId="{139B05AE-2750-472A-ADD0-1ED0456F36E1}"/>
    <dgm:cxn modelId="{5BA1A65A-413E-4F1A-BCE8-EF5B69F34BF7}" type="presOf" srcId="{CF891322-352E-43DC-B288-2091AC81CE8B}" destId="{640466A5-1BF7-472D-BE49-29F50B79A756}" srcOrd="0" destOrd="0" presId="urn:microsoft.com/office/officeart/2005/8/layout/list1"/>
    <dgm:cxn modelId="{6537466E-55EA-4BFD-83E5-054F00A667F2}" type="presOf" srcId="{3681F82B-6C57-4A6B-B295-FB70FF476F27}" destId="{63D81224-76DB-46F5-8F4E-741E562D425E}" srcOrd="1" destOrd="0" presId="urn:microsoft.com/office/officeart/2005/8/layout/list1"/>
    <dgm:cxn modelId="{C6D85B46-1AB1-4D66-AA92-6FF5FB88D43B}" type="presOf" srcId="{D99DE69C-3C75-4533-B816-6977330F39FD}" destId="{59F4C85D-E1BC-4ABE-9FC5-4620E524CC35}" srcOrd="1" destOrd="0" presId="urn:microsoft.com/office/officeart/2005/8/layout/list1"/>
    <dgm:cxn modelId="{FAC9020A-F061-4C0B-A8C9-E35DF9CA856F}" type="presOf" srcId="{3681F82B-6C57-4A6B-B295-FB70FF476F27}" destId="{FB93EBDF-0A02-4B5E-AB3B-3F5576024C08}" srcOrd="0" destOrd="0" presId="urn:microsoft.com/office/officeart/2005/8/layout/list1"/>
    <dgm:cxn modelId="{B91D4085-A12E-4873-8F1A-98D3E53D31ED}" srcId="{A57CD310-88E2-491B-A418-CA4C9BE90B4A}" destId="{6C414380-E59B-4E35-AD03-58274693F64E}" srcOrd="4" destOrd="0" parTransId="{B579C787-87C8-44B1-AC0F-A6EFD96AB1EA}" sibTransId="{5AE05EC0-8751-453A-B2F0-0C0E42421B27}"/>
    <dgm:cxn modelId="{61D59DE8-03AC-4220-9A88-AF0138209E5E}" type="presOf" srcId="{5483A905-A2E0-4004-BE11-AAE4A9F7C6F4}" destId="{F98D8151-C804-481F-834F-376383B3531A}" srcOrd="1" destOrd="0" presId="urn:microsoft.com/office/officeart/2005/8/layout/list1"/>
    <dgm:cxn modelId="{D19DE6F9-1CE7-441E-961F-F6C7B61EC6B1}" type="presOf" srcId="{3836D09D-9BA3-4C26-9E40-28EC290C0D66}" destId="{26C08826-980B-430B-BCA0-76C4406FB79F}" srcOrd="1" destOrd="0" presId="urn:microsoft.com/office/officeart/2005/8/layout/list1"/>
    <dgm:cxn modelId="{E1813127-4FF3-4D34-88AF-349111150667}" srcId="{A57CD310-88E2-491B-A418-CA4C9BE90B4A}" destId="{5483A905-A2E0-4004-BE11-AAE4A9F7C6F4}" srcOrd="2" destOrd="0" parTransId="{B821FA10-F495-44C8-8647-EF642EB0723F}" sibTransId="{D7484FA7-7A01-4139-8D0D-EC1B01F5068F}"/>
    <dgm:cxn modelId="{61458464-C190-4580-A505-81358014DD68}" type="presParOf" srcId="{79613BA1-0E9C-4729-B550-7974C3B9A003}" destId="{93E74B18-B5D6-40EF-A867-8ED1177BF222}" srcOrd="0" destOrd="0" presId="urn:microsoft.com/office/officeart/2005/8/layout/list1"/>
    <dgm:cxn modelId="{0B1B6382-AF4C-4C0E-8F79-34F7D9F01E56}" type="presParOf" srcId="{93E74B18-B5D6-40EF-A867-8ED1177BF222}" destId="{FB93EBDF-0A02-4B5E-AB3B-3F5576024C08}" srcOrd="0" destOrd="0" presId="urn:microsoft.com/office/officeart/2005/8/layout/list1"/>
    <dgm:cxn modelId="{568814C6-365F-4DF7-AB91-1E9752DEFC45}" type="presParOf" srcId="{93E74B18-B5D6-40EF-A867-8ED1177BF222}" destId="{63D81224-76DB-46F5-8F4E-741E562D425E}" srcOrd="1" destOrd="0" presId="urn:microsoft.com/office/officeart/2005/8/layout/list1"/>
    <dgm:cxn modelId="{CCA3E209-AC82-47C0-9E67-FD5EE718DD77}" type="presParOf" srcId="{79613BA1-0E9C-4729-B550-7974C3B9A003}" destId="{AD2A4CAD-26F8-4D35-BF41-099F001D72CD}" srcOrd="1" destOrd="0" presId="urn:microsoft.com/office/officeart/2005/8/layout/list1"/>
    <dgm:cxn modelId="{68151FD1-D135-434F-9A1F-83279CB20C65}" type="presParOf" srcId="{79613BA1-0E9C-4729-B550-7974C3B9A003}" destId="{7E33F850-C6AA-4416-94A9-07C191B3B843}" srcOrd="2" destOrd="0" presId="urn:microsoft.com/office/officeart/2005/8/layout/list1"/>
    <dgm:cxn modelId="{E942BED7-9436-4975-8674-857C81EF3A9A}" type="presParOf" srcId="{79613BA1-0E9C-4729-B550-7974C3B9A003}" destId="{9E3E7982-C13A-4630-968E-E9427681875E}" srcOrd="3" destOrd="0" presId="urn:microsoft.com/office/officeart/2005/8/layout/list1"/>
    <dgm:cxn modelId="{76CD8A43-0482-41D6-9BE9-AF2C2698D1E9}" type="presParOf" srcId="{79613BA1-0E9C-4729-B550-7974C3B9A003}" destId="{ABF760EA-FFF9-4FEA-8F4A-7880FD12AD51}" srcOrd="4" destOrd="0" presId="urn:microsoft.com/office/officeart/2005/8/layout/list1"/>
    <dgm:cxn modelId="{DD3006B8-F890-4938-B0B2-D66B9CAE798B}" type="presParOf" srcId="{ABF760EA-FFF9-4FEA-8F4A-7880FD12AD51}" destId="{FF05F9A1-1428-462C-BB0D-5C0B2055E6F7}" srcOrd="0" destOrd="0" presId="urn:microsoft.com/office/officeart/2005/8/layout/list1"/>
    <dgm:cxn modelId="{15A90FF4-FC4A-4B20-8640-BD643E482FFE}" type="presParOf" srcId="{ABF760EA-FFF9-4FEA-8F4A-7880FD12AD51}" destId="{254B8E9C-3331-4F8F-8338-BB8F5C79294D}" srcOrd="1" destOrd="0" presId="urn:microsoft.com/office/officeart/2005/8/layout/list1"/>
    <dgm:cxn modelId="{B8675AA3-DF15-417B-9CDD-070193B0DCDC}" type="presParOf" srcId="{79613BA1-0E9C-4729-B550-7974C3B9A003}" destId="{A705628E-0C00-4DA0-987A-413E33B48B7F}" srcOrd="5" destOrd="0" presId="urn:microsoft.com/office/officeart/2005/8/layout/list1"/>
    <dgm:cxn modelId="{20DD0E94-63FE-4323-A7B3-9BFFC72F1E4F}" type="presParOf" srcId="{79613BA1-0E9C-4729-B550-7974C3B9A003}" destId="{465A3B8E-7C1C-4F10-BB7F-3052699381DB}" srcOrd="6" destOrd="0" presId="urn:microsoft.com/office/officeart/2005/8/layout/list1"/>
    <dgm:cxn modelId="{7E8FBE0A-7085-4BDE-AB4F-E56060DE9DAE}" type="presParOf" srcId="{79613BA1-0E9C-4729-B550-7974C3B9A003}" destId="{0DC26BE4-DD3C-4DE0-A663-6D56AE817A6B}" srcOrd="7" destOrd="0" presId="urn:microsoft.com/office/officeart/2005/8/layout/list1"/>
    <dgm:cxn modelId="{76F71785-5EDB-4DDD-BF29-FE20BE032E11}" type="presParOf" srcId="{79613BA1-0E9C-4729-B550-7974C3B9A003}" destId="{A7895213-45C1-4DE4-9AD5-CC0B8676D830}" srcOrd="8" destOrd="0" presId="urn:microsoft.com/office/officeart/2005/8/layout/list1"/>
    <dgm:cxn modelId="{AAA84E30-6D48-4C75-A0E0-6FEFDC122746}" type="presParOf" srcId="{A7895213-45C1-4DE4-9AD5-CC0B8676D830}" destId="{20688E63-EB12-4837-B26B-EE6619F46356}" srcOrd="0" destOrd="0" presId="urn:microsoft.com/office/officeart/2005/8/layout/list1"/>
    <dgm:cxn modelId="{396F4CE1-64A2-42D8-81C9-4C065157164B}" type="presParOf" srcId="{A7895213-45C1-4DE4-9AD5-CC0B8676D830}" destId="{F98D8151-C804-481F-834F-376383B3531A}" srcOrd="1" destOrd="0" presId="urn:microsoft.com/office/officeart/2005/8/layout/list1"/>
    <dgm:cxn modelId="{1A1ABD64-6C74-43CD-AAFF-CA8B50B879AE}" type="presParOf" srcId="{79613BA1-0E9C-4729-B550-7974C3B9A003}" destId="{40D5A454-D03A-4CC1-BBBF-961B41070B7B}" srcOrd="9" destOrd="0" presId="urn:microsoft.com/office/officeart/2005/8/layout/list1"/>
    <dgm:cxn modelId="{8DC4697E-2E5D-4C78-A4C5-CCC246A26E87}" type="presParOf" srcId="{79613BA1-0E9C-4729-B550-7974C3B9A003}" destId="{C21E9D50-6793-43B6-B81B-9E6BA29CDF4D}" srcOrd="10" destOrd="0" presId="urn:microsoft.com/office/officeart/2005/8/layout/list1"/>
    <dgm:cxn modelId="{0F28C96F-D7BC-432F-B415-A6942A3B2369}" type="presParOf" srcId="{79613BA1-0E9C-4729-B550-7974C3B9A003}" destId="{68AD7D56-F8C2-4CEB-A94D-DB47767D78BE}" srcOrd="11" destOrd="0" presId="urn:microsoft.com/office/officeart/2005/8/layout/list1"/>
    <dgm:cxn modelId="{BD967FDA-70F7-4D8B-9D29-9325CB4A6AB6}" type="presParOf" srcId="{79613BA1-0E9C-4729-B550-7974C3B9A003}" destId="{B0D4A3A4-A661-4DCE-9D0A-33862ABDEE62}" srcOrd="12" destOrd="0" presId="urn:microsoft.com/office/officeart/2005/8/layout/list1"/>
    <dgm:cxn modelId="{27E953FF-54F7-469C-A7D2-37A2A30F0941}" type="presParOf" srcId="{B0D4A3A4-A661-4DCE-9D0A-33862ABDEE62}" destId="{7464F26A-CC9D-47C0-B240-3C32F412D81C}" srcOrd="0" destOrd="0" presId="urn:microsoft.com/office/officeart/2005/8/layout/list1"/>
    <dgm:cxn modelId="{276B3B49-CC36-4225-947B-15B490F9C13E}" type="presParOf" srcId="{B0D4A3A4-A661-4DCE-9D0A-33862ABDEE62}" destId="{C6950D81-BEDC-4D4F-8C12-459BC9B6CA25}" srcOrd="1" destOrd="0" presId="urn:microsoft.com/office/officeart/2005/8/layout/list1"/>
    <dgm:cxn modelId="{B59910AF-4E26-448F-888E-0DED6CAB6D0F}" type="presParOf" srcId="{79613BA1-0E9C-4729-B550-7974C3B9A003}" destId="{41DCCE26-434E-4ABD-93BC-7265C4784F64}" srcOrd="13" destOrd="0" presId="urn:microsoft.com/office/officeart/2005/8/layout/list1"/>
    <dgm:cxn modelId="{8DE78678-000F-4386-8D00-DC68BCDB5A06}" type="presParOf" srcId="{79613BA1-0E9C-4729-B550-7974C3B9A003}" destId="{4C8523A6-74F5-4C5C-B337-891102F0E81E}" srcOrd="14" destOrd="0" presId="urn:microsoft.com/office/officeart/2005/8/layout/list1"/>
    <dgm:cxn modelId="{80C4FAE3-57E8-4602-A37B-E73DE6262200}" type="presParOf" srcId="{79613BA1-0E9C-4729-B550-7974C3B9A003}" destId="{AB13413A-1520-4B7A-ABCB-FACE571B5253}" srcOrd="15" destOrd="0" presId="urn:microsoft.com/office/officeart/2005/8/layout/list1"/>
    <dgm:cxn modelId="{7CC504E1-9E2F-40ED-BF30-F436D404B5A8}" type="presParOf" srcId="{79613BA1-0E9C-4729-B550-7974C3B9A003}" destId="{DFF9851E-A1A8-426F-BFE3-B7BF78C1034F}" srcOrd="16" destOrd="0" presId="urn:microsoft.com/office/officeart/2005/8/layout/list1"/>
    <dgm:cxn modelId="{591B292A-B75C-4312-B6F7-FA33D8D6C219}" type="presParOf" srcId="{DFF9851E-A1A8-426F-BFE3-B7BF78C1034F}" destId="{2FA05D4C-7238-4EBE-A656-43601992CEA7}" srcOrd="0" destOrd="0" presId="urn:microsoft.com/office/officeart/2005/8/layout/list1"/>
    <dgm:cxn modelId="{D78A983D-D03B-4A91-A56A-D0FD7B6BD334}" type="presParOf" srcId="{DFF9851E-A1A8-426F-BFE3-B7BF78C1034F}" destId="{2DF53F5F-73A8-4469-A305-61A22AB64B46}" srcOrd="1" destOrd="0" presId="urn:microsoft.com/office/officeart/2005/8/layout/list1"/>
    <dgm:cxn modelId="{8033D486-0C56-4B7E-9F8B-AD9464F52B69}" type="presParOf" srcId="{79613BA1-0E9C-4729-B550-7974C3B9A003}" destId="{905C39FD-8778-4DDB-AFAB-FA27386D4C57}" srcOrd="17" destOrd="0" presId="urn:microsoft.com/office/officeart/2005/8/layout/list1"/>
    <dgm:cxn modelId="{6D085018-2186-4907-BA05-F25A427B13AF}" type="presParOf" srcId="{79613BA1-0E9C-4729-B550-7974C3B9A003}" destId="{023B80D1-2EB6-4FF1-BB70-4136C77F86AD}" srcOrd="18" destOrd="0" presId="urn:microsoft.com/office/officeart/2005/8/layout/list1"/>
    <dgm:cxn modelId="{2857E423-BA47-4BEA-B6C7-E9FA0FA981BF}" type="presParOf" srcId="{79613BA1-0E9C-4729-B550-7974C3B9A003}" destId="{D7229D85-1158-49DE-A5CB-43C67706B2F9}" srcOrd="19" destOrd="0" presId="urn:microsoft.com/office/officeart/2005/8/layout/list1"/>
    <dgm:cxn modelId="{D3BF3B27-4791-4D8B-933D-A46786B6CC17}" type="presParOf" srcId="{79613BA1-0E9C-4729-B550-7974C3B9A003}" destId="{592A17D0-A481-43D6-9EB0-492E3B47B842}" srcOrd="20" destOrd="0" presId="urn:microsoft.com/office/officeart/2005/8/layout/list1"/>
    <dgm:cxn modelId="{C2D15D03-03AE-4DCD-84DC-535B1107D54D}" type="presParOf" srcId="{592A17D0-A481-43D6-9EB0-492E3B47B842}" destId="{72F0C2B4-CB2A-46B4-82A6-1E2F0B5E8F4F}" srcOrd="0" destOrd="0" presId="urn:microsoft.com/office/officeart/2005/8/layout/list1"/>
    <dgm:cxn modelId="{539E98CA-165C-491F-B917-704E8DE749C9}" type="presParOf" srcId="{592A17D0-A481-43D6-9EB0-492E3B47B842}" destId="{26C08826-980B-430B-BCA0-76C4406FB79F}" srcOrd="1" destOrd="0" presId="urn:microsoft.com/office/officeart/2005/8/layout/list1"/>
    <dgm:cxn modelId="{4D7AEF81-119F-4A6C-B8C2-84D20607C5E0}" type="presParOf" srcId="{79613BA1-0E9C-4729-B550-7974C3B9A003}" destId="{5669A53C-31AE-421A-93E5-B9FC8B628711}" srcOrd="21" destOrd="0" presId="urn:microsoft.com/office/officeart/2005/8/layout/list1"/>
    <dgm:cxn modelId="{99D16B22-4667-4FE9-91CF-4DB0564EDDFD}" type="presParOf" srcId="{79613BA1-0E9C-4729-B550-7974C3B9A003}" destId="{24FF2EB3-119A-43E5-B70F-E10063CD13D1}" srcOrd="22" destOrd="0" presId="urn:microsoft.com/office/officeart/2005/8/layout/list1"/>
    <dgm:cxn modelId="{BC64D593-A4D0-4B34-9A95-FDEFD1D00331}" type="presParOf" srcId="{79613BA1-0E9C-4729-B550-7974C3B9A003}" destId="{BF6F251D-F17E-4EC5-AC0C-14848CF6FF35}" srcOrd="23" destOrd="0" presId="urn:microsoft.com/office/officeart/2005/8/layout/list1"/>
    <dgm:cxn modelId="{578980D2-3B2B-464B-AA42-9E53A2681ABE}" type="presParOf" srcId="{79613BA1-0E9C-4729-B550-7974C3B9A003}" destId="{3BA8344B-B45E-44E8-B395-49EED1AD7131}" srcOrd="24" destOrd="0" presId="urn:microsoft.com/office/officeart/2005/8/layout/list1"/>
    <dgm:cxn modelId="{64304670-2552-455C-B311-4B0A17C876C0}" type="presParOf" srcId="{3BA8344B-B45E-44E8-B395-49EED1AD7131}" destId="{6DAE0B59-DA6B-45C2-BA4C-56F4E62BD717}" srcOrd="0" destOrd="0" presId="urn:microsoft.com/office/officeart/2005/8/layout/list1"/>
    <dgm:cxn modelId="{DC69F7FA-B0DF-4897-BCB2-9BF20E8BFF62}" type="presParOf" srcId="{3BA8344B-B45E-44E8-B395-49EED1AD7131}" destId="{59F4C85D-E1BC-4ABE-9FC5-4620E524CC35}" srcOrd="1" destOrd="0" presId="urn:microsoft.com/office/officeart/2005/8/layout/list1"/>
    <dgm:cxn modelId="{AD617FAA-CDD4-4AFC-8913-983801EF0E41}" type="presParOf" srcId="{79613BA1-0E9C-4729-B550-7974C3B9A003}" destId="{991D0751-FD84-45E9-A8A3-059F2B79D2D2}" srcOrd="25" destOrd="0" presId="urn:microsoft.com/office/officeart/2005/8/layout/list1"/>
    <dgm:cxn modelId="{1000711E-F9D1-4E0F-8E62-BCB099269C13}" type="presParOf" srcId="{79613BA1-0E9C-4729-B550-7974C3B9A003}" destId="{6EDC4B2A-9D9A-48E7-9961-823068E1B17A}" srcOrd="26" destOrd="0" presId="urn:microsoft.com/office/officeart/2005/8/layout/list1"/>
    <dgm:cxn modelId="{D3AE1A3A-DFA6-4884-9BD4-D780D54AFE2B}" type="presParOf" srcId="{79613BA1-0E9C-4729-B550-7974C3B9A003}" destId="{85A8156D-7B98-44E1-844E-B48A4596C431}" srcOrd="27" destOrd="0" presId="urn:microsoft.com/office/officeart/2005/8/layout/list1"/>
    <dgm:cxn modelId="{F827D9C6-3164-42BF-818B-4DF221F4238E}" type="presParOf" srcId="{79613BA1-0E9C-4729-B550-7974C3B9A003}" destId="{B6109EE8-4861-4686-9A5F-BB49882827AC}" srcOrd="28" destOrd="0" presId="urn:microsoft.com/office/officeart/2005/8/layout/list1"/>
    <dgm:cxn modelId="{B7830E71-D111-49E4-971D-A772AB1B882F}" type="presParOf" srcId="{B6109EE8-4861-4686-9A5F-BB49882827AC}" destId="{51E0014E-59AC-422F-8211-37DFF414A6A2}" srcOrd="0" destOrd="0" presId="urn:microsoft.com/office/officeart/2005/8/layout/list1"/>
    <dgm:cxn modelId="{B115325E-8E5F-4B59-AAFC-64ADA3D9FD72}" type="presParOf" srcId="{B6109EE8-4861-4686-9A5F-BB49882827AC}" destId="{0C815D0B-7CEA-4021-A791-C70F72099CDE}" srcOrd="1" destOrd="0" presId="urn:microsoft.com/office/officeart/2005/8/layout/list1"/>
    <dgm:cxn modelId="{E8E91AFC-DA34-4C46-864A-0D60D33ED8DF}" type="presParOf" srcId="{79613BA1-0E9C-4729-B550-7974C3B9A003}" destId="{D76A2A3B-4D08-441D-AF59-B29689861B87}" srcOrd="29" destOrd="0" presId="urn:microsoft.com/office/officeart/2005/8/layout/list1"/>
    <dgm:cxn modelId="{3EC1788F-E120-4EC1-B2C1-AB0000A744F6}" type="presParOf" srcId="{79613BA1-0E9C-4729-B550-7974C3B9A003}" destId="{AC57FFA1-6888-4BEC-963A-E35E89126C29}" srcOrd="30" destOrd="0" presId="urn:microsoft.com/office/officeart/2005/8/layout/list1"/>
    <dgm:cxn modelId="{B9CBAA76-8E39-404B-B6EB-6FE2DA3485C3}" type="presParOf" srcId="{79613BA1-0E9C-4729-B550-7974C3B9A003}" destId="{921ECF19-72C3-4EC5-884E-D654D84AF81C}" srcOrd="31" destOrd="0" presId="urn:microsoft.com/office/officeart/2005/8/layout/list1"/>
    <dgm:cxn modelId="{1FF71B15-9729-40F2-9A93-F89838C744E4}" type="presParOf" srcId="{79613BA1-0E9C-4729-B550-7974C3B9A003}" destId="{1A5A5ED5-07CA-4267-86D8-EE7DF6C370C1}" srcOrd="32" destOrd="0" presId="urn:microsoft.com/office/officeart/2005/8/layout/list1"/>
    <dgm:cxn modelId="{3669AB7A-DB2C-4D07-83FE-B3E0503F70DF}" type="presParOf" srcId="{1A5A5ED5-07CA-4267-86D8-EE7DF6C370C1}" destId="{640466A5-1BF7-472D-BE49-29F50B79A756}" srcOrd="0" destOrd="0" presId="urn:microsoft.com/office/officeart/2005/8/layout/list1"/>
    <dgm:cxn modelId="{EBA05E6C-208E-44A1-A2B8-18A4D18086A1}" type="presParOf" srcId="{1A5A5ED5-07CA-4267-86D8-EE7DF6C370C1}" destId="{0B95C1B1-927B-485B-8DF9-2779F18152F3}" srcOrd="1" destOrd="0" presId="urn:microsoft.com/office/officeart/2005/8/layout/list1"/>
    <dgm:cxn modelId="{1823289F-C597-4466-AE4E-027904FA945B}" type="presParOf" srcId="{79613BA1-0E9C-4729-B550-7974C3B9A003}" destId="{4C16075D-781D-42F4-A2ED-ABA1BB949AA7}" srcOrd="33" destOrd="0" presId="urn:microsoft.com/office/officeart/2005/8/layout/list1"/>
    <dgm:cxn modelId="{87239E37-6320-4533-B370-A92E6E6A6774}" type="presParOf" srcId="{79613BA1-0E9C-4729-B550-7974C3B9A003}" destId="{56D2E29D-145F-4096-98A2-66892E26B2E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2424D-A576-4236-AB36-0C49659E741F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37AD105-3B1E-4CCE-B125-41965CEDFAE9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>
            <a:spcAft>
              <a:spcPct val="35000"/>
            </a:spcAft>
          </a:pPr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ОБЪЕМ РАСХОДОВ </a:t>
          </a:r>
        </a:p>
        <a:p>
          <a:pPr>
            <a:spcAft>
              <a:spcPct val="35000"/>
            </a:spcAft>
          </a:pPr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2025 год составил</a:t>
          </a:r>
        </a:p>
        <a:p>
          <a:pPr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3 520 267,7</a:t>
          </a:r>
        </a:p>
        <a:p>
          <a:pPr>
            <a:spcAft>
              <a:spcPts val="0"/>
            </a:spcAft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E6B2EA0-A88C-4F1A-83B7-D26B67AEBEFF}" type="parTrans" cxnId="{7BC9CE25-2F91-43C3-AC20-838300A668A2}">
      <dgm:prSet/>
      <dgm:spPr/>
      <dgm:t>
        <a:bodyPr/>
        <a:lstStyle/>
        <a:p>
          <a:endParaRPr lang="ru-RU"/>
        </a:p>
      </dgm:t>
    </dgm:pt>
    <dgm:pt modelId="{C02FD751-6261-4919-92C2-A4F3AF65DA7A}" type="sibTrans" cxnId="{7BC9CE25-2F91-43C3-AC20-838300A668A2}">
      <dgm:prSet/>
      <dgm:spPr/>
      <dgm:t>
        <a:bodyPr/>
        <a:lstStyle/>
        <a:p>
          <a:endParaRPr lang="ru-RU"/>
        </a:p>
      </dgm:t>
    </dgm:pt>
    <dgm:pt modelId="{777D2254-2427-48FA-B6F8-5881B06E1396}">
      <dgm:prSet phldrT="[Текст]" custT="1"/>
      <dgm:spPr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 </a:t>
          </a:r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</a:t>
          </a:r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5 238,2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CCD210D6-5743-42FA-A146-3B2718F199F8}" type="parTrans" cxnId="{A4DC4C8A-6761-4106-A929-0F3CAE2AF6AB}">
      <dgm:prSet/>
      <dgm:spPr/>
      <dgm:t>
        <a:bodyPr/>
        <a:lstStyle/>
        <a:p>
          <a:endParaRPr lang="ru-RU"/>
        </a:p>
      </dgm:t>
    </dgm:pt>
    <dgm:pt modelId="{9572639D-DB14-4B6E-B556-67A5DCA492FB}" type="sibTrans" cxnId="{A4DC4C8A-6761-4106-A929-0F3CAE2AF6AB}">
      <dgm:prSet/>
      <dgm:spPr/>
      <dgm:t>
        <a:bodyPr/>
        <a:lstStyle/>
        <a:p>
          <a:endParaRPr lang="ru-RU"/>
        </a:p>
      </dgm:t>
    </dgm:pt>
    <dgm:pt modelId="{2C19D571-C17C-47B0-AEF5-69252A99138A}">
      <dgm:prSet phldrT="[Текст]" custT="1"/>
      <dgm:spPr>
        <a:gradFill flip="none" rotWithShape="1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финансов администрации ЭМР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555 803,0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96E78910-E600-4269-BDD7-6152DA781938}" type="parTrans" cxnId="{3F097695-40E2-45D6-ACCC-EF873CA3FADA}">
      <dgm:prSet/>
      <dgm:spPr/>
      <dgm:t>
        <a:bodyPr/>
        <a:lstStyle/>
        <a:p>
          <a:endParaRPr lang="ru-RU"/>
        </a:p>
      </dgm:t>
    </dgm:pt>
    <dgm:pt modelId="{BDE08795-1AA7-40AB-833C-08B1C1D444A1}" type="sibTrans" cxnId="{3F097695-40E2-45D6-ACCC-EF873CA3FADA}">
      <dgm:prSet/>
      <dgm:spPr/>
      <dgm:t>
        <a:bodyPr/>
        <a:lstStyle/>
        <a:p>
          <a:endParaRPr lang="ru-RU"/>
        </a:p>
      </dgm:t>
    </dgm:pt>
    <dgm:pt modelId="{6F607109-4E58-4CC1-8F73-288D84F2C499}">
      <dgm:prSet phldrT="[Текст]" custT="1"/>
      <dgm:spPr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по земельным ресурсам администрации ЭМР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1 911,8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10179DE3-7AF7-4D27-8C48-46488574F286}" type="parTrans" cxnId="{9FF203D5-0E7C-4356-9A10-C0BB67A19F1B}">
      <dgm:prSet/>
      <dgm:spPr/>
      <dgm:t>
        <a:bodyPr/>
        <a:lstStyle/>
        <a:p>
          <a:endParaRPr lang="ru-RU"/>
        </a:p>
      </dgm:t>
    </dgm:pt>
    <dgm:pt modelId="{4F89376B-F032-4E08-8BD5-935BD38487A4}" type="sibTrans" cxnId="{9FF203D5-0E7C-4356-9A10-C0BB67A19F1B}">
      <dgm:prSet/>
      <dgm:spPr/>
      <dgm:t>
        <a:bodyPr/>
        <a:lstStyle/>
        <a:p>
          <a:endParaRPr lang="ru-RU"/>
        </a:p>
      </dgm:t>
    </dgm:pt>
    <dgm:pt modelId="{15B582F8-BCAE-4A8F-B8A5-564BE27101F9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ЖКХ, ТЭК, транспорта и связи администрации ЭМР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2 672 500,1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F40D441B-B28A-4EA1-A483-21C8033E91F3}" type="parTrans" cxnId="{DA6ED87E-FA5D-4D2E-91E7-0C7B1A22DF21}">
      <dgm:prSet/>
      <dgm:spPr/>
      <dgm:t>
        <a:bodyPr/>
        <a:lstStyle/>
        <a:p>
          <a:endParaRPr lang="ru-RU"/>
        </a:p>
      </dgm:t>
    </dgm:pt>
    <dgm:pt modelId="{F87E1D32-EFA5-49E9-9696-04C93190F5CB}" type="sibTrans" cxnId="{DA6ED87E-FA5D-4D2E-91E7-0C7B1A22DF21}">
      <dgm:prSet/>
      <dgm:spPr/>
      <dgm:t>
        <a:bodyPr/>
        <a:lstStyle/>
        <a:p>
          <a:endParaRPr lang="ru-RU"/>
        </a:p>
      </dgm:t>
    </dgm:pt>
    <dgm:pt modelId="{D6E763A9-0CF4-4B85-B930-55C78F8F72B0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культуры администрации ЭМР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129 223,9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/>
        </a:p>
      </dgm:t>
    </dgm:pt>
    <dgm:pt modelId="{664B269A-44C9-4F55-9C41-0B4CB329528F}" type="parTrans" cxnId="{FBAE046F-9B33-4552-8A08-5327DC84B761}">
      <dgm:prSet/>
      <dgm:spPr/>
      <dgm:t>
        <a:bodyPr/>
        <a:lstStyle/>
        <a:p>
          <a:endParaRPr lang="ru-RU"/>
        </a:p>
      </dgm:t>
    </dgm:pt>
    <dgm:pt modelId="{BC783738-9762-4A57-B3A0-FF6C73F15BDF}" type="sibTrans" cxnId="{FBAE046F-9B33-4552-8A08-5327DC84B761}">
      <dgm:prSet/>
      <dgm:spPr/>
      <dgm:t>
        <a:bodyPr/>
        <a:lstStyle/>
        <a:p>
          <a:endParaRPr lang="ru-RU"/>
        </a:p>
      </dgm:t>
    </dgm:pt>
    <dgm:pt modelId="{E38C9443-2858-4D81-B41F-9DEFD9726AFE}">
      <dgm:prSet phldrT="[Текст]" custT="1"/>
      <dgm:spPr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по физической культуре, спорту, молодежной политики и туризму администрации ЭМР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77 935,0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72EA10AD-24C7-49ED-B9EF-159C9298E0F4}" type="parTrans" cxnId="{7A5819A0-C80D-48FE-8B5C-8448D3B0E832}">
      <dgm:prSet/>
      <dgm:spPr/>
      <dgm:t>
        <a:bodyPr/>
        <a:lstStyle/>
        <a:p>
          <a:endParaRPr lang="ru-RU"/>
        </a:p>
      </dgm:t>
    </dgm:pt>
    <dgm:pt modelId="{184856C3-27E6-4CF4-822F-6046FE5E5B12}" type="sibTrans" cxnId="{7A5819A0-C80D-48FE-8B5C-8448D3B0E832}">
      <dgm:prSet/>
      <dgm:spPr/>
      <dgm:t>
        <a:bodyPr/>
        <a:lstStyle/>
        <a:p>
          <a:endParaRPr lang="ru-RU"/>
        </a:p>
      </dgm:t>
    </dgm:pt>
    <dgm:pt modelId="{048570AA-9463-4491-B91C-282E680BCE13}">
      <dgm:prSet phldrT="[Текст]" custT="1"/>
      <dgm:spPr>
        <a:gradFill flip="none" rotWithShape="1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</a:t>
          </a:r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управлению имуществом администрации  ЭМР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769,2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C552BCFD-8745-4D89-B4AA-43A22565ED4A}" type="parTrans" cxnId="{67970A0D-A70C-40F2-AE3E-2A2493EE7F2F}">
      <dgm:prSet/>
      <dgm:spPr/>
      <dgm:t>
        <a:bodyPr/>
        <a:lstStyle/>
        <a:p>
          <a:endParaRPr lang="ru-RU"/>
        </a:p>
      </dgm:t>
    </dgm:pt>
    <dgm:pt modelId="{4914C6F7-9F5F-4F59-A292-53FF2D3AE538}" type="sibTrans" cxnId="{67970A0D-A70C-40F2-AE3E-2A2493EE7F2F}">
      <dgm:prSet/>
      <dgm:spPr/>
      <dgm:t>
        <a:bodyPr/>
        <a:lstStyle/>
        <a:p>
          <a:endParaRPr lang="ru-RU"/>
        </a:p>
      </dgm:t>
    </dgm:pt>
    <dgm:pt modelId="{23A7DC92-4CD9-4D01-AAA1-5FBB6A9E3389}">
      <dgm:prSet phldrT="[Текст]" custT="1"/>
      <dgm:spPr>
        <a:solidFill>
          <a:srgbClr val="24CDE4"/>
        </a:soli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Энгельсский городской Совет депутатов</a:t>
          </a:r>
        </a:p>
        <a:p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477,3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200" dirty="0">
            <a:solidFill>
              <a:srgbClr val="0000FF"/>
            </a:solidFill>
          </a:endParaRPr>
        </a:p>
      </dgm:t>
    </dgm:pt>
    <dgm:pt modelId="{68FC4F94-06F9-4117-9978-1BB4D2E9E6FE}" type="parTrans" cxnId="{9077651A-6171-4CBF-B52A-005A65141073}">
      <dgm:prSet/>
      <dgm:spPr/>
      <dgm:t>
        <a:bodyPr/>
        <a:lstStyle/>
        <a:p>
          <a:endParaRPr lang="ru-RU"/>
        </a:p>
      </dgm:t>
    </dgm:pt>
    <dgm:pt modelId="{C12446BC-8D44-4357-A839-D4DC51D3FB27}" type="sibTrans" cxnId="{9077651A-6171-4CBF-B52A-005A65141073}">
      <dgm:prSet/>
      <dgm:spPr/>
      <dgm:t>
        <a:bodyPr/>
        <a:lstStyle/>
        <a:p>
          <a:endParaRPr lang="ru-RU"/>
        </a:p>
      </dgm:t>
    </dgm:pt>
    <dgm:pt modelId="{FA1C4F4C-8A30-411B-A02B-E613E9F495EF}">
      <dgm:prSet phldrT="[Текст]" custT="1"/>
      <dgm:spPr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капитального строительства администрации </a:t>
          </a:r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76 409,2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40E0815-B3E3-4641-8293-F95EA5A257C6}" type="parTrans" cxnId="{DAC3935E-720B-46C5-8D2E-55932E75AD9B}">
      <dgm:prSet/>
      <dgm:spPr/>
      <dgm:t>
        <a:bodyPr/>
        <a:lstStyle/>
        <a:p>
          <a:endParaRPr lang="ru-RU"/>
        </a:p>
      </dgm:t>
    </dgm:pt>
    <dgm:pt modelId="{60AE27F4-C4ED-49B4-B8AD-C73DF1A1A299}" type="sibTrans" cxnId="{DAC3935E-720B-46C5-8D2E-55932E75AD9B}">
      <dgm:prSet/>
      <dgm:spPr/>
      <dgm:t>
        <a:bodyPr/>
        <a:lstStyle/>
        <a:p>
          <a:endParaRPr lang="ru-RU"/>
        </a:p>
      </dgm:t>
    </dgm:pt>
    <dgm:pt modelId="{845566C0-FF1E-4CAE-8393-4FC1CE8C8562}" type="pres">
      <dgm:prSet presAssocID="{8912424D-A576-4236-AB36-0C49659E74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9BA1-44AC-4C55-A0FC-F23E96A6458C}" type="pres">
      <dgm:prSet presAssocID="{137AD105-3B1E-4CCE-B125-41965CEDFAE9}" presName="centerShape" presStyleLbl="node0" presStyleIdx="0" presStyleCnt="1" custScaleX="262215" custScaleY="211069" custLinFactNeighborX="1635" custLinFactNeighborY="-3154"/>
      <dgm:spPr/>
      <dgm:t>
        <a:bodyPr/>
        <a:lstStyle/>
        <a:p>
          <a:endParaRPr lang="ru-RU"/>
        </a:p>
      </dgm:t>
    </dgm:pt>
    <dgm:pt modelId="{8424C24A-2715-480C-BFCA-D1710A7563FD}" type="pres">
      <dgm:prSet presAssocID="{777D2254-2427-48FA-B6F8-5881B06E1396}" presName="node" presStyleLbl="node1" presStyleIdx="0" presStyleCnt="9" custScaleX="304417" custScaleY="121479" custLinFactNeighborX="1341" custLinFactNeighborY="-1236" custRadScaleRad="105492" custRadScaleInc="11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08B0-AA8F-484D-BCC6-224005D50D4D}" type="pres">
      <dgm:prSet presAssocID="{777D2254-2427-48FA-B6F8-5881B06E1396}" presName="dummy" presStyleCnt="0"/>
      <dgm:spPr/>
      <dgm:t>
        <a:bodyPr/>
        <a:lstStyle/>
        <a:p>
          <a:endParaRPr lang="ru-RU"/>
        </a:p>
      </dgm:t>
    </dgm:pt>
    <dgm:pt modelId="{63B675FD-6909-4BE3-8314-2ACC244D7667}" type="pres">
      <dgm:prSet presAssocID="{9572639D-DB14-4B6E-B556-67A5DCA492FB}" presName="sibTrans" presStyleLbl="sibTrans2D1" presStyleIdx="0" presStyleCnt="9" custLinFactNeighborX="-9141"/>
      <dgm:spPr/>
      <dgm:t>
        <a:bodyPr/>
        <a:lstStyle/>
        <a:p>
          <a:endParaRPr lang="ru-RU"/>
        </a:p>
      </dgm:t>
    </dgm:pt>
    <dgm:pt modelId="{F9E6E000-43A5-4DDF-AE02-18E69A23A9C3}" type="pres">
      <dgm:prSet presAssocID="{2C19D571-C17C-47B0-AEF5-69252A99138A}" presName="node" presStyleLbl="node1" presStyleIdx="1" presStyleCnt="9" custScaleX="360313" custScaleY="134759" custLinFactNeighborX="-447" custLinFactNeighborY="-8799" custRadScaleRad="193795" custRadScaleInc="189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F5D6-BB56-4F63-B653-C4E419219719}" type="pres">
      <dgm:prSet presAssocID="{2C19D571-C17C-47B0-AEF5-69252A99138A}" presName="dummy" presStyleCnt="0"/>
      <dgm:spPr/>
      <dgm:t>
        <a:bodyPr/>
        <a:lstStyle/>
        <a:p>
          <a:endParaRPr lang="ru-RU"/>
        </a:p>
      </dgm:t>
    </dgm:pt>
    <dgm:pt modelId="{E7C25370-2399-455D-9176-2EA0B09540DF}" type="pres">
      <dgm:prSet presAssocID="{BDE08795-1AA7-40AB-833C-08B1C1D444A1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9EA0950-1E43-4105-A63A-7B6D7EE91229}" type="pres">
      <dgm:prSet presAssocID="{6F607109-4E58-4CC1-8F73-288D84F2C499}" presName="node" presStyleLbl="node1" presStyleIdx="2" presStyleCnt="9" custScaleX="300217" custScaleY="161637" custLinFactNeighborX="-1100" custLinFactNeighborY="-18045" custRadScaleRad="188594" custRadScaleInc="55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1339F-C94C-431C-A331-8D142AF4D08D}" type="pres">
      <dgm:prSet presAssocID="{6F607109-4E58-4CC1-8F73-288D84F2C499}" presName="dummy" presStyleCnt="0"/>
      <dgm:spPr/>
      <dgm:t>
        <a:bodyPr/>
        <a:lstStyle/>
        <a:p>
          <a:endParaRPr lang="ru-RU"/>
        </a:p>
      </dgm:t>
    </dgm:pt>
    <dgm:pt modelId="{24CFA603-EAFE-4A97-A693-383DF71B39BE}" type="pres">
      <dgm:prSet presAssocID="{4F89376B-F032-4E08-8BD5-935BD38487A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7B57B802-743C-4C0E-BA5E-6F2D00E2CA63}" type="pres">
      <dgm:prSet presAssocID="{15B582F8-BCAE-4A8F-B8A5-564BE27101F9}" presName="node" presStyleLbl="node1" presStyleIdx="3" presStyleCnt="9" custScaleX="337301" custScaleY="129450" custLinFactNeighborY="-35196" custRadScaleRad="188566" custRadScaleInc="-8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DDD8-9B73-4D0A-95C3-58C85326399E}" type="pres">
      <dgm:prSet presAssocID="{15B582F8-BCAE-4A8F-B8A5-564BE27101F9}" presName="dummy" presStyleCnt="0"/>
      <dgm:spPr/>
      <dgm:t>
        <a:bodyPr/>
        <a:lstStyle/>
        <a:p>
          <a:endParaRPr lang="ru-RU"/>
        </a:p>
      </dgm:t>
    </dgm:pt>
    <dgm:pt modelId="{044FA6E8-AFC3-4408-81B1-819F0434FE01}" type="pres">
      <dgm:prSet presAssocID="{F87E1D32-EFA5-49E9-9696-04C93190F5CB}" presName="sibTrans" presStyleLbl="sibTrans2D1" presStyleIdx="3" presStyleCnt="9"/>
      <dgm:spPr/>
      <dgm:t>
        <a:bodyPr/>
        <a:lstStyle/>
        <a:p>
          <a:endParaRPr lang="ru-RU"/>
        </a:p>
      </dgm:t>
    </dgm:pt>
    <dgm:pt modelId="{CD11D5F7-AE4E-45E2-9472-E1C12ABDA449}" type="pres">
      <dgm:prSet presAssocID="{FA1C4F4C-8A30-411B-A02B-E613E9F495EF}" presName="node" presStyleLbl="node1" presStyleIdx="4" presStyleCnt="9" custScaleX="341477" custScaleY="132037" custRadScaleRad="95078" custRadScaleInc="-13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C5BD-65BA-4521-ACA0-EB514377DED5}" type="pres">
      <dgm:prSet presAssocID="{FA1C4F4C-8A30-411B-A02B-E613E9F495EF}" presName="dummy" presStyleCnt="0"/>
      <dgm:spPr/>
      <dgm:t>
        <a:bodyPr/>
        <a:lstStyle/>
        <a:p>
          <a:endParaRPr lang="ru-RU"/>
        </a:p>
      </dgm:t>
    </dgm:pt>
    <dgm:pt modelId="{3C342250-90DF-493D-8761-6AAEF4B26B3A}" type="pres">
      <dgm:prSet presAssocID="{60AE27F4-C4ED-49B4-B8AD-C73DF1A1A299}" presName="sibTrans" presStyleLbl="sibTrans2D1" presStyleIdx="4" presStyleCnt="9" custScaleY="85716"/>
      <dgm:spPr/>
      <dgm:t>
        <a:bodyPr/>
        <a:lstStyle/>
        <a:p>
          <a:endParaRPr lang="ru-RU"/>
        </a:p>
      </dgm:t>
    </dgm:pt>
    <dgm:pt modelId="{F25C5CFB-9578-4703-B9A7-E79981386719}" type="pres">
      <dgm:prSet presAssocID="{D6E763A9-0CF4-4B85-B930-55C78F8F72B0}" presName="node" presStyleLbl="node1" presStyleIdx="5" presStyleCnt="9" custScaleX="358519" custScaleY="120473" custLinFactNeighborX="-1341" custLinFactNeighborY="-52794" custRadScaleRad="145199" custRadScaleInc="264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50C3-661F-4F75-883E-C475B36559CD}" type="pres">
      <dgm:prSet presAssocID="{D6E763A9-0CF4-4B85-B930-55C78F8F72B0}" presName="dummy" presStyleCnt="0"/>
      <dgm:spPr/>
      <dgm:t>
        <a:bodyPr/>
        <a:lstStyle/>
        <a:p>
          <a:endParaRPr lang="ru-RU"/>
        </a:p>
      </dgm:t>
    </dgm:pt>
    <dgm:pt modelId="{0F127493-6D81-4CBF-AA49-E6CB877243FF}" type="pres">
      <dgm:prSet presAssocID="{BC783738-9762-4A57-B3A0-FF6C73F15BD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6DCD1539-36E2-44B4-AFBD-48482BBC60BB}" type="pres">
      <dgm:prSet presAssocID="{E38C9443-2858-4D81-B41F-9DEFD9726AFE}" presName="node" presStyleLbl="node1" presStyleIdx="6" presStyleCnt="9" custScaleX="377824" custScaleY="152807" custLinFactNeighborX="-1341" custLinFactNeighborY="-55728" custRadScaleRad="193573" custRadScaleInc="177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9093F-86B1-4A52-92F4-E2A5B89D3AC6}" type="pres">
      <dgm:prSet presAssocID="{E38C9443-2858-4D81-B41F-9DEFD9726AFE}" presName="dummy" presStyleCnt="0"/>
      <dgm:spPr/>
      <dgm:t>
        <a:bodyPr/>
        <a:lstStyle/>
        <a:p>
          <a:endParaRPr lang="ru-RU"/>
        </a:p>
      </dgm:t>
    </dgm:pt>
    <dgm:pt modelId="{5C50C73C-E719-4D4C-9BCB-AF652E70D5F3}" type="pres">
      <dgm:prSet presAssocID="{184856C3-27E6-4CF4-822F-6046FE5E5B12}" presName="sibTrans" presStyleLbl="sibTrans2D1" presStyleIdx="6" presStyleCnt="9"/>
      <dgm:spPr/>
      <dgm:t>
        <a:bodyPr/>
        <a:lstStyle/>
        <a:p>
          <a:endParaRPr lang="ru-RU"/>
        </a:p>
      </dgm:t>
    </dgm:pt>
    <dgm:pt modelId="{5CC71F08-A9CA-4466-97F9-6D70ADD66B9F}" type="pres">
      <dgm:prSet presAssocID="{048570AA-9463-4491-B91C-282E680BCE13}" presName="node" presStyleLbl="node1" presStyleIdx="7" presStyleCnt="9" custScaleX="382380" custScaleY="129818" custLinFactNeighborX="-447" custLinFactNeighborY="-49862" custRadScaleRad="192829" custRadScaleInc="2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4B0A-DA5E-46FE-91CD-EE23238F994E}" type="pres">
      <dgm:prSet presAssocID="{048570AA-9463-4491-B91C-282E680BCE13}" presName="dummy" presStyleCnt="0"/>
      <dgm:spPr/>
      <dgm:t>
        <a:bodyPr/>
        <a:lstStyle/>
        <a:p>
          <a:endParaRPr lang="ru-RU"/>
        </a:p>
      </dgm:t>
    </dgm:pt>
    <dgm:pt modelId="{90EDAB50-C6DB-49CA-A0BD-8832DDCB5DA8}" type="pres">
      <dgm:prSet presAssocID="{4914C6F7-9F5F-4F59-A292-53FF2D3AE538}" presName="sibTrans" presStyleLbl="sibTrans2D1" presStyleIdx="7" presStyleCnt="9" custLinFactNeighborX="1475"/>
      <dgm:spPr/>
      <dgm:t>
        <a:bodyPr/>
        <a:lstStyle/>
        <a:p>
          <a:endParaRPr lang="ru-RU"/>
        </a:p>
      </dgm:t>
    </dgm:pt>
    <dgm:pt modelId="{D7209BF7-E14A-4648-8B50-3E2C059F3618}" type="pres">
      <dgm:prSet presAssocID="{23A7DC92-4CD9-4D01-AAA1-5FBB6A9E3389}" presName="node" presStyleLbl="node1" presStyleIdx="8" presStyleCnt="9" custScaleX="340659" custScaleY="119867" custLinFactNeighborX="0" custLinFactNeighborY="-57195" custRadScaleRad="157063" custRadScaleInc="-7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E7A71-8DBE-4D11-A093-C8C30388DCB1}" type="pres">
      <dgm:prSet presAssocID="{23A7DC92-4CD9-4D01-AAA1-5FBB6A9E3389}" presName="dummy" presStyleCnt="0"/>
      <dgm:spPr/>
      <dgm:t>
        <a:bodyPr/>
        <a:lstStyle/>
        <a:p>
          <a:endParaRPr lang="ru-RU"/>
        </a:p>
      </dgm:t>
    </dgm:pt>
    <dgm:pt modelId="{5B0AA701-A213-4AA8-8619-57F49BA581E4}" type="pres">
      <dgm:prSet presAssocID="{C12446BC-8D44-4357-A839-D4DC51D3FB27}" presName="sibTrans" presStyleLbl="sibTrans2D1" presStyleIdx="8" presStyleCnt="9" custLinFactNeighborX="5542" custLinFactNeighborY="4493"/>
      <dgm:spPr/>
      <dgm:t>
        <a:bodyPr/>
        <a:lstStyle/>
        <a:p>
          <a:endParaRPr lang="ru-RU"/>
        </a:p>
      </dgm:t>
    </dgm:pt>
  </dgm:ptLst>
  <dgm:cxnLst>
    <dgm:cxn modelId="{218699F3-3208-471A-949B-5ED2889F1DDD}" type="presOf" srcId="{8912424D-A576-4236-AB36-0C49659E741F}" destId="{845566C0-FF1E-4CAE-8393-4FC1CE8C8562}" srcOrd="0" destOrd="0" presId="urn:microsoft.com/office/officeart/2005/8/layout/radial6"/>
    <dgm:cxn modelId="{BCEBCB1D-CF0E-47B8-A135-FE04BBB2C8C5}" type="presOf" srcId="{C12446BC-8D44-4357-A839-D4DC51D3FB27}" destId="{5B0AA701-A213-4AA8-8619-57F49BA581E4}" srcOrd="0" destOrd="0" presId="urn:microsoft.com/office/officeart/2005/8/layout/radial6"/>
    <dgm:cxn modelId="{F216910D-70E9-49FF-A48B-8209B421AF9D}" type="presOf" srcId="{60AE27F4-C4ED-49B4-B8AD-C73DF1A1A299}" destId="{3C342250-90DF-493D-8761-6AAEF4B26B3A}" srcOrd="0" destOrd="0" presId="urn:microsoft.com/office/officeart/2005/8/layout/radial6"/>
    <dgm:cxn modelId="{E51E0495-1EE1-4BAE-B4F8-0009D7C0DBC6}" type="presOf" srcId="{4914C6F7-9F5F-4F59-A292-53FF2D3AE538}" destId="{90EDAB50-C6DB-49CA-A0BD-8832DDCB5DA8}" srcOrd="0" destOrd="0" presId="urn:microsoft.com/office/officeart/2005/8/layout/radial6"/>
    <dgm:cxn modelId="{7BC9CE25-2F91-43C3-AC20-838300A668A2}" srcId="{8912424D-A576-4236-AB36-0C49659E741F}" destId="{137AD105-3B1E-4CCE-B125-41965CEDFAE9}" srcOrd="0" destOrd="0" parTransId="{6E6B2EA0-A88C-4F1A-83B7-D26B67AEBEFF}" sibTransId="{C02FD751-6261-4919-92C2-A4F3AF65DA7A}"/>
    <dgm:cxn modelId="{A42BE9C6-777D-43BC-A887-BEC7411D28B3}" type="presOf" srcId="{184856C3-27E6-4CF4-822F-6046FE5E5B12}" destId="{5C50C73C-E719-4D4C-9BCB-AF652E70D5F3}" srcOrd="0" destOrd="0" presId="urn:microsoft.com/office/officeart/2005/8/layout/radial6"/>
    <dgm:cxn modelId="{7A5819A0-C80D-48FE-8B5C-8448D3B0E832}" srcId="{137AD105-3B1E-4CCE-B125-41965CEDFAE9}" destId="{E38C9443-2858-4D81-B41F-9DEFD9726AFE}" srcOrd="6" destOrd="0" parTransId="{72EA10AD-24C7-49ED-B9EF-159C9298E0F4}" sibTransId="{184856C3-27E6-4CF4-822F-6046FE5E5B12}"/>
    <dgm:cxn modelId="{9F2D4C77-7D6C-4559-B963-5CB6F5669731}" type="presOf" srcId="{9572639D-DB14-4B6E-B556-67A5DCA492FB}" destId="{63B675FD-6909-4BE3-8314-2ACC244D7667}" srcOrd="0" destOrd="0" presId="urn:microsoft.com/office/officeart/2005/8/layout/radial6"/>
    <dgm:cxn modelId="{8ECE342A-12AA-493B-9CEA-C59DAF4AAF2B}" type="presOf" srcId="{F87E1D32-EFA5-49E9-9696-04C93190F5CB}" destId="{044FA6E8-AFC3-4408-81B1-819F0434FE01}" srcOrd="0" destOrd="0" presId="urn:microsoft.com/office/officeart/2005/8/layout/radial6"/>
    <dgm:cxn modelId="{EBB26390-79A7-435C-A4BD-0BAE12CE5278}" type="presOf" srcId="{FA1C4F4C-8A30-411B-A02B-E613E9F495EF}" destId="{CD11D5F7-AE4E-45E2-9472-E1C12ABDA449}" srcOrd="0" destOrd="0" presId="urn:microsoft.com/office/officeart/2005/8/layout/radial6"/>
    <dgm:cxn modelId="{A68B1A9A-269F-462B-B0D3-AD227731DB5B}" type="presOf" srcId="{137AD105-3B1E-4CCE-B125-41965CEDFAE9}" destId="{2D719BA1-44AC-4C55-A0FC-F23E96A6458C}" srcOrd="0" destOrd="0" presId="urn:microsoft.com/office/officeart/2005/8/layout/radial6"/>
    <dgm:cxn modelId="{E3310BA1-08AE-4557-9539-0CEE98B16558}" type="presOf" srcId="{4F89376B-F032-4E08-8BD5-935BD38487A4}" destId="{24CFA603-EAFE-4A97-A693-383DF71B39BE}" srcOrd="0" destOrd="0" presId="urn:microsoft.com/office/officeart/2005/8/layout/radial6"/>
    <dgm:cxn modelId="{31610EE8-2564-44E7-960F-6CBCB047103B}" type="presOf" srcId="{D6E763A9-0CF4-4B85-B930-55C78F8F72B0}" destId="{F25C5CFB-9578-4703-B9A7-E79981386719}" srcOrd="0" destOrd="0" presId="urn:microsoft.com/office/officeart/2005/8/layout/radial6"/>
    <dgm:cxn modelId="{3B3681D4-81BD-4330-AF1C-DCBD879F6321}" type="presOf" srcId="{E38C9443-2858-4D81-B41F-9DEFD9726AFE}" destId="{6DCD1539-36E2-44B4-AFBD-48482BBC60BB}" srcOrd="0" destOrd="0" presId="urn:microsoft.com/office/officeart/2005/8/layout/radial6"/>
    <dgm:cxn modelId="{DA6ED87E-FA5D-4D2E-91E7-0C7B1A22DF21}" srcId="{137AD105-3B1E-4CCE-B125-41965CEDFAE9}" destId="{15B582F8-BCAE-4A8F-B8A5-564BE27101F9}" srcOrd="3" destOrd="0" parTransId="{F40D441B-B28A-4EA1-A483-21C8033E91F3}" sibTransId="{F87E1D32-EFA5-49E9-9696-04C93190F5CB}"/>
    <dgm:cxn modelId="{67970A0D-A70C-40F2-AE3E-2A2493EE7F2F}" srcId="{137AD105-3B1E-4CCE-B125-41965CEDFAE9}" destId="{048570AA-9463-4491-B91C-282E680BCE13}" srcOrd="7" destOrd="0" parTransId="{C552BCFD-8745-4D89-B4AA-43A22565ED4A}" sibTransId="{4914C6F7-9F5F-4F59-A292-53FF2D3AE538}"/>
    <dgm:cxn modelId="{27841552-0779-4042-94CB-448A7A787726}" type="presOf" srcId="{6F607109-4E58-4CC1-8F73-288D84F2C499}" destId="{49EA0950-1E43-4105-A63A-7B6D7EE91229}" srcOrd="0" destOrd="0" presId="urn:microsoft.com/office/officeart/2005/8/layout/radial6"/>
    <dgm:cxn modelId="{2CFC82AF-7CEC-4DFA-959A-0ACBF3A7EAE3}" type="presOf" srcId="{777D2254-2427-48FA-B6F8-5881B06E1396}" destId="{8424C24A-2715-480C-BFCA-D1710A7563FD}" srcOrd="0" destOrd="0" presId="urn:microsoft.com/office/officeart/2005/8/layout/radial6"/>
    <dgm:cxn modelId="{9FF203D5-0E7C-4356-9A10-C0BB67A19F1B}" srcId="{137AD105-3B1E-4CCE-B125-41965CEDFAE9}" destId="{6F607109-4E58-4CC1-8F73-288D84F2C499}" srcOrd="2" destOrd="0" parTransId="{10179DE3-7AF7-4D27-8C48-46488574F286}" sibTransId="{4F89376B-F032-4E08-8BD5-935BD38487A4}"/>
    <dgm:cxn modelId="{1E7C9ED7-6E87-435A-B3F4-C02ECF0A62DD}" type="presOf" srcId="{048570AA-9463-4491-B91C-282E680BCE13}" destId="{5CC71F08-A9CA-4466-97F9-6D70ADD66B9F}" srcOrd="0" destOrd="0" presId="urn:microsoft.com/office/officeart/2005/8/layout/radial6"/>
    <dgm:cxn modelId="{E6FAD8F4-403B-464E-9873-372242BA03F4}" type="presOf" srcId="{15B582F8-BCAE-4A8F-B8A5-564BE27101F9}" destId="{7B57B802-743C-4C0E-BA5E-6F2D00E2CA63}" srcOrd="0" destOrd="0" presId="urn:microsoft.com/office/officeart/2005/8/layout/radial6"/>
    <dgm:cxn modelId="{DAC3935E-720B-46C5-8D2E-55932E75AD9B}" srcId="{137AD105-3B1E-4CCE-B125-41965CEDFAE9}" destId="{FA1C4F4C-8A30-411B-A02B-E613E9F495EF}" srcOrd="4" destOrd="0" parTransId="{E40E0815-B3E3-4641-8293-F95EA5A257C6}" sibTransId="{60AE27F4-C4ED-49B4-B8AD-C73DF1A1A299}"/>
    <dgm:cxn modelId="{FBAE046F-9B33-4552-8A08-5327DC84B761}" srcId="{137AD105-3B1E-4CCE-B125-41965CEDFAE9}" destId="{D6E763A9-0CF4-4B85-B930-55C78F8F72B0}" srcOrd="5" destOrd="0" parTransId="{664B269A-44C9-4F55-9C41-0B4CB329528F}" sibTransId="{BC783738-9762-4A57-B3A0-FF6C73F15BDF}"/>
    <dgm:cxn modelId="{1AFE7FC5-7F1D-4055-AFCF-62FE6CEF0DBF}" type="presOf" srcId="{23A7DC92-4CD9-4D01-AAA1-5FBB6A9E3389}" destId="{D7209BF7-E14A-4648-8B50-3E2C059F3618}" srcOrd="0" destOrd="0" presId="urn:microsoft.com/office/officeart/2005/8/layout/radial6"/>
    <dgm:cxn modelId="{9077651A-6171-4CBF-B52A-005A65141073}" srcId="{137AD105-3B1E-4CCE-B125-41965CEDFAE9}" destId="{23A7DC92-4CD9-4D01-AAA1-5FBB6A9E3389}" srcOrd="8" destOrd="0" parTransId="{68FC4F94-06F9-4117-9978-1BB4D2E9E6FE}" sibTransId="{C12446BC-8D44-4357-A839-D4DC51D3FB27}"/>
    <dgm:cxn modelId="{A4DC4C8A-6761-4106-A929-0F3CAE2AF6AB}" srcId="{137AD105-3B1E-4CCE-B125-41965CEDFAE9}" destId="{777D2254-2427-48FA-B6F8-5881B06E1396}" srcOrd="0" destOrd="0" parTransId="{CCD210D6-5743-42FA-A146-3B2718F199F8}" sibTransId="{9572639D-DB14-4B6E-B556-67A5DCA492FB}"/>
    <dgm:cxn modelId="{3F097695-40E2-45D6-ACCC-EF873CA3FADA}" srcId="{137AD105-3B1E-4CCE-B125-41965CEDFAE9}" destId="{2C19D571-C17C-47B0-AEF5-69252A99138A}" srcOrd="1" destOrd="0" parTransId="{96E78910-E600-4269-BDD7-6152DA781938}" sibTransId="{BDE08795-1AA7-40AB-833C-08B1C1D444A1}"/>
    <dgm:cxn modelId="{451FAABF-4435-4C41-AD1B-CFE875E78AA4}" type="presOf" srcId="{BC783738-9762-4A57-B3A0-FF6C73F15BDF}" destId="{0F127493-6D81-4CBF-AA49-E6CB877243FF}" srcOrd="0" destOrd="0" presId="urn:microsoft.com/office/officeart/2005/8/layout/radial6"/>
    <dgm:cxn modelId="{6CC75D48-38F1-456D-949E-727A81710D51}" type="presOf" srcId="{BDE08795-1AA7-40AB-833C-08B1C1D444A1}" destId="{E7C25370-2399-455D-9176-2EA0B09540DF}" srcOrd="0" destOrd="0" presId="urn:microsoft.com/office/officeart/2005/8/layout/radial6"/>
    <dgm:cxn modelId="{09C2BEEB-BC96-434E-9651-2828D74699B9}" type="presOf" srcId="{2C19D571-C17C-47B0-AEF5-69252A99138A}" destId="{F9E6E000-43A5-4DDF-AE02-18E69A23A9C3}" srcOrd="0" destOrd="0" presId="urn:microsoft.com/office/officeart/2005/8/layout/radial6"/>
    <dgm:cxn modelId="{473F7836-92A1-4892-9558-D7F95C410384}" type="presParOf" srcId="{845566C0-FF1E-4CAE-8393-4FC1CE8C8562}" destId="{2D719BA1-44AC-4C55-A0FC-F23E96A6458C}" srcOrd="0" destOrd="0" presId="urn:microsoft.com/office/officeart/2005/8/layout/radial6"/>
    <dgm:cxn modelId="{EBC583BA-1C46-4013-AFBA-439E61FFCA67}" type="presParOf" srcId="{845566C0-FF1E-4CAE-8393-4FC1CE8C8562}" destId="{8424C24A-2715-480C-BFCA-D1710A7563FD}" srcOrd="1" destOrd="0" presId="urn:microsoft.com/office/officeart/2005/8/layout/radial6"/>
    <dgm:cxn modelId="{A01722D7-D83A-4DF3-92BC-F2E8639300E5}" type="presParOf" srcId="{845566C0-FF1E-4CAE-8393-4FC1CE8C8562}" destId="{938F08B0-AA8F-484D-BCC6-224005D50D4D}" srcOrd="2" destOrd="0" presId="urn:microsoft.com/office/officeart/2005/8/layout/radial6"/>
    <dgm:cxn modelId="{59EE50B2-114B-4197-BDE7-C82EA1573B3E}" type="presParOf" srcId="{845566C0-FF1E-4CAE-8393-4FC1CE8C8562}" destId="{63B675FD-6909-4BE3-8314-2ACC244D7667}" srcOrd="3" destOrd="0" presId="urn:microsoft.com/office/officeart/2005/8/layout/radial6"/>
    <dgm:cxn modelId="{DE7D7279-2DE9-4300-9AB3-A100918C824F}" type="presParOf" srcId="{845566C0-FF1E-4CAE-8393-4FC1CE8C8562}" destId="{F9E6E000-43A5-4DDF-AE02-18E69A23A9C3}" srcOrd="4" destOrd="0" presId="urn:microsoft.com/office/officeart/2005/8/layout/radial6"/>
    <dgm:cxn modelId="{CDF92519-8B1C-44B4-8B46-1A91ECBBA2B8}" type="presParOf" srcId="{845566C0-FF1E-4CAE-8393-4FC1CE8C8562}" destId="{EF2FF5D6-BB56-4F63-B653-C4E419219719}" srcOrd="5" destOrd="0" presId="urn:microsoft.com/office/officeart/2005/8/layout/radial6"/>
    <dgm:cxn modelId="{CA29C02C-BE26-452A-9CE9-B644ECC114A9}" type="presParOf" srcId="{845566C0-FF1E-4CAE-8393-4FC1CE8C8562}" destId="{E7C25370-2399-455D-9176-2EA0B09540DF}" srcOrd="6" destOrd="0" presId="urn:microsoft.com/office/officeart/2005/8/layout/radial6"/>
    <dgm:cxn modelId="{689F6829-25B0-4D6D-9DD6-0B6C20E193B6}" type="presParOf" srcId="{845566C0-FF1E-4CAE-8393-4FC1CE8C8562}" destId="{49EA0950-1E43-4105-A63A-7B6D7EE91229}" srcOrd="7" destOrd="0" presId="urn:microsoft.com/office/officeart/2005/8/layout/radial6"/>
    <dgm:cxn modelId="{8789055D-0230-44C9-B3B5-980B100B8CC2}" type="presParOf" srcId="{845566C0-FF1E-4CAE-8393-4FC1CE8C8562}" destId="{70B1339F-C94C-431C-A331-8D142AF4D08D}" srcOrd="8" destOrd="0" presId="urn:microsoft.com/office/officeart/2005/8/layout/radial6"/>
    <dgm:cxn modelId="{45C6292B-E3BF-466C-8754-A800BAB6DF96}" type="presParOf" srcId="{845566C0-FF1E-4CAE-8393-4FC1CE8C8562}" destId="{24CFA603-EAFE-4A97-A693-383DF71B39BE}" srcOrd="9" destOrd="0" presId="urn:microsoft.com/office/officeart/2005/8/layout/radial6"/>
    <dgm:cxn modelId="{895108D3-1901-47C1-B54D-AA30C2956473}" type="presParOf" srcId="{845566C0-FF1E-4CAE-8393-4FC1CE8C8562}" destId="{7B57B802-743C-4C0E-BA5E-6F2D00E2CA63}" srcOrd="10" destOrd="0" presId="urn:microsoft.com/office/officeart/2005/8/layout/radial6"/>
    <dgm:cxn modelId="{1358E383-3BAA-4A81-8DB9-F8A2E010DF6C}" type="presParOf" srcId="{845566C0-FF1E-4CAE-8393-4FC1CE8C8562}" destId="{DD6BDDD8-9B73-4D0A-95C3-58C85326399E}" srcOrd="11" destOrd="0" presId="urn:microsoft.com/office/officeart/2005/8/layout/radial6"/>
    <dgm:cxn modelId="{046F2FEF-E15C-4992-9F39-EA816042EAEE}" type="presParOf" srcId="{845566C0-FF1E-4CAE-8393-4FC1CE8C8562}" destId="{044FA6E8-AFC3-4408-81B1-819F0434FE01}" srcOrd="12" destOrd="0" presId="urn:microsoft.com/office/officeart/2005/8/layout/radial6"/>
    <dgm:cxn modelId="{4D68FADB-787D-4CEC-9CFF-6204048A429E}" type="presParOf" srcId="{845566C0-FF1E-4CAE-8393-4FC1CE8C8562}" destId="{CD11D5F7-AE4E-45E2-9472-E1C12ABDA449}" srcOrd="13" destOrd="0" presId="urn:microsoft.com/office/officeart/2005/8/layout/radial6"/>
    <dgm:cxn modelId="{21E686E0-D10D-4AA8-BB94-360195E31CB9}" type="presParOf" srcId="{845566C0-FF1E-4CAE-8393-4FC1CE8C8562}" destId="{EEFCC5BD-65BA-4521-ACA0-EB514377DED5}" srcOrd="14" destOrd="0" presId="urn:microsoft.com/office/officeart/2005/8/layout/radial6"/>
    <dgm:cxn modelId="{508A9000-069B-450F-929E-DEF620FA693A}" type="presParOf" srcId="{845566C0-FF1E-4CAE-8393-4FC1CE8C8562}" destId="{3C342250-90DF-493D-8761-6AAEF4B26B3A}" srcOrd="15" destOrd="0" presId="urn:microsoft.com/office/officeart/2005/8/layout/radial6"/>
    <dgm:cxn modelId="{C435D4D2-EFCC-4A98-8664-B843BC61C4D9}" type="presParOf" srcId="{845566C0-FF1E-4CAE-8393-4FC1CE8C8562}" destId="{F25C5CFB-9578-4703-B9A7-E79981386719}" srcOrd="16" destOrd="0" presId="urn:microsoft.com/office/officeart/2005/8/layout/radial6"/>
    <dgm:cxn modelId="{FEB12DA3-2F32-4772-9510-6FF5EA2C4DDB}" type="presParOf" srcId="{845566C0-FF1E-4CAE-8393-4FC1CE8C8562}" destId="{789050C3-661F-4F75-883E-C475B36559CD}" srcOrd="17" destOrd="0" presId="urn:microsoft.com/office/officeart/2005/8/layout/radial6"/>
    <dgm:cxn modelId="{13AA75FF-570D-4D6E-A288-E91467E486B2}" type="presParOf" srcId="{845566C0-FF1E-4CAE-8393-4FC1CE8C8562}" destId="{0F127493-6D81-4CBF-AA49-E6CB877243FF}" srcOrd="18" destOrd="0" presId="urn:microsoft.com/office/officeart/2005/8/layout/radial6"/>
    <dgm:cxn modelId="{E564EDA3-E5CD-4952-A605-AAF73392E21D}" type="presParOf" srcId="{845566C0-FF1E-4CAE-8393-4FC1CE8C8562}" destId="{6DCD1539-36E2-44B4-AFBD-48482BBC60BB}" srcOrd="19" destOrd="0" presId="urn:microsoft.com/office/officeart/2005/8/layout/radial6"/>
    <dgm:cxn modelId="{75CAB0C4-5441-402F-9569-7C502AA04BD1}" type="presParOf" srcId="{845566C0-FF1E-4CAE-8393-4FC1CE8C8562}" destId="{6799093F-86B1-4A52-92F4-E2A5B89D3AC6}" srcOrd="20" destOrd="0" presId="urn:microsoft.com/office/officeart/2005/8/layout/radial6"/>
    <dgm:cxn modelId="{DACEFC85-42EA-4D1A-B0BD-BAB26E7B1905}" type="presParOf" srcId="{845566C0-FF1E-4CAE-8393-4FC1CE8C8562}" destId="{5C50C73C-E719-4D4C-9BCB-AF652E70D5F3}" srcOrd="21" destOrd="0" presId="urn:microsoft.com/office/officeart/2005/8/layout/radial6"/>
    <dgm:cxn modelId="{D32E3AAA-DD86-4BB2-9300-8EDC47C7F6AB}" type="presParOf" srcId="{845566C0-FF1E-4CAE-8393-4FC1CE8C8562}" destId="{5CC71F08-A9CA-4466-97F9-6D70ADD66B9F}" srcOrd="22" destOrd="0" presId="urn:microsoft.com/office/officeart/2005/8/layout/radial6"/>
    <dgm:cxn modelId="{119294CB-F949-4677-BB52-CE1F8DB3F6EC}" type="presParOf" srcId="{845566C0-FF1E-4CAE-8393-4FC1CE8C8562}" destId="{C4AC4B0A-DA5E-46FE-91CD-EE23238F994E}" srcOrd="23" destOrd="0" presId="urn:microsoft.com/office/officeart/2005/8/layout/radial6"/>
    <dgm:cxn modelId="{A1745F9A-CEF8-4C10-9692-82666D25DB8F}" type="presParOf" srcId="{845566C0-FF1E-4CAE-8393-4FC1CE8C8562}" destId="{90EDAB50-C6DB-49CA-A0BD-8832DDCB5DA8}" srcOrd="24" destOrd="0" presId="urn:microsoft.com/office/officeart/2005/8/layout/radial6"/>
    <dgm:cxn modelId="{B6E35A9C-5C68-4236-A142-6A0927E4561A}" type="presParOf" srcId="{845566C0-FF1E-4CAE-8393-4FC1CE8C8562}" destId="{D7209BF7-E14A-4648-8B50-3E2C059F3618}" srcOrd="25" destOrd="0" presId="urn:microsoft.com/office/officeart/2005/8/layout/radial6"/>
    <dgm:cxn modelId="{6B76B69F-CA76-46CA-BF70-AAB37E64AC3D}" type="presParOf" srcId="{845566C0-FF1E-4CAE-8393-4FC1CE8C8562}" destId="{F95E7A71-8DBE-4D11-A093-C8C30388DCB1}" srcOrd="26" destOrd="0" presId="urn:microsoft.com/office/officeart/2005/8/layout/radial6"/>
    <dgm:cxn modelId="{D44AE3A7-2910-47F1-87CF-C8ECDB7E6B84}" type="presParOf" srcId="{845566C0-FF1E-4CAE-8393-4FC1CE8C8562}" destId="{5B0AA701-A213-4AA8-8619-57F49BA581E4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2424D-A576-4236-AB36-0C49659E741F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37AD105-3B1E-4CCE-B125-41965CEDFAE9}">
      <dgm:prSet phldrT="[Текст]" custT="1"/>
      <dgm:spPr>
        <a:solidFill>
          <a:srgbClr val="92D05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 2025 год исполнены в объеме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3 777 712,8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E6B2EA0-A88C-4F1A-83B7-D26B67AEBEFF}" type="parTrans" cxnId="{7BC9CE25-2F91-43C3-AC20-838300A668A2}">
      <dgm:prSet/>
      <dgm:spPr/>
      <dgm:t>
        <a:bodyPr/>
        <a:lstStyle/>
        <a:p>
          <a:endParaRPr lang="ru-RU"/>
        </a:p>
      </dgm:t>
    </dgm:pt>
    <dgm:pt modelId="{C02FD751-6261-4919-92C2-A4F3AF65DA7A}" type="sibTrans" cxnId="{7BC9CE25-2F91-43C3-AC20-838300A668A2}">
      <dgm:prSet/>
      <dgm:spPr/>
      <dgm:t>
        <a:bodyPr/>
        <a:lstStyle/>
        <a:p>
          <a:endParaRPr lang="ru-RU"/>
        </a:p>
      </dgm:t>
    </dgm:pt>
    <dgm:pt modelId="{777D2254-2427-48FA-B6F8-5881B06E1396}">
      <dgm:prSet phldrT="[Текст]" custT="1"/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 </a:t>
          </a:r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</a:t>
          </a:r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5 238,1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CCD210D6-5743-42FA-A146-3B2718F199F8}" type="parTrans" cxnId="{A4DC4C8A-6761-4106-A929-0F3CAE2AF6AB}">
      <dgm:prSet/>
      <dgm:spPr/>
      <dgm:t>
        <a:bodyPr/>
        <a:lstStyle/>
        <a:p>
          <a:endParaRPr lang="ru-RU"/>
        </a:p>
      </dgm:t>
    </dgm:pt>
    <dgm:pt modelId="{9572639D-DB14-4B6E-B556-67A5DCA492FB}" type="sibTrans" cxnId="{A4DC4C8A-6761-4106-A929-0F3CAE2AF6AB}">
      <dgm:prSet/>
      <dgm:spPr/>
      <dgm:t>
        <a:bodyPr/>
        <a:lstStyle/>
        <a:p>
          <a:endParaRPr lang="ru-RU"/>
        </a:p>
      </dgm:t>
    </dgm:pt>
    <dgm:pt modelId="{2C19D571-C17C-47B0-AEF5-69252A99138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финансов администрации ЭМР</a:t>
          </a:r>
        </a:p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554 676,2 </a:t>
          </a:r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7030A0"/>
            </a:solidFill>
          </a:endParaRPr>
        </a:p>
      </dgm:t>
    </dgm:pt>
    <dgm:pt modelId="{96E78910-E600-4269-BDD7-6152DA781938}" type="parTrans" cxnId="{3F097695-40E2-45D6-ACCC-EF873CA3FADA}">
      <dgm:prSet/>
      <dgm:spPr/>
      <dgm:t>
        <a:bodyPr/>
        <a:lstStyle/>
        <a:p>
          <a:endParaRPr lang="ru-RU"/>
        </a:p>
      </dgm:t>
    </dgm:pt>
    <dgm:pt modelId="{BDE08795-1AA7-40AB-833C-08B1C1D444A1}" type="sibTrans" cxnId="{3F097695-40E2-45D6-ACCC-EF873CA3FADA}">
      <dgm:prSet/>
      <dgm:spPr/>
      <dgm:t>
        <a:bodyPr/>
        <a:lstStyle/>
        <a:p>
          <a:endParaRPr lang="ru-RU"/>
        </a:p>
      </dgm:t>
    </dgm:pt>
    <dgm:pt modelId="{6F607109-4E58-4CC1-8F73-288D84F2C499}">
      <dgm:prSet phldrT="[Текст]" custT="1"/>
      <dgm:spPr>
        <a:gradFill flip="none" rotWithShape="1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 sz="13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</a:t>
          </a:r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земельным ресурсам администрации ЭМР</a:t>
          </a:r>
        </a:p>
        <a:p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1 911,8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10179DE3-7AF7-4D27-8C48-46488574F286}" type="parTrans" cxnId="{9FF203D5-0E7C-4356-9A10-C0BB67A19F1B}">
      <dgm:prSet/>
      <dgm:spPr/>
      <dgm:t>
        <a:bodyPr/>
        <a:lstStyle/>
        <a:p>
          <a:endParaRPr lang="ru-RU"/>
        </a:p>
      </dgm:t>
    </dgm:pt>
    <dgm:pt modelId="{4F89376B-F032-4E08-8BD5-935BD38487A4}" type="sibTrans" cxnId="{9FF203D5-0E7C-4356-9A10-C0BB67A19F1B}">
      <dgm:prSet/>
      <dgm:spPr/>
      <dgm:t>
        <a:bodyPr/>
        <a:lstStyle/>
        <a:p>
          <a:endParaRPr lang="ru-RU"/>
        </a:p>
      </dgm:t>
    </dgm:pt>
    <dgm:pt modelId="{15B582F8-BCAE-4A8F-B8A5-564BE27101F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ЖКХ, ТЭК, транспорта и связи администрации ЭМР</a:t>
          </a:r>
        </a:p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2 531 072,1 </a:t>
          </a:r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7030A0"/>
            </a:solidFill>
          </a:endParaRPr>
        </a:p>
      </dgm:t>
    </dgm:pt>
    <dgm:pt modelId="{F40D441B-B28A-4EA1-A483-21C8033E91F3}" type="parTrans" cxnId="{DA6ED87E-FA5D-4D2E-91E7-0C7B1A22DF21}">
      <dgm:prSet/>
      <dgm:spPr/>
      <dgm:t>
        <a:bodyPr/>
        <a:lstStyle/>
        <a:p>
          <a:endParaRPr lang="ru-RU"/>
        </a:p>
      </dgm:t>
    </dgm:pt>
    <dgm:pt modelId="{F87E1D32-EFA5-49E9-9696-04C93190F5CB}" type="sibTrans" cxnId="{DA6ED87E-FA5D-4D2E-91E7-0C7B1A22DF21}">
      <dgm:prSet/>
      <dgm:spPr/>
      <dgm:t>
        <a:bodyPr/>
        <a:lstStyle/>
        <a:p>
          <a:endParaRPr lang="ru-RU"/>
        </a:p>
      </dgm:t>
    </dgm:pt>
    <dgm:pt modelId="{D6E763A9-0CF4-4B85-B930-55C78F8F72B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культуры администрации ЭМР</a:t>
          </a:r>
        </a:p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129 223,9 </a:t>
          </a:r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7030A0"/>
            </a:solidFill>
          </a:endParaRPr>
        </a:p>
      </dgm:t>
    </dgm:pt>
    <dgm:pt modelId="{664B269A-44C9-4F55-9C41-0B4CB329528F}" type="parTrans" cxnId="{FBAE046F-9B33-4552-8A08-5327DC84B761}">
      <dgm:prSet/>
      <dgm:spPr/>
      <dgm:t>
        <a:bodyPr/>
        <a:lstStyle/>
        <a:p>
          <a:endParaRPr lang="ru-RU"/>
        </a:p>
      </dgm:t>
    </dgm:pt>
    <dgm:pt modelId="{BC783738-9762-4A57-B3A0-FF6C73F15BDF}" type="sibTrans" cxnId="{FBAE046F-9B33-4552-8A08-5327DC84B761}">
      <dgm:prSet/>
      <dgm:spPr/>
      <dgm:t>
        <a:bodyPr/>
        <a:lstStyle/>
        <a:p>
          <a:endParaRPr lang="ru-RU"/>
        </a:p>
      </dgm:t>
    </dgm:pt>
    <dgm:pt modelId="{E38C9443-2858-4D81-B41F-9DEFD9726AFE}">
      <dgm:prSet phldrT="[Текст]" custT="1"/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</a:t>
          </a:r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физической культуре, спорту, молодежной политики и туризму администрации ЭМР</a:t>
          </a:r>
        </a:p>
        <a:p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77 935,0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00FF"/>
            </a:solidFill>
          </a:endParaRPr>
        </a:p>
      </dgm:t>
    </dgm:pt>
    <dgm:pt modelId="{72EA10AD-24C7-49ED-B9EF-159C9298E0F4}" type="parTrans" cxnId="{7A5819A0-C80D-48FE-8B5C-8448D3B0E832}">
      <dgm:prSet/>
      <dgm:spPr/>
      <dgm:t>
        <a:bodyPr/>
        <a:lstStyle/>
        <a:p>
          <a:endParaRPr lang="ru-RU"/>
        </a:p>
      </dgm:t>
    </dgm:pt>
    <dgm:pt modelId="{184856C3-27E6-4CF4-822F-6046FE5E5B12}" type="sibTrans" cxnId="{7A5819A0-C80D-48FE-8B5C-8448D3B0E832}">
      <dgm:prSet/>
      <dgm:spPr/>
      <dgm:t>
        <a:bodyPr/>
        <a:lstStyle/>
        <a:p>
          <a:endParaRPr lang="ru-RU"/>
        </a:p>
      </dgm:t>
    </dgm:pt>
    <dgm:pt modelId="{048570AA-9463-4491-B91C-282E680BCE1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по управлению имуществом администрации  ЭМР</a:t>
          </a:r>
        </a:p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769,2 </a:t>
          </a:r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7030A0"/>
            </a:solidFill>
          </a:endParaRPr>
        </a:p>
      </dgm:t>
    </dgm:pt>
    <dgm:pt modelId="{C552BCFD-8745-4D89-B4AA-43A22565ED4A}" type="parTrans" cxnId="{67970A0D-A70C-40F2-AE3E-2A2493EE7F2F}">
      <dgm:prSet/>
      <dgm:spPr/>
      <dgm:t>
        <a:bodyPr/>
        <a:lstStyle/>
        <a:p>
          <a:endParaRPr lang="ru-RU"/>
        </a:p>
      </dgm:t>
    </dgm:pt>
    <dgm:pt modelId="{4914C6F7-9F5F-4F59-A292-53FF2D3AE538}" type="sibTrans" cxnId="{67970A0D-A70C-40F2-AE3E-2A2493EE7F2F}">
      <dgm:prSet/>
      <dgm:spPr/>
      <dgm:t>
        <a:bodyPr/>
        <a:lstStyle/>
        <a:p>
          <a:endParaRPr lang="ru-RU"/>
        </a:p>
      </dgm:t>
    </dgm:pt>
    <dgm:pt modelId="{23A7DC92-4CD9-4D01-AAA1-5FBB6A9E3389}">
      <dgm:prSet phldrT="[Текст]" custT="1"/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Энгельсский городской Совет депутатов</a:t>
          </a:r>
        </a:p>
        <a:p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477,3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rgbClr val="7030A0"/>
            </a:solidFill>
          </a:endParaRPr>
        </a:p>
      </dgm:t>
    </dgm:pt>
    <dgm:pt modelId="{68FC4F94-06F9-4117-9978-1BB4D2E9E6FE}" type="parTrans" cxnId="{9077651A-6171-4CBF-B52A-005A65141073}">
      <dgm:prSet/>
      <dgm:spPr/>
      <dgm:t>
        <a:bodyPr/>
        <a:lstStyle/>
        <a:p>
          <a:endParaRPr lang="ru-RU"/>
        </a:p>
      </dgm:t>
    </dgm:pt>
    <dgm:pt modelId="{C12446BC-8D44-4357-A839-D4DC51D3FB27}" type="sibTrans" cxnId="{9077651A-6171-4CBF-B52A-005A65141073}">
      <dgm:prSet/>
      <dgm:spPr/>
      <dgm:t>
        <a:bodyPr/>
        <a:lstStyle/>
        <a:p>
          <a:endParaRPr lang="ru-RU"/>
        </a:p>
      </dgm:t>
    </dgm:pt>
    <dgm:pt modelId="{FA1C4F4C-8A30-411B-A02B-E613E9F495EF}">
      <dgm:prSet phldrT="[Текст]" custT="1"/>
      <dgm:spPr>
        <a:gradFill flip="none" rotWithShape="1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капитального строительства администрации </a:t>
          </a:r>
          <a:r>
            <a: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76 409,2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40E0815-B3E3-4641-8293-F95EA5A257C6}" type="parTrans" cxnId="{DAC3935E-720B-46C5-8D2E-55932E75AD9B}">
      <dgm:prSet/>
      <dgm:spPr/>
      <dgm:t>
        <a:bodyPr/>
        <a:lstStyle/>
        <a:p>
          <a:endParaRPr lang="ru-RU"/>
        </a:p>
      </dgm:t>
    </dgm:pt>
    <dgm:pt modelId="{60AE27F4-C4ED-49B4-B8AD-C73DF1A1A299}" type="sibTrans" cxnId="{DAC3935E-720B-46C5-8D2E-55932E75AD9B}">
      <dgm:prSet/>
      <dgm:spPr/>
      <dgm:t>
        <a:bodyPr/>
        <a:lstStyle/>
        <a:p>
          <a:endParaRPr lang="ru-RU"/>
        </a:p>
      </dgm:t>
    </dgm:pt>
    <dgm:pt modelId="{845566C0-FF1E-4CAE-8393-4FC1CE8C8562}" type="pres">
      <dgm:prSet presAssocID="{8912424D-A576-4236-AB36-0C49659E74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9BA1-44AC-4C55-A0FC-F23E96A6458C}" type="pres">
      <dgm:prSet presAssocID="{137AD105-3B1E-4CCE-B125-41965CEDFAE9}" presName="centerShape" presStyleLbl="node0" presStyleIdx="0" presStyleCnt="1" custScaleX="236106" custScaleY="193806" custLinFactNeighborX="2634" custLinFactNeighborY="-3144"/>
      <dgm:spPr/>
      <dgm:t>
        <a:bodyPr/>
        <a:lstStyle/>
        <a:p>
          <a:endParaRPr lang="ru-RU"/>
        </a:p>
      </dgm:t>
    </dgm:pt>
    <dgm:pt modelId="{8424C24A-2715-480C-BFCA-D1710A7563FD}" type="pres">
      <dgm:prSet presAssocID="{777D2254-2427-48FA-B6F8-5881B06E1396}" presName="node" presStyleLbl="node1" presStyleIdx="0" presStyleCnt="9" custScaleX="304417" custScaleY="121479" custLinFactNeighborX="1341" custLinFactNeighborY="-1236" custRadScaleRad="109405" custRadScaleInc="16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08B0-AA8F-484D-BCC6-224005D50D4D}" type="pres">
      <dgm:prSet presAssocID="{777D2254-2427-48FA-B6F8-5881B06E1396}" presName="dummy" presStyleCnt="0"/>
      <dgm:spPr/>
      <dgm:t>
        <a:bodyPr/>
        <a:lstStyle/>
        <a:p>
          <a:endParaRPr lang="ru-RU"/>
        </a:p>
      </dgm:t>
    </dgm:pt>
    <dgm:pt modelId="{63B675FD-6909-4BE3-8314-2ACC244D7667}" type="pres">
      <dgm:prSet presAssocID="{9572639D-DB14-4B6E-B556-67A5DCA492FB}" presName="sibTrans" presStyleLbl="sibTrans2D1" presStyleIdx="0" presStyleCnt="9" custLinFactNeighborX="-9141"/>
      <dgm:spPr/>
      <dgm:t>
        <a:bodyPr/>
        <a:lstStyle/>
        <a:p>
          <a:endParaRPr lang="ru-RU"/>
        </a:p>
      </dgm:t>
    </dgm:pt>
    <dgm:pt modelId="{F9E6E000-43A5-4DDF-AE02-18E69A23A9C3}" type="pres">
      <dgm:prSet presAssocID="{2C19D571-C17C-47B0-AEF5-69252A99138A}" presName="node" presStyleLbl="node1" presStyleIdx="1" presStyleCnt="9" custScaleX="338201" custScaleY="117576" custLinFactNeighborX="-447" custLinFactNeighborY="-8799" custRadScaleRad="196035" custRadScaleInc="23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F5D6-BB56-4F63-B653-C4E419219719}" type="pres">
      <dgm:prSet presAssocID="{2C19D571-C17C-47B0-AEF5-69252A99138A}" presName="dummy" presStyleCnt="0"/>
      <dgm:spPr/>
      <dgm:t>
        <a:bodyPr/>
        <a:lstStyle/>
        <a:p>
          <a:endParaRPr lang="ru-RU"/>
        </a:p>
      </dgm:t>
    </dgm:pt>
    <dgm:pt modelId="{E7C25370-2399-455D-9176-2EA0B09540DF}" type="pres">
      <dgm:prSet presAssocID="{BDE08795-1AA7-40AB-833C-08B1C1D444A1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9EA0950-1E43-4105-A63A-7B6D7EE91229}" type="pres">
      <dgm:prSet presAssocID="{6F607109-4E58-4CC1-8F73-288D84F2C499}" presName="node" presStyleLbl="node1" presStyleIdx="2" presStyleCnt="9" custScaleX="392187" custScaleY="140628" custLinFactNeighborX="-1100" custLinFactNeighborY="-18045" custRadScaleRad="187367" custRadScaleInc="86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1339F-C94C-431C-A331-8D142AF4D08D}" type="pres">
      <dgm:prSet presAssocID="{6F607109-4E58-4CC1-8F73-288D84F2C499}" presName="dummy" presStyleCnt="0"/>
      <dgm:spPr/>
      <dgm:t>
        <a:bodyPr/>
        <a:lstStyle/>
        <a:p>
          <a:endParaRPr lang="ru-RU"/>
        </a:p>
      </dgm:t>
    </dgm:pt>
    <dgm:pt modelId="{24CFA603-EAFE-4A97-A693-383DF71B39BE}" type="pres">
      <dgm:prSet presAssocID="{4F89376B-F032-4E08-8BD5-935BD38487A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7B57B802-743C-4C0E-BA5E-6F2D00E2CA63}" type="pres">
      <dgm:prSet presAssocID="{15B582F8-BCAE-4A8F-B8A5-564BE27101F9}" presName="node" presStyleLbl="node1" presStyleIdx="3" presStyleCnt="9" custScaleX="337301" custScaleY="129450" custLinFactNeighborY="-35196" custRadScaleRad="183678" custRadScaleInc="-4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DDD8-9B73-4D0A-95C3-58C85326399E}" type="pres">
      <dgm:prSet presAssocID="{15B582F8-BCAE-4A8F-B8A5-564BE27101F9}" presName="dummy" presStyleCnt="0"/>
      <dgm:spPr/>
      <dgm:t>
        <a:bodyPr/>
        <a:lstStyle/>
        <a:p>
          <a:endParaRPr lang="ru-RU"/>
        </a:p>
      </dgm:t>
    </dgm:pt>
    <dgm:pt modelId="{044FA6E8-AFC3-4408-81B1-819F0434FE01}" type="pres">
      <dgm:prSet presAssocID="{F87E1D32-EFA5-49E9-9696-04C93190F5CB}" presName="sibTrans" presStyleLbl="sibTrans2D1" presStyleIdx="3" presStyleCnt="9"/>
      <dgm:spPr/>
      <dgm:t>
        <a:bodyPr/>
        <a:lstStyle/>
        <a:p>
          <a:endParaRPr lang="ru-RU"/>
        </a:p>
      </dgm:t>
    </dgm:pt>
    <dgm:pt modelId="{CD11D5F7-AE4E-45E2-9472-E1C12ABDA449}" type="pres">
      <dgm:prSet presAssocID="{FA1C4F4C-8A30-411B-A02B-E613E9F495EF}" presName="node" presStyleLbl="node1" presStyleIdx="4" presStyleCnt="9" custScaleX="313285" custScaleY="132037" custRadScaleRad="99521" custRadScaleInc="93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C5BD-65BA-4521-ACA0-EB514377DED5}" type="pres">
      <dgm:prSet presAssocID="{FA1C4F4C-8A30-411B-A02B-E613E9F495EF}" presName="dummy" presStyleCnt="0"/>
      <dgm:spPr/>
      <dgm:t>
        <a:bodyPr/>
        <a:lstStyle/>
        <a:p>
          <a:endParaRPr lang="ru-RU"/>
        </a:p>
      </dgm:t>
    </dgm:pt>
    <dgm:pt modelId="{3C342250-90DF-493D-8761-6AAEF4B26B3A}" type="pres">
      <dgm:prSet presAssocID="{60AE27F4-C4ED-49B4-B8AD-C73DF1A1A299}" presName="sibTrans" presStyleLbl="sibTrans2D1" presStyleIdx="4" presStyleCnt="9" custScaleY="85716"/>
      <dgm:spPr/>
      <dgm:t>
        <a:bodyPr/>
        <a:lstStyle/>
        <a:p>
          <a:endParaRPr lang="ru-RU"/>
        </a:p>
      </dgm:t>
    </dgm:pt>
    <dgm:pt modelId="{F25C5CFB-9578-4703-B9A7-E79981386719}" type="pres">
      <dgm:prSet presAssocID="{D6E763A9-0CF4-4B85-B930-55C78F8F72B0}" presName="node" presStyleLbl="node1" presStyleIdx="5" presStyleCnt="9" custScaleX="311336" custScaleY="120473" custLinFactNeighborX="-1341" custLinFactNeighborY="-52794" custRadScaleRad="164599" custRadScaleInc="26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50C3-661F-4F75-883E-C475B36559CD}" type="pres">
      <dgm:prSet presAssocID="{D6E763A9-0CF4-4B85-B930-55C78F8F72B0}" presName="dummy" presStyleCnt="0"/>
      <dgm:spPr/>
      <dgm:t>
        <a:bodyPr/>
        <a:lstStyle/>
        <a:p>
          <a:endParaRPr lang="ru-RU"/>
        </a:p>
      </dgm:t>
    </dgm:pt>
    <dgm:pt modelId="{0F127493-6D81-4CBF-AA49-E6CB877243FF}" type="pres">
      <dgm:prSet presAssocID="{BC783738-9762-4A57-B3A0-FF6C73F15BD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6DCD1539-36E2-44B4-AFBD-48482BBC60BB}" type="pres">
      <dgm:prSet presAssocID="{E38C9443-2858-4D81-B41F-9DEFD9726AFE}" presName="node" presStyleLbl="node1" presStyleIdx="6" presStyleCnt="9" custScaleX="413132" custScaleY="152807" custLinFactNeighborX="-1341" custLinFactNeighborY="-55728" custRadScaleRad="196284" custRadScaleInc="17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9093F-86B1-4A52-92F4-E2A5B89D3AC6}" type="pres">
      <dgm:prSet presAssocID="{E38C9443-2858-4D81-B41F-9DEFD9726AFE}" presName="dummy" presStyleCnt="0"/>
      <dgm:spPr/>
      <dgm:t>
        <a:bodyPr/>
        <a:lstStyle/>
        <a:p>
          <a:endParaRPr lang="ru-RU"/>
        </a:p>
      </dgm:t>
    </dgm:pt>
    <dgm:pt modelId="{5C50C73C-E719-4D4C-9BCB-AF652E70D5F3}" type="pres">
      <dgm:prSet presAssocID="{184856C3-27E6-4CF4-822F-6046FE5E5B12}" presName="sibTrans" presStyleLbl="sibTrans2D1" presStyleIdx="6" presStyleCnt="9"/>
      <dgm:spPr/>
      <dgm:t>
        <a:bodyPr/>
        <a:lstStyle/>
        <a:p>
          <a:endParaRPr lang="ru-RU"/>
        </a:p>
      </dgm:t>
    </dgm:pt>
    <dgm:pt modelId="{5CC71F08-A9CA-4466-97F9-6D70ADD66B9F}" type="pres">
      <dgm:prSet presAssocID="{048570AA-9463-4491-B91C-282E680BCE13}" presName="node" presStyleLbl="node1" presStyleIdx="7" presStyleCnt="9" custScaleX="378509" custScaleY="131037" custLinFactNeighborX="-447" custLinFactNeighborY="-49862" custRadScaleRad="195404" custRadScaleInc="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4B0A-DA5E-46FE-91CD-EE23238F994E}" type="pres">
      <dgm:prSet presAssocID="{048570AA-9463-4491-B91C-282E680BCE13}" presName="dummy" presStyleCnt="0"/>
      <dgm:spPr/>
      <dgm:t>
        <a:bodyPr/>
        <a:lstStyle/>
        <a:p>
          <a:endParaRPr lang="ru-RU"/>
        </a:p>
      </dgm:t>
    </dgm:pt>
    <dgm:pt modelId="{90EDAB50-C6DB-49CA-A0BD-8832DDCB5DA8}" type="pres">
      <dgm:prSet presAssocID="{4914C6F7-9F5F-4F59-A292-53FF2D3AE538}" presName="sibTrans" presStyleLbl="sibTrans2D1" presStyleIdx="7" presStyleCnt="9" custLinFactNeighborX="1475"/>
      <dgm:spPr/>
      <dgm:t>
        <a:bodyPr/>
        <a:lstStyle/>
        <a:p>
          <a:endParaRPr lang="ru-RU"/>
        </a:p>
      </dgm:t>
    </dgm:pt>
    <dgm:pt modelId="{D7209BF7-E14A-4648-8B50-3E2C059F3618}" type="pres">
      <dgm:prSet presAssocID="{23A7DC92-4CD9-4D01-AAA1-5FBB6A9E3389}" presName="node" presStyleLbl="node1" presStyleIdx="8" presStyleCnt="9" custScaleX="340659" custScaleY="119867" custLinFactNeighborX="0" custLinFactNeighborY="-57195" custRadScaleRad="145125" custRadScaleInc="-6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E7A71-8DBE-4D11-A093-C8C30388DCB1}" type="pres">
      <dgm:prSet presAssocID="{23A7DC92-4CD9-4D01-AAA1-5FBB6A9E3389}" presName="dummy" presStyleCnt="0"/>
      <dgm:spPr/>
      <dgm:t>
        <a:bodyPr/>
        <a:lstStyle/>
        <a:p>
          <a:endParaRPr lang="ru-RU"/>
        </a:p>
      </dgm:t>
    </dgm:pt>
    <dgm:pt modelId="{5B0AA701-A213-4AA8-8619-57F49BA581E4}" type="pres">
      <dgm:prSet presAssocID="{C12446BC-8D44-4357-A839-D4DC51D3FB27}" presName="sibTrans" presStyleLbl="sibTrans2D1" presStyleIdx="8" presStyleCnt="9" custLinFactNeighborX="5542" custLinFactNeighborY="4493"/>
      <dgm:spPr/>
      <dgm:t>
        <a:bodyPr/>
        <a:lstStyle/>
        <a:p>
          <a:endParaRPr lang="ru-RU"/>
        </a:p>
      </dgm:t>
    </dgm:pt>
  </dgm:ptLst>
  <dgm:cxnLst>
    <dgm:cxn modelId="{B082811E-EDF4-4BC6-AE61-8E1553D3864D}" type="presOf" srcId="{60AE27F4-C4ED-49B4-B8AD-C73DF1A1A299}" destId="{3C342250-90DF-493D-8761-6AAEF4B26B3A}" srcOrd="0" destOrd="0" presId="urn:microsoft.com/office/officeart/2005/8/layout/radial6"/>
    <dgm:cxn modelId="{7F727494-6A3F-4A91-9394-08FBFF74B339}" type="presOf" srcId="{BDE08795-1AA7-40AB-833C-08B1C1D444A1}" destId="{E7C25370-2399-455D-9176-2EA0B09540DF}" srcOrd="0" destOrd="0" presId="urn:microsoft.com/office/officeart/2005/8/layout/radial6"/>
    <dgm:cxn modelId="{7BC9CE25-2F91-43C3-AC20-838300A668A2}" srcId="{8912424D-A576-4236-AB36-0C49659E741F}" destId="{137AD105-3B1E-4CCE-B125-41965CEDFAE9}" srcOrd="0" destOrd="0" parTransId="{6E6B2EA0-A88C-4F1A-83B7-D26B67AEBEFF}" sibTransId="{C02FD751-6261-4919-92C2-A4F3AF65DA7A}"/>
    <dgm:cxn modelId="{21D7481F-B83B-4EDE-9CE1-08C143FD2409}" type="presOf" srcId="{23A7DC92-4CD9-4D01-AAA1-5FBB6A9E3389}" destId="{D7209BF7-E14A-4648-8B50-3E2C059F3618}" srcOrd="0" destOrd="0" presId="urn:microsoft.com/office/officeart/2005/8/layout/radial6"/>
    <dgm:cxn modelId="{3966F8DD-6611-4CFA-9FB6-7BE388298509}" type="presOf" srcId="{C12446BC-8D44-4357-A839-D4DC51D3FB27}" destId="{5B0AA701-A213-4AA8-8619-57F49BA581E4}" srcOrd="0" destOrd="0" presId="urn:microsoft.com/office/officeart/2005/8/layout/radial6"/>
    <dgm:cxn modelId="{7A5819A0-C80D-48FE-8B5C-8448D3B0E832}" srcId="{137AD105-3B1E-4CCE-B125-41965CEDFAE9}" destId="{E38C9443-2858-4D81-B41F-9DEFD9726AFE}" srcOrd="6" destOrd="0" parTransId="{72EA10AD-24C7-49ED-B9EF-159C9298E0F4}" sibTransId="{184856C3-27E6-4CF4-822F-6046FE5E5B12}"/>
    <dgm:cxn modelId="{42987481-EA9D-4FF6-A066-90B5E22055DA}" type="presOf" srcId="{2C19D571-C17C-47B0-AEF5-69252A99138A}" destId="{F9E6E000-43A5-4DDF-AE02-18E69A23A9C3}" srcOrd="0" destOrd="0" presId="urn:microsoft.com/office/officeart/2005/8/layout/radial6"/>
    <dgm:cxn modelId="{8DC58833-2923-4778-A00C-4FAED3FFE59C}" type="presOf" srcId="{6F607109-4E58-4CC1-8F73-288D84F2C499}" destId="{49EA0950-1E43-4105-A63A-7B6D7EE91229}" srcOrd="0" destOrd="0" presId="urn:microsoft.com/office/officeart/2005/8/layout/radial6"/>
    <dgm:cxn modelId="{4B9916EB-5DBB-42BE-AA9F-1011DFE76CF6}" type="presOf" srcId="{F87E1D32-EFA5-49E9-9696-04C93190F5CB}" destId="{044FA6E8-AFC3-4408-81B1-819F0434FE01}" srcOrd="0" destOrd="0" presId="urn:microsoft.com/office/officeart/2005/8/layout/radial6"/>
    <dgm:cxn modelId="{39596CCD-0DBF-4E97-A4C8-3AA4B35B389B}" type="presOf" srcId="{BC783738-9762-4A57-B3A0-FF6C73F15BDF}" destId="{0F127493-6D81-4CBF-AA49-E6CB877243FF}" srcOrd="0" destOrd="0" presId="urn:microsoft.com/office/officeart/2005/8/layout/radial6"/>
    <dgm:cxn modelId="{ADCD31C7-55D6-42B6-9370-8CB1B9BCF633}" type="presOf" srcId="{D6E763A9-0CF4-4B85-B930-55C78F8F72B0}" destId="{F25C5CFB-9578-4703-B9A7-E79981386719}" srcOrd="0" destOrd="0" presId="urn:microsoft.com/office/officeart/2005/8/layout/radial6"/>
    <dgm:cxn modelId="{67970A0D-A70C-40F2-AE3E-2A2493EE7F2F}" srcId="{137AD105-3B1E-4CCE-B125-41965CEDFAE9}" destId="{048570AA-9463-4491-B91C-282E680BCE13}" srcOrd="7" destOrd="0" parTransId="{C552BCFD-8745-4D89-B4AA-43A22565ED4A}" sibTransId="{4914C6F7-9F5F-4F59-A292-53FF2D3AE538}"/>
    <dgm:cxn modelId="{DA6ED87E-FA5D-4D2E-91E7-0C7B1A22DF21}" srcId="{137AD105-3B1E-4CCE-B125-41965CEDFAE9}" destId="{15B582F8-BCAE-4A8F-B8A5-564BE27101F9}" srcOrd="3" destOrd="0" parTransId="{F40D441B-B28A-4EA1-A483-21C8033E91F3}" sibTransId="{F87E1D32-EFA5-49E9-9696-04C93190F5CB}"/>
    <dgm:cxn modelId="{92B44542-8794-4D14-9B66-D7ED8577E29F}" type="presOf" srcId="{777D2254-2427-48FA-B6F8-5881B06E1396}" destId="{8424C24A-2715-480C-BFCA-D1710A7563FD}" srcOrd="0" destOrd="0" presId="urn:microsoft.com/office/officeart/2005/8/layout/radial6"/>
    <dgm:cxn modelId="{5A507F64-7160-4F3C-9192-00B09DB69AF3}" type="presOf" srcId="{184856C3-27E6-4CF4-822F-6046FE5E5B12}" destId="{5C50C73C-E719-4D4C-9BCB-AF652E70D5F3}" srcOrd="0" destOrd="0" presId="urn:microsoft.com/office/officeart/2005/8/layout/radial6"/>
    <dgm:cxn modelId="{A9BE1E73-47CC-4B58-918D-DD3E6EEF6184}" type="presOf" srcId="{4F89376B-F032-4E08-8BD5-935BD38487A4}" destId="{24CFA603-EAFE-4A97-A693-383DF71B39BE}" srcOrd="0" destOrd="0" presId="urn:microsoft.com/office/officeart/2005/8/layout/radial6"/>
    <dgm:cxn modelId="{C2069798-2F1F-4DF9-A2BB-9A0B3F25CCEF}" type="presOf" srcId="{4914C6F7-9F5F-4F59-A292-53FF2D3AE538}" destId="{90EDAB50-C6DB-49CA-A0BD-8832DDCB5DA8}" srcOrd="0" destOrd="0" presId="urn:microsoft.com/office/officeart/2005/8/layout/radial6"/>
    <dgm:cxn modelId="{5844A72A-F177-496D-A19F-04018563DEBB}" type="presOf" srcId="{137AD105-3B1E-4CCE-B125-41965CEDFAE9}" destId="{2D719BA1-44AC-4C55-A0FC-F23E96A6458C}" srcOrd="0" destOrd="0" presId="urn:microsoft.com/office/officeart/2005/8/layout/radial6"/>
    <dgm:cxn modelId="{9FF203D5-0E7C-4356-9A10-C0BB67A19F1B}" srcId="{137AD105-3B1E-4CCE-B125-41965CEDFAE9}" destId="{6F607109-4E58-4CC1-8F73-288D84F2C499}" srcOrd="2" destOrd="0" parTransId="{10179DE3-7AF7-4D27-8C48-46488574F286}" sibTransId="{4F89376B-F032-4E08-8BD5-935BD38487A4}"/>
    <dgm:cxn modelId="{DAC3935E-720B-46C5-8D2E-55932E75AD9B}" srcId="{137AD105-3B1E-4CCE-B125-41965CEDFAE9}" destId="{FA1C4F4C-8A30-411B-A02B-E613E9F495EF}" srcOrd="4" destOrd="0" parTransId="{E40E0815-B3E3-4641-8293-F95EA5A257C6}" sibTransId="{60AE27F4-C4ED-49B4-B8AD-C73DF1A1A299}"/>
    <dgm:cxn modelId="{FBAE046F-9B33-4552-8A08-5327DC84B761}" srcId="{137AD105-3B1E-4CCE-B125-41965CEDFAE9}" destId="{D6E763A9-0CF4-4B85-B930-55C78F8F72B0}" srcOrd="5" destOrd="0" parTransId="{664B269A-44C9-4F55-9C41-0B4CB329528F}" sibTransId="{BC783738-9762-4A57-B3A0-FF6C73F15BDF}"/>
    <dgm:cxn modelId="{4B8B485A-8489-459C-88E4-A24919CC4A1D}" type="presOf" srcId="{E38C9443-2858-4D81-B41F-9DEFD9726AFE}" destId="{6DCD1539-36E2-44B4-AFBD-48482BBC60BB}" srcOrd="0" destOrd="0" presId="urn:microsoft.com/office/officeart/2005/8/layout/radial6"/>
    <dgm:cxn modelId="{846977C4-6BF8-4F77-8CCF-722439A99E2B}" type="presOf" srcId="{048570AA-9463-4491-B91C-282E680BCE13}" destId="{5CC71F08-A9CA-4466-97F9-6D70ADD66B9F}" srcOrd="0" destOrd="0" presId="urn:microsoft.com/office/officeart/2005/8/layout/radial6"/>
    <dgm:cxn modelId="{D42E2B9D-89F0-4959-94BA-D8A131AE96BF}" type="presOf" srcId="{FA1C4F4C-8A30-411B-A02B-E613E9F495EF}" destId="{CD11D5F7-AE4E-45E2-9472-E1C12ABDA449}" srcOrd="0" destOrd="0" presId="urn:microsoft.com/office/officeart/2005/8/layout/radial6"/>
    <dgm:cxn modelId="{2820FA91-3D1F-4B0D-8ACF-D79FB10CEBF0}" type="presOf" srcId="{15B582F8-BCAE-4A8F-B8A5-564BE27101F9}" destId="{7B57B802-743C-4C0E-BA5E-6F2D00E2CA63}" srcOrd="0" destOrd="0" presId="urn:microsoft.com/office/officeart/2005/8/layout/radial6"/>
    <dgm:cxn modelId="{9077651A-6171-4CBF-B52A-005A65141073}" srcId="{137AD105-3B1E-4CCE-B125-41965CEDFAE9}" destId="{23A7DC92-4CD9-4D01-AAA1-5FBB6A9E3389}" srcOrd="8" destOrd="0" parTransId="{68FC4F94-06F9-4117-9978-1BB4D2E9E6FE}" sibTransId="{C12446BC-8D44-4357-A839-D4DC51D3FB27}"/>
    <dgm:cxn modelId="{8AF83B62-7CC5-49BE-BFBC-23503F6ED530}" type="presOf" srcId="{9572639D-DB14-4B6E-B556-67A5DCA492FB}" destId="{63B675FD-6909-4BE3-8314-2ACC244D7667}" srcOrd="0" destOrd="0" presId="urn:microsoft.com/office/officeart/2005/8/layout/radial6"/>
    <dgm:cxn modelId="{A4DC4C8A-6761-4106-A929-0F3CAE2AF6AB}" srcId="{137AD105-3B1E-4CCE-B125-41965CEDFAE9}" destId="{777D2254-2427-48FA-B6F8-5881B06E1396}" srcOrd="0" destOrd="0" parTransId="{CCD210D6-5743-42FA-A146-3B2718F199F8}" sibTransId="{9572639D-DB14-4B6E-B556-67A5DCA492FB}"/>
    <dgm:cxn modelId="{3F097695-40E2-45D6-ACCC-EF873CA3FADA}" srcId="{137AD105-3B1E-4CCE-B125-41965CEDFAE9}" destId="{2C19D571-C17C-47B0-AEF5-69252A99138A}" srcOrd="1" destOrd="0" parTransId="{96E78910-E600-4269-BDD7-6152DA781938}" sibTransId="{BDE08795-1AA7-40AB-833C-08B1C1D444A1}"/>
    <dgm:cxn modelId="{FD3BC11B-0ED1-4232-A72C-90BC868984A5}" type="presOf" srcId="{8912424D-A576-4236-AB36-0C49659E741F}" destId="{845566C0-FF1E-4CAE-8393-4FC1CE8C8562}" srcOrd="0" destOrd="0" presId="urn:microsoft.com/office/officeart/2005/8/layout/radial6"/>
    <dgm:cxn modelId="{E8E8C3A8-1B55-4526-91FA-38FAF2A8AFBB}" type="presParOf" srcId="{845566C0-FF1E-4CAE-8393-4FC1CE8C8562}" destId="{2D719BA1-44AC-4C55-A0FC-F23E96A6458C}" srcOrd="0" destOrd="0" presId="urn:microsoft.com/office/officeart/2005/8/layout/radial6"/>
    <dgm:cxn modelId="{6CA3A411-9811-4502-91F5-89C6F39E2CE7}" type="presParOf" srcId="{845566C0-FF1E-4CAE-8393-4FC1CE8C8562}" destId="{8424C24A-2715-480C-BFCA-D1710A7563FD}" srcOrd="1" destOrd="0" presId="urn:microsoft.com/office/officeart/2005/8/layout/radial6"/>
    <dgm:cxn modelId="{76C6C4EE-9685-441A-A39B-3AAB16EBE835}" type="presParOf" srcId="{845566C0-FF1E-4CAE-8393-4FC1CE8C8562}" destId="{938F08B0-AA8F-484D-BCC6-224005D50D4D}" srcOrd="2" destOrd="0" presId="urn:microsoft.com/office/officeart/2005/8/layout/radial6"/>
    <dgm:cxn modelId="{D0FC0013-DE28-4C0F-920D-36F760DECBE9}" type="presParOf" srcId="{845566C0-FF1E-4CAE-8393-4FC1CE8C8562}" destId="{63B675FD-6909-4BE3-8314-2ACC244D7667}" srcOrd="3" destOrd="0" presId="urn:microsoft.com/office/officeart/2005/8/layout/radial6"/>
    <dgm:cxn modelId="{D9244A2B-85D9-40B5-946B-C111E1420129}" type="presParOf" srcId="{845566C0-FF1E-4CAE-8393-4FC1CE8C8562}" destId="{F9E6E000-43A5-4DDF-AE02-18E69A23A9C3}" srcOrd="4" destOrd="0" presId="urn:microsoft.com/office/officeart/2005/8/layout/radial6"/>
    <dgm:cxn modelId="{CBF6249A-FB15-4098-A9B3-E6CA5AD447E0}" type="presParOf" srcId="{845566C0-FF1E-4CAE-8393-4FC1CE8C8562}" destId="{EF2FF5D6-BB56-4F63-B653-C4E419219719}" srcOrd="5" destOrd="0" presId="urn:microsoft.com/office/officeart/2005/8/layout/radial6"/>
    <dgm:cxn modelId="{70182B04-5A98-47A5-821F-F4DF33FA4178}" type="presParOf" srcId="{845566C0-FF1E-4CAE-8393-4FC1CE8C8562}" destId="{E7C25370-2399-455D-9176-2EA0B09540DF}" srcOrd="6" destOrd="0" presId="urn:microsoft.com/office/officeart/2005/8/layout/radial6"/>
    <dgm:cxn modelId="{E420C1D5-3DDF-4EC0-9B31-684C036ED710}" type="presParOf" srcId="{845566C0-FF1E-4CAE-8393-4FC1CE8C8562}" destId="{49EA0950-1E43-4105-A63A-7B6D7EE91229}" srcOrd="7" destOrd="0" presId="urn:microsoft.com/office/officeart/2005/8/layout/radial6"/>
    <dgm:cxn modelId="{97B26FBC-33D1-43D5-B4DB-F4336DA3A53E}" type="presParOf" srcId="{845566C0-FF1E-4CAE-8393-4FC1CE8C8562}" destId="{70B1339F-C94C-431C-A331-8D142AF4D08D}" srcOrd="8" destOrd="0" presId="urn:microsoft.com/office/officeart/2005/8/layout/radial6"/>
    <dgm:cxn modelId="{8DE53781-3CFD-4F6B-8C3A-971261070891}" type="presParOf" srcId="{845566C0-FF1E-4CAE-8393-4FC1CE8C8562}" destId="{24CFA603-EAFE-4A97-A693-383DF71B39BE}" srcOrd="9" destOrd="0" presId="urn:microsoft.com/office/officeart/2005/8/layout/radial6"/>
    <dgm:cxn modelId="{5B7450AF-3E0E-4E87-8077-93A00D27F043}" type="presParOf" srcId="{845566C0-FF1E-4CAE-8393-4FC1CE8C8562}" destId="{7B57B802-743C-4C0E-BA5E-6F2D00E2CA63}" srcOrd="10" destOrd="0" presId="urn:microsoft.com/office/officeart/2005/8/layout/radial6"/>
    <dgm:cxn modelId="{CA453CEE-3135-4F76-B679-0DC38F0959ED}" type="presParOf" srcId="{845566C0-FF1E-4CAE-8393-4FC1CE8C8562}" destId="{DD6BDDD8-9B73-4D0A-95C3-58C85326399E}" srcOrd="11" destOrd="0" presId="urn:microsoft.com/office/officeart/2005/8/layout/radial6"/>
    <dgm:cxn modelId="{406EC4F5-EC3C-4557-AA54-162530C4F103}" type="presParOf" srcId="{845566C0-FF1E-4CAE-8393-4FC1CE8C8562}" destId="{044FA6E8-AFC3-4408-81B1-819F0434FE01}" srcOrd="12" destOrd="0" presId="urn:microsoft.com/office/officeart/2005/8/layout/radial6"/>
    <dgm:cxn modelId="{A672FEB0-8617-4431-A301-5CD7DA866541}" type="presParOf" srcId="{845566C0-FF1E-4CAE-8393-4FC1CE8C8562}" destId="{CD11D5F7-AE4E-45E2-9472-E1C12ABDA449}" srcOrd="13" destOrd="0" presId="urn:microsoft.com/office/officeart/2005/8/layout/radial6"/>
    <dgm:cxn modelId="{2666A9B9-C95C-4B22-868B-316EA1F096AD}" type="presParOf" srcId="{845566C0-FF1E-4CAE-8393-4FC1CE8C8562}" destId="{EEFCC5BD-65BA-4521-ACA0-EB514377DED5}" srcOrd="14" destOrd="0" presId="urn:microsoft.com/office/officeart/2005/8/layout/radial6"/>
    <dgm:cxn modelId="{1E5A8B26-BF03-4102-966A-41814F918CE8}" type="presParOf" srcId="{845566C0-FF1E-4CAE-8393-4FC1CE8C8562}" destId="{3C342250-90DF-493D-8761-6AAEF4B26B3A}" srcOrd="15" destOrd="0" presId="urn:microsoft.com/office/officeart/2005/8/layout/radial6"/>
    <dgm:cxn modelId="{6CDC7FAA-525A-443B-BEE9-AE863B5BCDF4}" type="presParOf" srcId="{845566C0-FF1E-4CAE-8393-4FC1CE8C8562}" destId="{F25C5CFB-9578-4703-B9A7-E79981386719}" srcOrd="16" destOrd="0" presId="urn:microsoft.com/office/officeart/2005/8/layout/radial6"/>
    <dgm:cxn modelId="{E92638B1-0A80-4024-B9BB-5F3C88CDD0D4}" type="presParOf" srcId="{845566C0-FF1E-4CAE-8393-4FC1CE8C8562}" destId="{789050C3-661F-4F75-883E-C475B36559CD}" srcOrd="17" destOrd="0" presId="urn:microsoft.com/office/officeart/2005/8/layout/radial6"/>
    <dgm:cxn modelId="{5D5DF632-B0DC-417F-81B0-F9C25A6CC07B}" type="presParOf" srcId="{845566C0-FF1E-4CAE-8393-4FC1CE8C8562}" destId="{0F127493-6D81-4CBF-AA49-E6CB877243FF}" srcOrd="18" destOrd="0" presId="urn:microsoft.com/office/officeart/2005/8/layout/radial6"/>
    <dgm:cxn modelId="{A3F34807-8DE1-4DFD-B947-1DD0CC4F566D}" type="presParOf" srcId="{845566C0-FF1E-4CAE-8393-4FC1CE8C8562}" destId="{6DCD1539-36E2-44B4-AFBD-48482BBC60BB}" srcOrd="19" destOrd="0" presId="urn:microsoft.com/office/officeart/2005/8/layout/radial6"/>
    <dgm:cxn modelId="{1F12FCE7-E8B4-4DCB-A4ED-BFA1D9EBC995}" type="presParOf" srcId="{845566C0-FF1E-4CAE-8393-4FC1CE8C8562}" destId="{6799093F-86B1-4A52-92F4-E2A5B89D3AC6}" srcOrd="20" destOrd="0" presId="urn:microsoft.com/office/officeart/2005/8/layout/radial6"/>
    <dgm:cxn modelId="{AC0B2585-76B8-40BD-999F-E05A93519F5B}" type="presParOf" srcId="{845566C0-FF1E-4CAE-8393-4FC1CE8C8562}" destId="{5C50C73C-E719-4D4C-9BCB-AF652E70D5F3}" srcOrd="21" destOrd="0" presId="urn:microsoft.com/office/officeart/2005/8/layout/radial6"/>
    <dgm:cxn modelId="{1994EBC1-625B-421E-BE8B-477F24E1AF20}" type="presParOf" srcId="{845566C0-FF1E-4CAE-8393-4FC1CE8C8562}" destId="{5CC71F08-A9CA-4466-97F9-6D70ADD66B9F}" srcOrd="22" destOrd="0" presId="urn:microsoft.com/office/officeart/2005/8/layout/radial6"/>
    <dgm:cxn modelId="{88A03E95-1C11-4101-B1B8-CF2342AF06EE}" type="presParOf" srcId="{845566C0-FF1E-4CAE-8393-4FC1CE8C8562}" destId="{C4AC4B0A-DA5E-46FE-91CD-EE23238F994E}" srcOrd="23" destOrd="0" presId="urn:microsoft.com/office/officeart/2005/8/layout/radial6"/>
    <dgm:cxn modelId="{551AB90F-6C07-4F40-B0FC-6CF8C818B405}" type="presParOf" srcId="{845566C0-FF1E-4CAE-8393-4FC1CE8C8562}" destId="{90EDAB50-C6DB-49CA-A0BD-8832DDCB5DA8}" srcOrd="24" destOrd="0" presId="urn:microsoft.com/office/officeart/2005/8/layout/radial6"/>
    <dgm:cxn modelId="{F754FECA-D2E5-4C7A-A8FF-2F7A9661A798}" type="presParOf" srcId="{845566C0-FF1E-4CAE-8393-4FC1CE8C8562}" destId="{D7209BF7-E14A-4648-8B50-3E2C059F3618}" srcOrd="25" destOrd="0" presId="urn:microsoft.com/office/officeart/2005/8/layout/radial6"/>
    <dgm:cxn modelId="{51227168-E669-4734-8D9B-CDAC9EF8A4B4}" type="presParOf" srcId="{845566C0-FF1E-4CAE-8393-4FC1CE8C8562}" destId="{F95E7A71-8DBE-4D11-A093-C8C30388DCB1}" srcOrd="26" destOrd="0" presId="urn:microsoft.com/office/officeart/2005/8/layout/radial6"/>
    <dgm:cxn modelId="{918BC831-C818-4BFC-AC1C-3876A147F69A}" type="presParOf" srcId="{845566C0-FF1E-4CAE-8393-4FC1CE8C8562}" destId="{5B0AA701-A213-4AA8-8619-57F49BA581E4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3F850-C6AA-4416-94A9-07C191B3B843}">
      <dsp:nvSpPr>
        <dsp:cNvPr id="0" name=""/>
        <dsp:cNvSpPr/>
      </dsp:nvSpPr>
      <dsp:spPr>
        <a:xfrm>
          <a:off x="0" y="250900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81224-76DB-46F5-8F4E-741E562D425E}">
      <dsp:nvSpPr>
        <dsp:cNvPr id="0" name=""/>
        <dsp:cNvSpPr/>
      </dsp:nvSpPr>
      <dsp:spPr>
        <a:xfrm>
          <a:off x="474098" y="73780"/>
          <a:ext cx="8665760" cy="354239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 Обеспечение сбалансированности и долгосрочной устойчивости бюджетного процесса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73780"/>
        <a:ext cx="8665760" cy="354239"/>
      </dsp:txXfrm>
    </dsp:sp>
    <dsp:sp modelId="{465A3B8E-7C1C-4F10-BB7F-3052699381DB}">
      <dsp:nvSpPr>
        <dsp:cNvPr id="0" name=""/>
        <dsp:cNvSpPr/>
      </dsp:nvSpPr>
      <dsp:spPr>
        <a:xfrm>
          <a:off x="0" y="795220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B8E9C-3331-4F8F-8338-BB8F5C79294D}">
      <dsp:nvSpPr>
        <dsp:cNvPr id="0" name=""/>
        <dsp:cNvSpPr/>
      </dsp:nvSpPr>
      <dsp:spPr>
        <a:xfrm>
          <a:off x="474098" y="618100"/>
          <a:ext cx="8665760" cy="354239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Повышение качества планирования и эффективности расходования бюджетных средств  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618100"/>
        <a:ext cx="8665760" cy="354239"/>
      </dsp:txXfrm>
    </dsp:sp>
    <dsp:sp modelId="{C21E9D50-6793-43B6-B81B-9E6BA29CDF4D}">
      <dsp:nvSpPr>
        <dsp:cNvPr id="0" name=""/>
        <dsp:cNvSpPr/>
      </dsp:nvSpPr>
      <dsp:spPr>
        <a:xfrm>
          <a:off x="0" y="1339540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D8151-C804-481F-834F-376383B3531A}">
      <dsp:nvSpPr>
        <dsp:cNvPr id="0" name=""/>
        <dsp:cNvSpPr/>
      </dsp:nvSpPr>
      <dsp:spPr>
        <a:xfrm>
          <a:off x="474098" y="1162420"/>
          <a:ext cx="8665760" cy="354239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Повышение эффективности администрирования действующих налоговых и неналоговых доходов бюджета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1162420"/>
        <a:ext cx="8665760" cy="354239"/>
      </dsp:txXfrm>
    </dsp:sp>
    <dsp:sp modelId="{4C8523A6-74F5-4C5C-B337-891102F0E81E}">
      <dsp:nvSpPr>
        <dsp:cNvPr id="0" name=""/>
        <dsp:cNvSpPr/>
      </dsp:nvSpPr>
      <dsp:spPr>
        <a:xfrm>
          <a:off x="0" y="1883860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50D81-BEDC-4D4F-8C12-459BC9B6CA25}">
      <dsp:nvSpPr>
        <dsp:cNvPr id="0" name=""/>
        <dsp:cNvSpPr/>
      </dsp:nvSpPr>
      <dsp:spPr>
        <a:xfrm>
          <a:off x="474098" y="1706740"/>
          <a:ext cx="8665760" cy="354239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Совершенствование методов налогового администрирования, повышение уровня ответственности главных администраторов доходов за  выполнением плановых показателей поступления доходов в бюджет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1706740"/>
        <a:ext cx="8665760" cy="354239"/>
      </dsp:txXfrm>
    </dsp:sp>
    <dsp:sp modelId="{023B80D1-2EB6-4FF1-BB70-4136C77F86AD}">
      <dsp:nvSpPr>
        <dsp:cNvPr id="0" name=""/>
        <dsp:cNvSpPr/>
      </dsp:nvSpPr>
      <dsp:spPr>
        <a:xfrm>
          <a:off x="0" y="2358951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3F5F-73A8-4469-A305-61A22AB64B46}">
      <dsp:nvSpPr>
        <dsp:cNvPr id="0" name=""/>
        <dsp:cNvSpPr/>
      </dsp:nvSpPr>
      <dsp:spPr>
        <a:xfrm>
          <a:off x="474098" y="2251060"/>
          <a:ext cx="8665760" cy="28501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Обеспечение прозрачности и открытости бюджетного планирования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2251060"/>
        <a:ext cx="8665760" cy="285010"/>
      </dsp:txXfrm>
    </dsp:sp>
    <dsp:sp modelId="{24FF2EB3-119A-43E5-B70F-E10063CD13D1}">
      <dsp:nvSpPr>
        <dsp:cNvPr id="0" name=""/>
        <dsp:cNvSpPr/>
      </dsp:nvSpPr>
      <dsp:spPr>
        <a:xfrm>
          <a:off x="0" y="2796067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08826-980B-430B-BCA0-76C4406FB79F}">
      <dsp:nvSpPr>
        <dsp:cNvPr id="0" name=""/>
        <dsp:cNvSpPr/>
      </dsp:nvSpPr>
      <dsp:spPr>
        <a:xfrm>
          <a:off x="474098" y="2726151"/>
          <a:ext cx="8665760" cy="247036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Повышение эффективности управления муниципальной собственностью 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2726151"/>
        <a:ext cx="8665760" cy="247036"/>
      </dsp:txXfrm>
    </dsp:sp>
    <dsp:sp modelId="{6EDC4B2A-9D9A-48E7-9961-823068E1B17A}">
      <dsp:nvSpPr>
        <dsp:cNvPr id="0" name=""/>
        <dsp:cNvSpPr/>
      </dsp:nvSpPr>
      <dsp:spPr>
        <a:xfrm>
          <a:off x="0" y="3313968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4C85D-E1BC-4ABE-9FC5-4620E524CC35}">
      <dsp:nvSpPr>
        <dsp:cNvPr id="0" name=""/>
        <dsp:cNvSpPr/>
      </dsp:nvSpPr>
      <dsp:spPr>
        <a:xfrm>
          <a:off x="474098" y="3163267"/>
          <a:ext cx="8665760" cy="32782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Привлечение в бюджет дополнительных межбюджетных трансфертов из иных бюджетов бюджетной системы Российской Федерации 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4098" y="3163267"/>
        <a:ext cx="8665760" cy="327820"/>
      </dsp:txXfrm>
    </dsp:sp>
    <dsp:sp modelId="{AC57FFA1-6888-4BEC-963A-E35E89126C29}">
      <dsp:nvSpPr>
        <dsp:cNvPr id="0" name=""/>
        <dsp:cNvSpPr/>
      </dsp:nvSpPr>
      <dsp:spPr>
        <a:xfrm>
          <a:off x="0" y="3846233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5D0B-7CEA-4021-A791-C70F72099CDE}">
      <dsp:nvSpPr>
        <dsp:cNvPr id="0" name=""/>
        <dsp:cNvSpPr/>
      </dsp:nvSpPr>
      <dsp:spPr>
        <a:xfrm>
          <a:off x="458884" y="3697038"/>
          <a:ext cx="8665760" cy="342185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  <a:latin typeface="Century Gothic" pitchFamily="34" charset="0"/>
            </a:rPr>
            <a:t> - </a:t>
          </a:r>
          <a:r>
            <a:rPr lang="ru-RU" sz="1300" kern="1200" dirty="0" smtClean="0">
              <a:solidFill>
                <a:srgbClr val="0000FF"/>
              </a:solidFill>
            </a:rPr>
            <a:t>Принятие новых расходных обязательств бюджета исключительно при наличии дополнительных доходов  бюджета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58884" y="3697038"/>
        <a:ext cx="8665760" cy="342185"/>
      </dsp:txXfrm>
    </dsp:sp>
    <dsp:sp modelId="{56D2E29D-145F-4096-98A2-66892E26B2E9}">
      <dsp:nvSpPr>
        <dsp:cNvPr id="0" name=""/>
        <dsp:cNvSpPr/>
      </dsp:nvSpPr>
      <dsp:spPr>
        <a:xfrm>
          <a:off x="0" y="4390553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5C1B1-927B-485B-8DF9-2779F18152F3}">
      <dsp:nvSpPr>
        <dsp:cNvPr id="0" name=""/>
        <dsp:cNvSpPr/>
      </dsp:nvSpPr>
      <dsp:spPr>
        <a:xfrm>
          <a:off x="479574" y="4214985"/>
          <a:ext cx="8628524" cy="354239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</a:rPr>
            <a:t>- Повышение качества управления муниципальными программами, обеспечение надлежащего контроля за своевременностью и полнотой достижения заявленных результатов</a:t>
          </a:r>
          <a:endParaRPr lang="ru-RU" sz="1300" kern="1200" dirty="0">
            <a:solidFill>
              <a:srgbClr val="0000FF"/>
            </a:solidFill>
            <a:latin typeface="Century Gothic" pitchFamily="34" charset="0"/>
          </a:endParaRPr>
        </a:p>
      </dsp:txBody>
      <dsp:txXfrm>
        <a:off x="479574" y="4214985"/>
        <a:ext cx="8628524" cy="354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AA701-A213-4AA8-8619-57F49BA581E4}">
      <dsp:nvSpPr>
        <dsp:cNvPr id="0" name=""/>
        <dsp:cNvSpPr/>
      </dsp:nvSpPr>
      <dsp:spPr>
        <a:xfrm>
          <a:off x="2954459" y="-44085"/>
          <a:ext cx="4164638" cy="4164638"/>
        </a:xfrm>
        <a:prstGeom prst="blockArc">
          <a:avLst>
            <a:gd name="adj1" fmla="val 13204804"/>
            <a:gd name="adj2" fmla="val 18950263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77981"/>
                <a:satOff val="-714"/>
                <a:lumOff val="6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981"/>
                <a:satOff val="-714"/>
                <a:lumOff val="6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981"/>
                <a:satOff val="-714"/>
                <a:lumOff val="6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DAB50-C6DB-49CA-A0BD-8832DDCB5DA8}">
      <dsp:nvSpPr>
        <dsp:cNvPr id="0" name=""/>
        <dsp:cNvSpPr/>
      </dsp:nvSpPr>
      <dsp:spPr>
        <a:xfrm>
          <a:off x="1632057" y="456429"/>
          <a:ext cx="4164638" cy="4164638"/>
        </a:xfrm>
        <a:prstGeom prst="blockArc">
          <a:avLst>
            <a:gd name="adj1" fmla="val 12462741"/>
            <a:gd name="adj2" fmla="val 15497915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155963"/>
                <a:satOff val="-1429"/>
                <a:lumOff val="12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55963"/>
                <a:satOff val="-1429"/>
                <a:lumOff val="12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55963"/>
                <a:satOff val="-1429"/>
                <a:lumOff val="12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0C73C-E719-4D4C-9BCB-AF652E70D5F3}">
      <dsp:nvSpPr>
        <dsp:cNvPr id="0" name=""/>
        <dsp:cNvSpPr/>
      </dsp:nvSpPr>
      <dsp:spPr>
        <a:xfrm>
          <a:off x="1644715" y="299617"/>
          <a:ext cx="4164638" cy="4164638"/>
        </a:xfrm>
        <a:prstGeom prst="blockArc">
          <a:avLst>
            <a:gd name="adj1" fmla="val 9906149"/>
            <a:gd name="adj2" fmla="val 12171878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27493-6D81-4CBF-AA49-E6CB877243FF}">
      <dsp:nvSpPr>
        <dsp:cNvPr id="0" name=""/>
        <dsp:cNvSpPr/>
      </dsp:nvSpPr>
      <dsp:spPr>
        <a:xfrm>
          <a:off x="1572227" y="78499"/>
          <a:ext cx="4164638" cy="4164638"/>
        </a:xfrm>
        <a:prstGeom prst="blockArc">
          <a:avLst>
            <a:gd name="adj1" fmla="val 6092681"/>
            <a:gd name="adj2" fmla="val 9515800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311925"/>
                <a:satOff val="-2858"/>
                <a:lumOff val="246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925"/>
                <a:satOff val="-2858"/>
                <a:lumOff val="246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925"/>
                <a:satOff val="-2858"/>
                <a:lumOff val="246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42250-90DF-493D-8761-6AAEF4B26B3A}">
      <dsp:nvSpPr>
        <dsp:cNvPr id="0" name=""/>
        <dsp:cNvSpPr/>
      </dsp:nvSpPr>
      <dsp:spPr>
        <a:xfrm>
          <a:off x="2793346" y="1142891"/>
          <a:ext cx="4164638" cy="3569761"/>
        </a:xfrm>
        <a:prstGeom prst="blockArc">
          <a:avLst>
            <a:gd name="adj1" fmla="val 2482989"/>
            <a:gd name="adj2" fmla="val 8563147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311925"/>
                <a:satOff val="-2858"/>
                <a:lumOff val="246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925"/>
                <a:satOff val="-2858"/>
                <a:lumOff val="246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925"/>
                <a:satOff val="-2858"/>
                <a:lumOff val="246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FA6E8-AFC3-4408-81B1-819F0434FE01}">
      <dsp:nvSpPr>
        <dsp:cNvPr id="0" name=""/>
        <dsp:cNvSpPr/>
      </dsp:nvSpPr>
      <dsp:spPr>
        <a:xfrm>
          <a:off x="5539920" y="544263"/>
          <a:ext cx="4164638" cy="4164638"/>
        </a:xfrm>
        <a:prstGeom prst="blockArc">
          <a:avLst>
            <a:gd name="adj1" fmla="val 1976825"/>
            <a:gd name="adj2" fmla="val 7566044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FA603-EAFE-4A97-A693-383DF71B39BE}">
      <dsp:nvSpPr>
        <dsp:cNvPr id="0" name=""/>
        <dsp:cNvSpPr/>
      </dsp:nvSpPr>
      <dsp:spPr>
        <a:xfrm>
          <a:off x="5469485" y="661310"/>
          <a:ext cx="4164638" cy="4164638"/>
        </a:xfrm>
        <a:prstGeom prst="blockArc">
          <a:avLst>
            <a:gd name="adj1" fmla="val 20850495"/>
            <a:gd name="adj2" fmla="val 1747750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155963"/>
                <a:satOff val="-1429"/>
                <a:lumOff val="12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55963"/>
                <a:satOff val="-1429"/>
                <a:lumOff val="12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55963"/>
                <a:satOff val="-1429"/>
                <a:lumOff val="12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5370-2399-455D-9176-2EA0B09540DF}">
      <dsp:nvSpPr>
        <dsp:cNvPr id="0" name=""/>
        <dsp:cNvSpPr/>
      </dsp:nvSpPr>
      <dsp:spPr>
        <a:xfrm>
          <a:off x="5465259" y="-206174"/>
          <a:ext cx="4164638" cy="4164638"/>
        </a:xfrm>
        <a:prstGeom prst="blockArc">
          <a:avLst>
            <a:gd name="adj1" fmla="val 19725949"/>
            <a:gd name="adj2" fmla="val 716009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77981"/>
                <a:satOff val="-714"/>
                <a:lumOff val="6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981"/>
                <a:satOff val="-714"/>
                <a:lumOff val="6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981"/>
                <a:satOff val="-714"/>
                <a:lumOff val="6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675FD-6909-4BE3-8314-2ACC244D7667}">
      <dsp:nvSpPr>
        <dsp:cNvPr id="0" name=""/>
        <dsp:cNvSpPr/>
      </dsp:nvSpPr>
      <dsp:spPr>
        <a:xfrm>
          <a:off x="5150304" y="-104657"/>
          <a:ext cx="4164638" cy="4164638"/>
        </a:xfrm>
        <a:prstGeom prst="blockArc">
          <a:avLst>
            <a:gd name="adj1" fmla="val 13759451"/>
            <a:gd name="adj2" fmla="val 19523151"/>
            <a:gd name="adj3" fmla="val 3063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19BA1-44AC-4C55-A0FC-F23E96A6458C}">
      <dsp:nvSpPr>
        <dsp:cNvPr id="0" name=""/>
        <dsp:cNvSpPr/>
      </dsp:nvSpPr>
      <dsp:spPr>
        <a:xfrm>
          <a:off x="4098422" y="1008115"/>
          <a:ext cx="3318405" cy="2671137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ОБЪЕМ РАСХОДОВ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2025 год составил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3 520 267,7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98422" y="1008115"/>
        <a:ext cx="3318405" cy="2671137"/>
      </dsp:txXfrm>
    </dsp:sp>
    <dsp:sp modelId="{8424C24A-2715-480C-BFCA-D1710A7563FD}">
      <dsp:nvSpPr>
        <dsp:cNvPr id="0" name=""/>
        <dsp:cNvSpPr/>
      </dsp:nvSpPr>
      <dsp:spPr>
        <a:xfrm>
          <a:off x="4928519" y="-115475"/>
          <a:ext cx="2696738" cy="1076145"/>
        </a:xfrm>
        <a:prstGeom prst="ellipse">
          <a:avLst/>
        </a:prstGeom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 </a:t>
          </a: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5 238,2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4928519" y="-115475"/>
        <a:ext cx="2696738" cy="1076145"/>
      </dsp:txXfrm>
    </dsp:sp>
    <dsp:sp modelId="{F9E6E000-43A5-4DDF-AE02-18E69A23A9C3}">
      <dsp:nvSpPr>
        <dsp:cNvPr id="0" name=""/>
        <dsp:cNvSpPr/>
      </dsp:nvSpPr>
      <dsp:spPr>
        <a:xfrm>
          <a:off x="7704855" y="216027"/>
          <a:ext cx="3191904" cy="1193789"/>
        </a:xfrm>
        <a:prstGeom prst="ellipse">
          <a:avLst/>
        </a:prstGeom>
        <a:gradFill flip="none" rotWithShape="1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финансов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555 803,0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7704855" y="216027"/>
        <a:ext cx="3191904" cy="1193789"/>
      </dsp:txXfrm>
    </dsp:sp>
    <dsp:sp modelId="{49EA0950-1E43-4105-A63A-7B6D7EE91229}">
      <dsp:nvSpPr>
        <dsp:cNvPr id="0" name=""/>
        <dsp:cNvSpPr/>
      </dsp:nvSpPr>
      <dsp:spPr>
        <a:xfrm>
          <a:off x="8223927" y="1584177"/>
          <a:ext cx="2659531" cy="1431893"/>
        </a:xfrm>
        <a:prstGeom prst="ellipse">
          <a:avLst/>
        </a:prstGeom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по земельным ресурсам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1 911,8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8223927" y="1584177"/>
        <a:ext cx="2659531" cy="1431893"/>
      </dsp:txXfrm>
    </dsp:sp>
    <dsp:sp modelId="{7B57B802-743C-4C0E-BA5E-6F2D00E2CA63}">
      <dsp:nvSpPr>
        <dsp:cNvPr id="0" name=""/>
        <dsp:cNvSpPr/>
      </dsp:nvSpPr>
      <dsp:spPr>
        <a:xfrm>
          <a:off x="7848880" y="3168358"/>
          <a:ext cx="2988047" cy="1146758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ЖКХ, ТЭК, транспорта и связи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2 672 500,1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7848880" y="3168358"/>
        <a:ext cx="2988047" cy="1146758"/>
      </dsp:txXfrm>
    </dsp:sp>
    <dsp:sp modelId="{CD11D5F7-AE4E-45E2-9472-E1C12ABDA449}">
      <dsp:nvSpPr>
        <dsp:cNvPr id="0" name=""/>
        <dsp:cNvSpPr/>
      </dsp:nvSpPr>
      <dsp:spPr>
        <a:xfrm>
          <a:off x="4901592" y="3698454"/>
          <a:ext cx="3025041" cy="1169675"/>
        </a:xfrm>
        <a:prstGeom prst="ellipse">
          <a:avLst/>
        </a:prstGeom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капитального строительства администрации </a:t>
          </a: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 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76 409,2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901592" y="3698454"/>
        <a:ext cx="3025041" cy="1169675"/>
      </dsp:txXfrm>
    </dsp:sp>
    <dsp:sp modelId="{F25C5CFB-9578-4703-B9A7-E79981386719}">
      <dsp:nvSpPr>
        <dsp:cNvPr id="0" name=""/>
        <dsp:cNvSpPr/>
      </dsp:nvSpPr>
      <dsp:spPr>
        <a:xfrm>
          <a:off x="1656184" y="3636147"/>
          <a:ext cx="3176011" cy="1067233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культуры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129 223,9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/>
        </a:p>
      </dsp:txBody>
      <dsp:txXfrm>
        <a:off x="1656184" y="3636147"/>
        <a:ext cx="3176011" cy="1067233"/>
      </dsp:txXfrm>
    </dsp:sp>
    <dsp:sp modelId="{6DCD1539-36E2-44B4-AFBD-48482BBC60BB}">
      <dsp:nvSpPr>
        <dsp:cNvPr id="0" name=""/>
        <dsp:cNvSpPr/>
      </dsp:nvSpPr>
      <dsp:spPr>
        <a:xfrm>
          <a:off x="72012" y="2232247"/>
          <a:ext cx="3347028" cy="1353671"/>
        </a:xfrm>
        <a:prstGeom prst="ellipse">
          <a:avLst/>
        </a:prstGeom>
        <a:gradFill flip="none" rotWithShape="0">
          <a:gsLst>
            <a:gs pos="0">
              <a:srgbClr val="24CDE4">
                <a:shade val="30000"/>
                <a:satMod val="115000"/>
              </a:srgbClr>
            </a:gs>
            <a:gs pos="50000">
              <a:srgbClr val="24CDE4">
                <a:shade val="67500"/>
                <a:satMod val="115000"/>
              </a:srgbClr>
            </a:gs>
            <a:gs pos="100000">
              <a:srgbClr val="24CDE4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по физической культуре, спорту, молодежной политики и туризму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77 935,0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72012" y="2232247"/>
        <a:ext cx="3347028" cy="1353671"/>
      </dsp:txXfrm>
    </dsp:sp>
    <dsp:sp modelId="{5CC71F08-A9CA-4466-97F9-6D70ADD66B9F}">
      <dsp:nvSpPr>
        <dsp:cNvPr id="0" name=""/>
        <dsp:cNvSpPr/>
      </dsp:nvSpPr>
      <dsp:spPr>
        <a:xfrm>
          <a:off x="144023" y="1010222"/>
          <a:ext cx="3387388" cy="1150018"/>
        </a:xfrm>
        <a:prstGeom prst="ellipse">
          <a:avLst/>
        </a:prstGeom>
        <a:gradFill flip="none" rotWithShape="1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</a:t>
          </a: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управлению имуществом администрации 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769,2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144023" y="1010222"/>
        <a:ext cx="3387388" cy="1150018"/>
      </dsp:txXfrm>
    </dsp:sp>
    <dsp:sp modelId="{D7209BF7-E14A-4648-8B50-3E2C059F3618}">
      <dsp:nvSpPr>
        <dsp:cNvPr id="0" name=""/>
        <dsp:cNvSpPr/>
      </dsp:nvSpPr>
      <dsp:spPr>
        <a:xfrm>
          <a:off x="1728200" y="0"/>
          <a:ext cx="3017795" cy="1061865"/>
        </a:xfrm>
        <a:prstGeom prst="ellipse">
          <a:avLst/>
        </a:prstGeom>
        <a:solidFill>
          <a:srgbClr val="24CDE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Энгельсский городской Совет депутатов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477,3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1728200" y="0"/>
        <a:ext cx="3017795" cy="10618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AA701-A213-4AA8-8619-57F49BA581E4}">
      <dsp:nvSpPr>
        <dsp:cNvPr id="0" name=""/>
        <dsp:cNvSpPr/>
      </dsp:nvSpPr>
      <dsp:spPr>
        <a:xfrm>
          <a:off x="2906630" y="-73602"/>
          <a:ext cx="4293972" cy="4293972"/>
        </a:xfrm>
        <a:prstGeom prst="blockArc">
          <a:avLst>
            <a:gd name="adj1" fmla="val 13145667"/>
            <a:gd name="adj2" fmla="val 19012066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77981"/>
                <a:satOff val="-714"/>
                <a:lumOff val="6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981"/>
                <a:satOff val="-714"/>
                <a:lumOff val="6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981"/>
                <a:satOff val="-714"/>
                <a:lumOff val="6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DAB50-C6DB-49CA-A0BD-8832DDCB5DA8}">
      <dsp:nvSpPr>
        <dsp:cNvPr id="0" name=""/>
        <dsp:cNvSpPr/>
      </dsp:nvSpPr>
      <dsp:spPr>
        <a:xfrm>
          <a:off x="1515485" y="471411"/>
          <a:ext cx="4293972" cy="4293972"/>
        </a:xfrm>
        <a:prstGeom prst="blockArc">
          <a:avLst>
            <a:gd name="adj1" fmla="val 12465155"/>
            <a:gd name="adj2" fmla="val 15505382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155963"/>
                <a:satOff val="-1429"/>
                <a:lumOff val="12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55963"/>
                <a:satOff val="-1429"/>
                <a:lumOff val="12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55963"/>
                <a:satOff val="-1429"/>
                <a:lumOff val="12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0C73C-E719-4D4C-9BCB-AF652E70D5F3}">
      <dsp:nvSpPr>
        <dsp:cNvPr id="0" name=""/>
        <dsp:cNvSpPr/>
      </dsp:nvSpPr>
      <dsp:spPr>
        <a:xfrm>
          <a:off x="1639491" y="-30302"/>
          <a:ext cx="4293972" cy="4293972"/>
        </a:xfrm>
        <a:prstGeom prst="blockArc">
          <a:avLst>
            <a:gd name="adj1" fmla="val 9240098"/>
            <a:gd name="adj2" fmla="val 11591954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27493-6D81-4CBF-AA49-E6CB877243FF}">
      <dsp:nvSpPr>
        <dsp:cNvPr id="0" name=""/>
        <dsp:cNvSpPr/>
      </dsp:nvSpPr>
      <dsp:spPr>
        <a:xfrm>
          <a:off x="1850473" y="784704"/>
          <a:ext cx="4293972" cy="4293972"/>
        </a:xfrm>
        <a:prstGeom prst="blockArc">
          <a:avLst>
            <a:gd name="adj1" fmla="val 7838691"/>
            <a:gd name="adj2" fmla="val 10618273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311925"/>
                <a:satOff val="-2858"/>
                <a:lumOff val="246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925"/>
                <a:satOff val="-2858"/>
                <a:lumOff val="246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925"/>
                <a:satOff val="-2858"/>
                <a:lumOff val="246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42250-90DF-493D-8761-6AAEF4B26B3A}">
      <dsp:nvSpPr>
        <dsp:cNvPr id="0" name=""/>
        <dsp:cNvSpPr/>
      </dsp:nvSpPr>
      <dsp:spPr>
        <a:xfrm>
          <a:off x="2038670" y="1274423"/>
          <a:ext cx="4293972" cy="3680621"/>
        </a:xfrm>
        <a:prstGeom prst="blockArc">
          <a:avLst>
            <a:gd name="adj1" fmla="val 2534132"/>
            <a:gd name="adj2" fmla="val 8265868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311925"/>
                <a:satOff val="-2858"/>
                <a:lumOff val="246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925"/>
                <a:satOff val="-2858"/>
                <a:lumOff val="246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925"/>
                <a:satOff val="-2858"/>
                <a:lumOff val="246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FA6E8-AFC3-4408-81B1-819F0434FE01}">
      <dsp:nvSpPr>
        <dsp:cNvPr id="0" name=""/>
        <dsp:cNvSpPr/>
      </dsp:nvSpPr>
      <dsp:spPr>
        <a:xfrm>
          <a:off x="5076716" y="872111"/>
          <a:ext cx="4293972" cy="4293972"/>
        </a:xfrm>
        <a:prstGeom prst="blockArc">
          <a:avLst>
            <a:gd name="adj1" fmla="val 1881840"/>
            <a:gd name="adj2" fmla="val 8049502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FA603-EAFE-4A97-A693-383DF71B39BE}">
      <dsp:nvSpPr>
        <dsp:cNvPr id="0" name=""/>
        <dsp:cNvSpPr/>
      </dsp:nvSpPr>
      <dsp:spPr>
        <a:xfrm>
          <a:off x="5017216" y="976263"/>
          <a:ext cx="4293972" cy="4293972"/>
        </a:xfrm>
        <a:prstGeom prst="blockArc">
          <a:avLst>
            <a:gd name="adj1" fmla="val 20837732"/>
            <a:gd name="adj2" fmla="val 1686764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155963"/>
                <a:satOff val="-1429"/>
                <a:lumOff val="12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55963"/>
                <a:satOff val="-1429"/>
                <a:lumOff val="12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55963"/>
                <a:satOff val="-1429"/>
                <a:lumOff val="12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5370-2399-455D-9176-2EA0B09540DF}">
      <dsp:nvSpPr>
        <dsp:cNvPr id="0" name=""/>
        <dsp:cNvSpPr/>
      </dsp:nvSpPr>
      <dsp:spPr>
        <a:xfrm>
          <a:off x="5194400" y="-445550"/>
          <a:ext cx="4293972" cy="4293972"/>
        </a:xfrm>
        <a:prstGeom prst="blockArc">
          <a:avLst>
            <a:gd name="adj1" fmla="val 20762296"/>
            <a:gd name="adj2" fmla="val 1614686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77981"/>
                <a:satOff val="-714"/>
                <a:lumOff val="6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981"/>
                <a:satOff val="-714"/>
                <a:lumOff val="6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981"/>
                <a:satOff val="-714"/>
                <a:lumOff val="6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675FD-6909-4BE3-8314-2ACC244D7667}">
      <dsp:nvSpPr>
        <dsp:cNvPr id="0" name=""/>
        <dsp:cNvSpPr/>
      </dsp:nvSpPr>
      <dsp:spPr>
        <a:xfrm>
          <a:off x="4992192" y="46788"/>
          <a:ext cx="4293972" cy="4293972"/>
        </a:xfrm>
        <a:prstGeom prst="blockArc">
          <a:avLst>
            <a:gd name="adj1" fmla="val 14177590"/>
            <a:gd name="adj2" fmla="val 19901737"/>
            <a:gd name="adj3" fmla="val 306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19BA1-44AC-4C55-A0FC-F23E96A6458C}">
      <dsp:nvSpPr>
        <dsp:cNvPr id="0" name=""/>
        <dsp:cNvSpPr/>
      </dsp:nvSpPr>
      <dsp:spPr>
        <a:xfrm>
          <a:off x="4048721" y="1152118"/>
          <a:ext cx="3080072" cy="2528256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 2025 год исполнены в объеме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3 777 712,8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7030A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48721" y="1152118"/>
        <a:ext cx="3080072" cy="2528256"/>
      </dsp:txXfrm>
    </dsp:sp>
    <dsp:sp modelId="{8424C24A-2715-480C-BFCA-D1710A7563FD}">
      <dsp:nvSpPr>
        <dsp:cNvPr id="0" name=""/>
        <dsp:cNvSpPr/>
      </dsp:nvSpPr>
      <dsp:spPr>
        <a:xfrm>
          <a:off x="4968553" y="-119585"/>
          <a:ext cx="2779847" cy="1109310"/>
        </a:xfrm>
        <a:prstGeom prst="ellipse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 </a:t>
          </a: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5 238,1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4968553" y="-119585"/>
        <a:ext cx="2779847" cy="1109310"/>
      </dsp:txXfrm>
    </dsp:sp>
    <dsp:sp modelId="{F9E6E000-43A5-4DDF-AE02-18E69A23A9C3}">
      <dsp:nvSpPr>
        <dsp:cNvPr id="0" name=""/>
        <dsp:cNvSpPr/>
      </dsp:nvSpPr>
      <dsp:spPr>
        <a:xfrm>
          <a:off x="7848865" y="654521"/>
          <a:ext cx="3088352" cy="107366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финансов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554 676,2 </a:t>
          </a: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7848865" y="654521"/>
        <a:ext cx="3088352" cy="1073669"/>
      </dsp:txXfrm>
    </dsp:sp>
    <dsp:sp modelId="{49EA0950-1E43-4105-A63A-7B6D7EE91229}">
      <dsp:nvSpPr>
        <dsp:cNvPr id="0" name=""/>
        <dsp:cNvSpPr/>
      </dsp:nvSpPr>
      <dsp:spPr>
        <a:xfrm>
          <a:off x="7435886" y="2016222"/>
          <a:ext cx="3581337" cy="1284173"/>
        </a:xfrm>
        <a:prstGeom prst="ellipse">
          <a:avLst/>
        </a:prstGeom>
        <a:gradFill flip="none" rotWithShape="1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</a:t>
          </a: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земельным ресурсам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1 911,8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7435886" y="2016222"/>
        <a:ext cx="3581337" cy="1284173"/>
      </dsp:txXfrm>
    </dsp:sp>
    <dsp:sp modelId="{7B57B802-743C-4C0E-BA5E-6F2D00E2CA63}">
      <dsp:nvSpPr>
        <dsp:cNvPr id="0" name=""/>
        <dsp:cNvSpPr/>
      </dsp:nvSpPr>
      <dsp:spPr>
        <a:xfrm>
          <a:off x="7488828" y="3528386"/>
          <a:ext cx="3080134" cy="118209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ЖКХ, ТЭК, транспорта и связи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2 531 072,1 </a:t>
          </a: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7488828" y="3528386"/>
        <a:ext cx="3080134" cy="1182099"/>
      </dsp:txXfrm>
    </dsp:sp>
    <dsp:sp modelId="{CD11D5F7-AE4E-45E2-9472-E1C12ABDA449}">
      <dsp:nvSpPr>
        <dsp:cNvPr id="0" name=""/>
        <dsp:cNvSpPr/>
      </dsp:nvSpPr>
      <dsp:spPr>
        <a:xfrm>
          <a:off x="4320505" y="3932935"/>
          <a:ext cx="2860827" cy="1205723"/>
        </a:xfrm>
        <a:prstGeom prst="ellipse">
          <a:avLst/>
        </a:prstGeom>
        <a:gradFill flip="none" rotWithShape="1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капитального строительства администрации </a:t>
          </a: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 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18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76 409,2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320505" y="3932935"/>
        <a:ext cx="2860827" cy="1205723"/>
      </dsp:txXfrm>
    </dsp:sp>
    <dsp:sp modelId="{F25C5CFB-9578-4703-B9A7-E79981386719}">
      <dsp:nvSpPr>
        <dsp:cNvPr id="0" name=""/>
        <dsp:cNvSpPr/>
      </dsp:nvSpPr>
      <dsp:spPr>
        <a:xfrm>
          <a:off x="1198878" y="3985735"/>
          <a:ext cx="2843029" cy="1100124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культуры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129 223,9 </a:t>
          </a: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1198878" y="3985735"/>
        <a:ext cx="2843029" cy="1100124"/>
      </dsp:txXfrm>
    </dsp:sp>
    <dsp:sp modelId="{6DCD1539-36E2-44B4-AFBD-48482BBC60BB}">
      <dsp:nvSpPr>
        <dsp:cNvPr id="0" name=""/>
        <dsp:cNvSpPr/>
      </dsp:nvSpPr>
      <dsp:spPr>
        <a:xfrm>
          <a:off x="0" y="2345700"/>
          <a:ext cx="3772600" cy="1395388"/>
        </a:xfrm>
        <a:prstGeom prst="ellipse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</a:t>
          </a: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физической культуре, спорту, молодежной политики и туризму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77 935,0 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0" y="2345700"/>
        <a:ext cx="3772600" cy="1395388"/>
      </dsp:txXfrm>
    </dsp:sp>
    <dsp:sp modelId="{5CC71F08-A9CA-4466-97F9-6D70ADD66B9F}">
      <dsp:nvSpPr>
        <dsp:cNvPr id="0" name=""/>
        <dsp:cNvSpPr/>
      </dsp:nvSpPr>
      <dsp:spPr>
        <a:xfrm>
          <a:off x="0" y="1035656"/>
          <a:ext cx="3456433" cy="1196591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по управлению имуществом администрации 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769,2 </a:t>
          </a: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0" y="1035656"/>
        <a:ext cx="3456433" cy="1196591"/>
      </dsp:txXfrm>
    </dsp:sp>
    <dsp:sp modelId="{D7209BF7-E14A-4648-8B50-3E2C059F3618}">
      <dsp:nvSpPr>
        <dsp:cNvPr id="0" name=""/>
        <dsp:cNvSpPr/>
      </dsp:nvSpPr>
      <dsp:spPr>
        <a:xfrm>
          <a:off x="1619467" y="0"/>
          <a:ext cx="3110798" cy="1094590"/>
        </a:xfrm>
        <a:prstGeom prst="ellipse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Энгельсский городской Совет депутатов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477,3</a:t>
          </a:r>
          <a:r>
            <a:rPr lang="ru-RU" sz="12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2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1619467" y="0"/>
        <a:ext cx="3110798" cy="109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0.48302</cdr:x>
      <cdr:y>0.61826</cdr:y>
    </cdr:from>
    <cdr:to>
      <cdr:x>0.54437</cdr:x>
      <cdr:y>0.6627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52528" y="4006798"/>
          <a:ext cx="603638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332,3</a:t>
          </a:r>
          <a:endParaRPr lang="ru-RU" sz="11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H="1">
          <a:off x="-263352" y="-18864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-263352" y="-18864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T Astra Serif" panose="020A0703040505020204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T Astra Serif" panose="020A0703040505020204" pitchFamily="18" charset="-52"/>
              </a:defRPr>
            </a:lvl1pPr>
          </a:lstStyle>
          <a:p>
            <a:pPr>
              <a:defRPr/>
            </a:pPr>
            <a:fld id="{E3412728-F33B-4E07-8272-BF32C183A6AE}" type="datetimeFigureOut">
              <a:rPr lang="ru-RU"/>
              <a:pPr>
                <a:defRPr/>
              </a:pPr>
              <a:t>27.05.2026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T Astra Serif" panose="020A0703040505020204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T Astra Serif" pitchFamily="18" charset="-52"/>
              </a:defRPr>
            </a:lvl1pPr>
          </a:lstStyle>
          <a:p>
            <a:pPr>
              <a:defRPr/>
            </a:pPr>
            <a:fld id="{3F726AE2-7A63-4455-BBD6-70E10CC6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anose="020A0703040505020204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anose="020A0703040505020204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anose="020A0703040505020204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anose="020A0703040505020204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anose="020A0703040505020204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26AE2-7A63-4455-BBD6-70E10CC615E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35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50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06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3200" y="804863"/>
            <a:ext cx="714375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A48FA2-76B2-4537-818A-9988392DBAE9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12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10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D2708E-FB40-498B-87F2-ED90C97FA02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3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4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76D00A-151F-4AE1-99B7-32CA176925EC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76D00A-151F-4AE1-99B7-32CA176925EC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A454-E443-4A66-BE3F-97F56B8F86F7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96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AB5A-54A0-48EB-8F6E-7CAD42A5F2B4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CA36-5C41-45E0-AD35-D6F5094F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4169-5122-4DFD-BCD9-EF5BEBCC7B31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5523-A857-46E1-84D2-FD2C8351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1759-0BA1-4C71-88E2-3A7A74B0ACF3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BF01-4BD1-4A6F-99C1-BB4C738B6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771B-59B7-47BB-8841-79F582F089EF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8973-5832-448C-A64F-409C85003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9C4B-CD18-4E7D-8A2A-3ECE0F728F62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E6C0-219A-447D-B171-2A9F81A93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D54A-2A5A-4A07-942E-EA09A0431E3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5AA8-AF7C-41A3-B177-BF50F4D9F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4AAE-B5F8-4F10-A58F-6D8C99CBB2F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937A-BE9D-4E21-AE3E-792E52A9A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FF84-C65C-4C6E-88E0-BF6A2DC576DD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4F91-5E47-4CAE-814D-0ABF18F38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61DA-6E1B-4C77-8811-5F8558D754A6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0B31-2B3C-4E64-9343-C4452E07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DC18-E2A5-47A9-B84C-3106DB822627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0ABD-EF0D-4822-9105-8A2855368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1203-3439-421F-ABB9-4BA8DA6A21A1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88C9-54FE-43F7-BD5F-D60DC60D7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PT Astra Serif" pitchFamily="18" charset="-52"/>
              </a:defRPr>
            </a:lvl1pPr>
          </a:lstStyle>
          <a:p>
            <a:pPr>
              <a:defRPr/>
            </a:pPr>
            <a:fld id="{F253191A-B4B8-47CD-862F-8CE71D41160C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PT Astra Serif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PT Astra Serif" pitchFamily="18" charset="-52"/>
              </a:defRPr>
            </a:lvl1pPr>
          </a:lstStyle>
          <a:p>
            <a:pPr>
              <a:defRPr/>
            </a:pPr>
            <a:fld id="{7532CCC0-5EE4-4E42-BA87-3C3DEB0C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T Astra Serif" panose="020A0703040505020204" pitchFamily="18" charset="-52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PT Astra Serif" panose="020A0703040505020204" pitchFamily="18" charset="-52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PT Astra Serif" panose="020A0703040505020204" pitchFamily="18" charset="-52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PT Astra Serif" panose="020A0703040505020204" pitchFamily="18" charset="-52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PT Astra Serif" panose="020A0703040505020204" pitchFamily="18" charset="-52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PT Astra Serif" panose="020A0703040505020204" pitchFamily="18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6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chart" Target="../charts/chart2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11" Type="http://schemas.openxmlformats.org/officeDocument/2006/relationships/image" Target="../media/image6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10" Type="http://schemas.openxmlformats.org/officeDocument/2006/relationships/image" Target="../media/image67.jpeg"/><Relationship Id="rId4" Type="http://schemas.openxmlformats.org/officeDocument/2006/relationships/chart" Target="../charts/chart8.xml"/><Relationship Id="rId9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1.xml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3.png"/><Relationship Id="rId9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2.jpeg"/><Relationship Id="rId7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chart" Target="../charts/chart15.xml"/><Relationship Id="rId7" Type="http://schemas.openxmlformats.org/officeDocument/2006/relationships/image" Target="../media/image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7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8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40.jpeg"/><Relationship Id="rId7" Type="http://schemas.openxmlformats.org/officeDocument/2006/relationships/image" Target="../media/image9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6.jpeg"/><Relationship Id="rId9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6.jpeg"/><Relationship Id="rId4" Type="http://schemas.openxmlformats.org/officeDocument/2006/relationships/image" Target="../media/image9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4.jpeg"/><Relationship Id="rId7" Type="http://schemas.openxmlformats.org/officeDocument/2006/relationships/image" Target="../media/image10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Relationship Id="rId9" Type="http://schemas.openxmlformats.org/officeDocument/2006/relationships/image" Target="../media/image10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4.jpeg"/><Relationship Id="rId7" Type="http://schemas.openxmlformats.org/officeDocument/2006/relationships/image" Target="../media/image10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Relationship Id="rId9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0.jpeg"/><Relationship Id="rId7" Type="http://schemas.openxmlformats.org/officeDocument/2006/relationships/image" Target="../media/image1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40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85.jpeg"/><Relationship Id="rId10" Type="http://schemas.openxmlformats.org/officeDocument/2006/relationships/image" Target="../media/image119.jpeg"/><Relationship Id="rId4" Type="http://schemas.openxmlformats.org/officeDocument/2006/relationships/image" Target="../media/image84.jpeg"/><Relationship Id="rId9" Type="http://schemas.openxmlformats.org/officeDocument/2006/relationships/image" Target="../media/image1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84.jpeg"/><Relationship Id="rId7" Type="http://schemas.openxmlformats.org/officeDocument/2006/relationships/image" Target="../media/image1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Relationship Id="rId9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84.jpeg"/><Relationship Id="rId7" Type="http://schemas.openxmlformats.org/officeDocument/2006/relationships/image" Target="../media/image1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40.jpeg"/><Relationship Id="rId10" Type="http://schemas.openxmlformats.org/officeDocument/2006/relationships/image" Target="../media/image6.jpeg"/><Relationship Id="rId4" Type="http://schemas.openxmlformats.org/officeDocument/2006/relationships/image" Target="../media/image85.jpeg"/><Relationship Id="rId9" Type="http://schemas.openxmlformats.org/officeDocument/2006/relationships/image" Target="../media/image12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4.jpeg"/><Relationship Id="rId7" Type="http://schemas.openxmlformats.org/officeDocument/2006/relationships/image" Target="../media/image1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4.jpeg"/><Relationship Id="rId7" Type="http://schemas.openxmlformats.org/officeDocument/2006/relationships/image" Target="../media/image1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Relationship Id="rId9" Type="http://schemas.openxmlformats.org/officeDocument/2006/relationships/image" Target="../media/image1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jpeg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84.jpeg"/><Relationship Id="rId7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84.jpeg"/><Relationship Id="rId7" Type="http://schemas.openxmlformats.org/officeDocument/2006/relationships/image" Target="../media/image1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0.jpeg"/><Relationship Id="rId4" Type="http://schemas.openxmlformats.org/officeDocument/2006/relationships/image" Target="../media/image8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8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jpeg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7" Type="http://schemas.openxmlformats.org/officeDocument/2006/relationships/image" Target="../media/image1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jpeg"/><Relationship Id="rId5" Type="http://schemas.openxmlformats.org/officeDocument/2006/relationships/image" Target="../media/image6.jpeg"/><Relationship Id="rId4" Type="http://schemas.openxmlformats.org/officeDocument/2006/relationships/image" Target="../media/image15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6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chart" Target="../charts/char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/>
        </p:nvSpPr>
        <p:spPr bwMode="auto">
          <a:xfrm flipH="1">
            <a:off x="191344" y="6357958"/>
            <a:ext cx="12000656" cy="500042"/>
          </a:xfrm>
          <a:custGeom>
            <a:avLst/>
            <a:gdLst>
              <a:gd name="T0" fmla="*/ 0 w 74"/>
              <a:gd name="T1" fmla="*/ 66 h 169"/>
              <a:gd name="T2" fmla="*/ 0 w 74"/>
              <a:gd name="T3" fmla="*/ 169 h 169"/>
              <a:gd name="T4" fmla="*/ 74 w 74"/>
              <a:gd name="T5" fmla="*/ 169 h 169"/>
              <a:gd name="T6" fmla="*/ 74 w 74"/>
              <a:gd name="T7" fmla="*/ 0 h 169"/>
              <a:gd name="T8" fmla="*/ 0 w 74"/>
              <a:gd name="T9" fmla="*/ 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9">
                <a:moveTo>
                  <a:pt x="0" y="66"/>
                </a:moveTo>
                <a:cubicBezTo>
                  <a:pt x="0" y="169"/>
                  <a:pt x="0" y="169"/>
                  <a:pt x="0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0"/>
                  <a:pt x="74" y="0"/>
                  <a:pt x="74" y="0"/>
                </a:cubicBezTo>
                <a:cubicBezTo>
                  <a:pt x="52" y="24"/>
                  <a:pt x="28" y="47"/>
                  <a:pt x="0" y="6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  <a:reflection stA="0" endPos="65000" dist="50800" dir="5400000" sy="-100000" algn="bl" rotWithShape="0"/>
          </a:effectLst>
          <a:extLst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solidFill>
                <a:prstClr val="black"/>
              </a:solidFill>
              <a:latin typeface="PT Astra Serif" panose="020A0703040505020204" pitchFamily="18" charset="-52"/>
              <a:ea typeface="宋体" panose="02010600030101010101" pitchFamily="2" charset="-122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3352" y="6525344"/>
            <a:ext cx="11809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600" i="1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Комитет финансов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администрации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Энгельсского муниципального </a:t>
            </a:r>
            <a:r>
              <a:rPr lang="ru-RU" sz="1600" i="1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района                                                                       </a:t>
            </a:r>
            <a:r>
              <a:rPr lang="ru-RU" sz="1600" i="1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ru-RU" sz="1600" i="1" dirty="0">
              <a:solidFill>
                <a:schemeClr val="bg1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368" y="1556792"/>
            <a:ext cx="11640612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rebuchet MS" pitchFamily="34" charset="0"/>
                <a:cs typeface="Times New Roman" pitchFamily="18" charset="0"/>
              </a:rPr>
              <a:t>к решению об исполнении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rebuchet MS" pitchFamily="34" charset="0"/>
                <a:cs typeface="Times New Roman" pitchFamily="18" charset="0"/>
              </a:rPr>
              <a:t>городского поселения город Энгельс Энгельсского муниципального района Саратовской области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rebuchet MS" pitchFamily="34" charset="0"/>
                <a:cs typeface="Times New Roman" pitchFamily="18" charset="0"/>
              </a:rPr>
              <a:t>за 2025 год</a:t>
            </a:r>
            <a:endParaRPr lang="ru-RU" sz="2400" b="1" dirty="0">
              <a:solidFill>
                <a:srgbClr val="0000FF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5298" name="AutoShape 2" descr="C:\Users\%D0%9F%D0%BE%D0%BB%D1%8C%D0%B7%D0%BE%D0%B2%D0%B0%D1%82%D0%B5%D0%BB%D1%8C\Desktop\%D0%9C%D0%9E%D0%AF %D0%A0%D0%90%D0%91%D0%9E%D0%A2%D0%90\%D0%91%D1%8E%D0%B4%D0%B6%D0%B5%D1%82 %D0%B4%D0%BB%D1%8F %D0%B3%D1%80%D0%B0%D0%B6%D0%B4%D0%B0%D0%BD 2025\%D0%9A%D0%B0%D1%80%D1%82%D0%B8%D0%BD%D0%BA%D0%B8\%D0%B7%D0%B4%D0%B0%D0%BD%D0%B8%D0%B5 %D0%B0%D0%B4%D0%BC%D0%B8%D0%BD%D0%B8%D1%81%D1%82%D1%80%D0%B0%D1%86%D0%B8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0" name="AutoShape 4" descr="C:\Users\%D0%9F%D0%BE%D0%BB%D1%8C%D0%B7%D0%BE%D0%B2%D0%B0%D1%82%D0%B5%D0%BB%D1%8C\Desktop\%D0%9C%D0%9E%D0%AF %D0%A0%D0%90%D0%91%D0%9E%D0%A2%D0%90\%D0%91%D1%8E%D0%B4%D0%B6%D0%B5%D1%82 %D0%B4%D0%BB%D1%8F %D0%B3%D1%80%D0%B0%D0%B6%D0%B4%D0%B0%D0%BD 2025\%D0%9A%D0%B0%D1%80%D1%82%D0%B8%D0%BD%D0%BA%D0%B8\%D0%B7%D0%B4%D0%B0%D0%BD%D0%B8%D0%B5 %D0%B0%D0%B4%D0%BC%D0%B8%D0%BD%D0%B8%D1%81%D1%82%D1%80%D0%B0%D1%86%D0%B8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3645024"/>
            <a:ext cx="3672408" cy="27363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" name="Рисунок 27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esktop\МОЯ РАБОТА\Бюджет для граждан_2026\АКТУАЛЬНАЯ РЕДАКЦИЯ\0. Первоначальный по проекту бюджета от 15.11.2025\Новые картинки 2026\город энгельс адми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0256" y="3645024"/>
            <a:ext cx="3672408" cy="27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МОЯ РАБОТА\Бюджет для граждан_2026\АКТУАЛЬНАЯ РЕДАКЦИЯ\0. Первоначальный по проекту бюджета от 15.11.2025\Новые картинки 2026\старая адимнистрац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440" y="3645024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91744" y="260648"/>
            <a:ext cx="590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 для граждан </a:t>
            </a:r>
          </a:p>
        </p:txBody>
      </p:sp>
      <p:pic>
        <p:nvPicPr>
          <p:cNvPr id="20" name="Рисунок 19" descr="C:\Users\Пользователь\Downloads\2026021213020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40416" y="11663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Пользователь\Downloads\2026-02-12_14-10-36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7488" y="0"/>
            <a:ext cx="2016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9552384" y="735345"/>
            <a:ext cx="2520280" cy="576064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88088" y="764704"/>
            <a:ext cx="2657871" cy="57606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67808" y="764704"/>
            <a:ext cx="2544895" cy="57366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1544" y="1844824"/>
            <a:ext cx="1565065" cy="1416909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4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21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(факт)</a:t>
            </a:r>
            <a:endParaRPr lang="ru-RU" sz="2100" b="1" i="1" spc="5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3429000"/>
            <a:ext cx="1584176" cy="1422847"/>
          </a:xfrm>
          <a:prstGeom prst="rect">
            <a:avLst/>
          </a:prstGeom>
          <a:solidFill>
            <a:srgbClr val="F5F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4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100" b="1" i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(план)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5085184"/>
            <a:ext cx="1584176" cy="1324013"/>
          </a:xfrm>
          <a:prstGeom prst="rect">
            <a:avLst/>
          </a:prstGeom>
          <a:solidFill>
            <a:srgbClr val="F5F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4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37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(факт)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47728" y="2348880"/>
            <a:ext cx="672075" cy="384043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1824" y="908720"/>
            <a:ext cx="2304257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b="1" spc="5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04112" y="908720"/>
            <a:ext cx="2304257" cy="7886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b="1" spc="5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8408" y="908720"/>
            <a:ext cx="2016224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spc="5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Профицит(+)</a:t>
            </a:r>
          </a:p>
          <a:p>
            <a:pPr algn="ctr"/>
            <a:r>
              <a:rPr lang="ru-RU" b="1" spc="5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(-)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39816" y="2204864"/>
            <a:ext cx="2342483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2 739 974,6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32104" y="2204864"/>
            <a:ext cx="2376265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2 755 964,2</a:t>
            </a:r>
            <a:endParaRPr lang="ru-RU" sz="2900" b="1" spc="5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68408" y="2204864"/>
            <a:ext cx="2088232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- 15 989,6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68408" y="3645024"/>
            <a:ext cx="2088232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- 175 139,7</a:t>
            </a:r>
            <a:endParaRPr lang="ru-RU" sz="2700" b="1" spc="5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39816" y="3645024"/>
            <a:ext cx="2393642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3 345 128,0</a:t>
            </a:r>
            <a:endParaRPr lang="ru-RU" sz="2900" b="1" spc="5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39816" y="5157192"/>
            <a:ext cx="2432281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3 269 637,5</a:t>
            </a:r>
            <a:endParaRPr lang="ru-RU" sz="2900" b="1" spc="5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647728" y="3861048"/>
            <a:ext cx="672075" cy="3840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647728" y="5373216"/>
            <a:ext cx="672075" cy="38404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32104" y="3645024"/>
            <a:ext cx="2376264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3 520 267,7</a:t>
            </a:r>
            <a:endParaRPr lang="ru-RU" sz="2900" b="1" spc="5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32104" y="5157192"/>
            <a:ext cx="2376264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900" b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3 377 712,8</a:t>
            </a:r>
            <a:endParaRPr lang="ru-RU" sz="2900" b="1" spc="5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768408" y="5157192"/>
            <a:ext cx="2088232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- 108 075,3</a:t>
            </a:r>
            <a:endParaRPr lang="ru-RU" sz="2700" b="1" spc="5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75520" y="0"/>
            <a:ext cx="9409045" cy="5386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spc="5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i="1" spc="5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Основные  характеристики бюджета</a:t>
            </a:r>
            <a:r>
              <a:rPr lang="ru-RU" sz="2700" b="1" i="1" spc="5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, тыс. рублей</a:t>
            </a:r>
            <a:endParaRPr lang="ru-RU" sz="27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889" cy="576064"/>
          </a:xfrm>
          <a:prstGeom prst="rect">
            <a:avLst/>
          </a:prstGeom>
        </p:spPr>
      </p:pic>
      <p:pic>
        <p:nvPicPr>
          <p:cNvPr id="37" name="Рисунок 36" descr="C:\Users\Пользователь\Desktop\МОЯ РАБОТА\Бюджет для граждан_2024\ИСПОЛНЕНИЕ\картинки\доход, расход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0704" y="2780928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Пользователь\Desktop\МОЯ РАБОТА\Бюджет для граждан_2026\АКТУАЛЬНАЯ РЕДАКЦИЯ\0. Первоначальный по проекту бюджета от 15.11.2025\Новые картинки 2026\доходы расходы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528" y="620688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719157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988840"/>
            <a:ext cx="3424979" cy="4883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4">
                <a:lumMod val="75000"/>
                <a:alpha val="34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endParaRPr lang="ru-RU" sz="17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36912"/>
            <a:ext cx="3445690" cy="144016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Налог на доходы физических лиц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Налог на имущество физических лиц</a:t>
            </a:r>
          </a:p>
          <a:p>
            <a:pPr algn="ctr" defTabSz="372986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Земельный налог</a:t>
            </a:r>
            <a:endParaRPr lang="ru-RU" sz="14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Единый сельскохозяйственный налог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Прочие налоги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1824" y="1988840"/>
            <a:ext cx="3323937" cy="5174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4">
                <a:lumMod val="75000"/>
                <a:alpha val="36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 </a:t>
            </a:r>
            <a:r>
              <a:rPr lang="ru-RU" sz="1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7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824" y="2636912"/>
            <a:ext cx="3317869" cy="144016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Арендная плата за землю</a:t>
            </a: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Аренда имущества</a:t>
            </a:r>
          </a:p>
          <a:p>
            <a:pPr algn="ctr" defTabSz="372986"/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-Штрафные санкции</a:t>
            </a:r>
          </a:p>
          <a:p>
            <a:pPr algn="ctr" defTabSz="372986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Продажа земли и имущества</a:t>
            </a:r>
            <a:endParaRPr lang="ru-RU" sz="14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defTabSz="37298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Прочие неналоговые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64352" y="1412776"/>
            <a:ext cx="2760108" cy="5741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4">
                <a:lumMod val="75000"/>
                <a:alpha val="36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перечисления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2204864"/>
            <a:ext cx="2741527" cy="7123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Поступления от других бюджетов</a:t>
            </a:r>
          </a:p>
          <a:p>
            <a:pPr algn="ctr" defTabSz="372986"/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(федерального </a:t>
            </a:r>
            <a:r>
              <a:rPr lang="ru-RU" sz="10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регионального уровней и бюджета  муниципального района)</a:t>
            </a:r>
            <a:r>
              <a:rPr lang="en-US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или  </a:t>
            </a:r>
            <a:r>
              <a:rPr lang="ru-RU" sz="1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межбюджетные трансферты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64352" y="3356992"/>
            <a:ext cx="2743752" cy="85896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Дотации</a:t>
            </a:r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без определения конкретной цели их использования (например на </a:t>
            </a:r>
            <a:r>
              <a:rPr lang="ru-RU" sz="10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выравнивание бюджетной  обеспеченности)</a:t>
            </a:r>
            <a:endParaRPr lang="ru-RU" sz="10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64352" y="4365104"/>
            <a:ext cx="2783780" cy="10212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Субсидии</a:t>
            </a:r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при условии  долевого участия </a:t>
            </a:r>
          </a:p>
          <a:p>
            <a:pPr algn="ctr" defTabSz="372986"/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(иными словами: можно просить денег  у вышестоящего бюджета только на те проекты, в которые  сможем направить и  собственные средства, например 50/50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5807063"/>
              </p:ext>
            </p:extLst>
          </p:nvPr>
        </p:nvGraphicFramePr>
        <p:xfrm>
          <a:off x="191344" y="4293096"/>
          <a:ext cx="8568952" cy="2336284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5057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6170"/>
              </a:tblGrid>
              <a:tr h="520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Доходы городского поселения город Энгельс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Энгельсского муниципального района </a:t>
                      </a:r>
                    </a:p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Саратовской области за 2025 год всего, тыс. руб., </a:t>
                      </a:r>
                    </a:p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из них:</a:t>
                      </a:r>
                      <a:endParaRPr lang="ru-RU" sz="1700" b="0" i="0" u="none" strike="noStrike" dirty="0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Segoe UI Semibold" panose="020B0702040204020203" pitchFamily="34" charset="0"/>
                        </a:rPr>
                        <a:t>ПЛАН</a:t>
                      </a: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КАССА</a:t>
                      </a: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3 345 128,0</a:t>
                      </a: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3 269 637,5</a:t>
                      </a: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54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налоговые </a:t>
                      </a:r>
                      <a:r>
                        <a:rPr lang="ru-RU" sz="17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доходы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</a:rPr>
                        <a:t> 959 368,3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1 187 433,5</a:t>
                      </a:r>
                      <a:endParaRPr lang="ru-RU" sz="2000" b="0" i="0" u="none" strike="noStrike" kern="1200" baseline="0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+mn-ea"/>
                        <a:cs typeface="+mn-cs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неналоговые </a:t>
                      </a:r>
                      <a:r>
                        <a:rPr lang="ru-RU" sz="17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доходы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</a:rPr>
                        <a:t>347 958,1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168 161,0</a:t>
                      </a:r>
                      <a:endParaRPr lang="ru-RU" sz="2000" b="0" i="0" u="none" strike="noStrike" kern="1200" baseline="0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+mn-ea"/>
                        <a:cs typeface="+mn-cs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безвозмездные поступления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</a:rPr>
                        <a:t>2 037 801,6</a:t>
                      </a:r>
                      <a:endParaRPr lang="ru-RU" sz="2000" b="0" i="0" u="none" strike="noStrike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1 914 043,0</a:t>
                      </a:r>
                      <a:endParaRPr lang="ru-RU" sz="2000" b="0" i="0" u="none" strike="noStrike" kern="1200" baseline="0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+mn-ea"/>
                        <a:cs typeface="+mn-cs"/>
                      </a:endParaRP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0560496" y="3068960"/>
            <a:ext cx="218195" cy="153367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735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64352" y="5589240"/>
            <a:ext cx="2783780" cy="10212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Иные межбюджетные трансферты</a:t>
            </a:r>
            <a:r>
              <a:rPr lang="ru-RU" sz="10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предоставляются </a:t>
            </a:r>
            <a:r>
              <a:rPr lang="ru-RU" sz="1000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z="10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Рисунок 3" descr="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mds.yandex.net/i?id=42b1446cacae9b0917d47ecbfc932b03_l-5169643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188640"/>
            <a:ext cx="38164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168008" y="188640"/>
            <a:ext cx="4824536" cy="8220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solidFill>
              <a:schemeClr val="tx2">
                <a:lumMod val="50000"/>
                <a:alpha val="58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72986"/>
            <a:r>
              <a:rPr lang="ru-RU" sz="2000" b="1" i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ДОХОДОВ, </a:t>
            </a:r>
          </a:p>
          <a:p>
            <a:pPr algn="ctr" defTabSz="372986"/>
            <a:r>
              <a:rPr lang="ru-RU" sz="2000" b="1" i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ФОРМИРУЮЩИХ НАШ БЮДЖЕТ</a:t>
            </a:r>
          </a:p>
        </p:txBody>
      </p:sp>
      <p:pic>
        <p:nvPicPr>
          <p:cNvPr id="22" name="Рисунок 21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98298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9856" y="1268760"/>
            <a:ext cx="7272808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>
                <a:solidFill>
                  <a:srgbClr val="7030A0"/>
                </a:solidFill>
                <a:latin typeface="Trebuchet MS" pitchFamily="34" charset="0"/>
              </a:rPr>
              <a:t>Основные доходные источники в структуре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>
                <a:solidFill>
                  <a:srgbClr val="7030A0"/>
                </a:solidFill>
                <a:latin typeface="Trebuchet MS" pitchFamily="34" charset="0"/>
              </a:rPr>
              <a:t>налоговых и неналоговых доходов в </a:t>
            </a:r>
            <a:r>
              <a:rPr lang="ru-RU" sz="1900" b="1" i="1" dirty="0" smtClean="0">
                <a:solidFill>
                  <a:srgbClr val="7030A0"/>
                </a:solidFill>
                <a:latin typeface="Trebuchet MS" pitchFamily="34" charset="0"/>
              </a:rPr>
              <a:t>утвержденном бюджете за 2025 </a:t>
            </a:r>
            <a:r>
              <a:rPr lang="ru-RU" sz="1900" b="1" i="1" dirty="0">
                <a:solidFill>
                  <a:srgbClr val="7030A0"/>
                </a:solidFill>
                <a:latin typeface="Trebuchet MS" pitchFamily="34" charset="0"/>
              </a:rPr>
              <a:t>год, тыс.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b="1" spc="51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T Astra Serif" panose="020A0703040505020204" pitchFamily="18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9525024" y="4000504"/>
            <a:ext cx="2118967" cy="387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dirty="0">
                <a:solidFill>
                  <a:schemeClr val="bg1">
                    <a:lumMod val="95000"/>
                  </a:schemeClr>
                </a:solidFill>
                <a:latin typeface="PT Astra Serif" panose="020A0703040505020204" pitchFamily="18" charset="-52"/>
                <a:cs typeface="Times New Roman" pitchFamily="18" charset="0"/>
              </a:rPr>
              <a:t>825 678,7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PT Astra Serif" panose="020A0703040505020204" pitchFamily="18" charset="-52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352" y="2348881"/>
            <a:ext cx="4176464" cy="8640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</a:rPr>
              <a:t>Структура доходов бюджета за 2025 год</a:t>
            </a:r>
            <a:endParaRPr lang="ru-RU" sz="2400" b="1" i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rebuchet MS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1534340221"/>
              </p:ext>
            </p:extLst>
          </p:nvPr>
        </p:nvGraphicFramePr>
        <p:xfrm>
          <a:off x="4727848" y="2189450"/>
          <a:ext cx="7265690" cy="46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9667900" y="4077072"/>
            <a:ext cx="218874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ln w="18415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1 355 594,5</a:t>
            </a:r>
            <a:endParaRPr lang="zh-CN" altLang="en-US" sz="2800" b="1" kern="0" dirty="0">
              <a:ln w="1841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latin typeface="Adagio script" panose="02000807060000020002" pitchFamily="2" charset="0"/>
              <a:cs typeface="Times New Roman" pitchFamily="18" charset="0"/>
            </a:endParaRPr>
          </a:p>
        </p:txBody>
      </p:sp>
      <p:pic>
        <p:nvPicPr>
          <p:cNvPr id="23" name="Рисунок 3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56992"/>
            <a:ext cx="3888432" cy="15841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594277" flipH="1">
            <a:off x="2280190" y="3862965"/>
            <a:ext cx="23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Поступления из иных бюджетов бюджетной системы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335360" y="3861048"/>
            <a:ext cx="936104" cy="781752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2800" dirty="0" smtClean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 smtClean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58,6 </a:t>
            </a:r>
            <a:r>
              <a:rPr kumimoji="0" lang="ru-RU" altLang="zh-CN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pic>
        <p:nvPicPr>
          <p:cNvPr id="40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365104"/>
            <a:ext cx="3744416" cy="1512168"/>
          </a:xfrm>
          <a:prstGeom prst="rect">
            <a:avLst/>
          </a:prstGeom>
        </p:spPr>
      </p:pic>
      <p:pic>
        <p:nvPicPr>
          <p:cNvPr id="42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373216"/>
            <a:ext cx="3744416" cy="1484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21594277" flipH="1">
            <a:off x="2135995" y="4942578"/>
            <a:ext cx="169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Налоговые</a:t>
            </a: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доходы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594277" flipH="1">
            <a:off x="2352019" y="5950538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kern="0" dirty="0" err="1" smtClean="0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Не</a:t>
            </a:r>
            <a:r>
              <a:rPr lang="ru-RU" altLang="zh-CN" sz="1400" kern="0" dirty="0" err="1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н</a:t>
            </a:r>
            <a:r>
              <a:rPr kumimoji="0" lang="ru-RU" altLang="zh-CN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алоговые</a:t>
            </a: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itchFamily="34" charset="0"/>
              </a:rPr>
              <a:t>доходы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335360" y="4797152"/>
            <a:ext cx="936104" cy="781752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2800" dirty="0" smtClean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 smtClean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36,3 </a:t>
            </a:r>
            <a:r>
              <a:rPr kumimoji="0" lang="ru-RU" altLang="zh-CN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335360" y="5805264"/>
            <a:ext cx="936104" cy="781752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2800" dirty="0" smtClean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 smtClean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5,1 </a:t>
            </a:r>
            <a:r>
              <a:rPr kumimoji="0" lang="ru-RU" altLang="zh-CN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7688" y="0"/>
            <a:ext cx="81438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0000FF"/>
                </a:solidFill>
                <a:latin typeface="Trebuchet MS" pitchFamily="34" charset="0"/>
                <a:ea typeface="PT Astra Serif" pitchFamily="18" charset="-52"/>
                <a:cs typeface="PT Astra Serif" pitchFamily="18" charset="-52"/>
              </a:rPr>
              <a:t>Доходная часть бюджета </a:t>
            </a:r>
          </a:p>
          <a:p>
            <a:pPr algn="ctr" eaLnBrk="1" hangingPunct="1"/>
            <a:r>
              <a:rPr lang="ru-RU" sz="2400" b="1" dirty="0" smtClean="0">
                <a:solidFill>
                  <a:srgbClr val="0000FF"/>
                </a:solidFill>
                <a:latin typeface="Trebuchet MS" pitchFamily="34" charset="0"/>
                <a:ea typeface="PT Astra Serif" pitchFamily="18" charset="-52"/>
                <a:cs typeface="PT Astra Serif" pitchFamily="18" charset="-52"/>
              </a:rPr>
              <a:t>городского поселения город Энгельс Энгельсского муниципального района Саратовской области</a:t>
            </a:r>
            <a:endParaRPr lang="en-US" sz="2400" b="1" dirty="0">
              <a:solidFill>
                <a:srgbClr val="0000FF"/>
              </a:solidFill>
              <a:latin typeface="Trebuchet MS" pitchFamily="34" charset="0"/>
              <a:ea typeface="PT Astra Serif" pitchFamily="18" charset="-52"/>
              <a:cs typeface="PT Astra Serif" pitchFamily="18" charset="-52"/>
            </a:endParaRPr>
          </a:p>
          <a:p>
            <a:pPr eaLnBrk="1" hangingPunct="1"/>
            <a:endParaRPr lang="ru-RU" sz="2400" dirty="0">
              <a:solidFill>
                <a:schemeClr val="bg1"/>
              </a:solidFill>
              <a:latin typeface="PT Astra Serif" pitchFamily="18" charset="-52"/>
            </a:endParaRPr>
          </a:p>
        </p:txBody>
      </p:sp>
      <p:pic>
        <p:nvPicPr>
          <p:cNvPr id="22" name="Рисунок 21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408" y="0"/>
            <a:ext cx="259228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431704" y="0"/>
            <a:ext cx="7751762" cy="6191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/>
          <p:cNvSpPr/>
          <p:nvPr/>
        </p:nvSpPr>
        <p:spPr>
          <a:xfrm>
            <a:off x="3431704" y="1124744"/>
            <a:ext cx="7751762" cy="6667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5905250"/>
              </p:ext>
            </p:extLst>
          </p:nvPr>
        </p:nvGraphicFramePr>
        <p:xfrm>
          <a:off x="1343472" y="2060848"/>
          <a:ext cx="8856985" cy="435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2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60956">
                <a:tc rowSpan="2">
                  <a:txBody>
                    <a:bodyPr/>
                    <a:lstStyle/>
                    <a:p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 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5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r>
                        <a:rPr lang="ru-RU" sz="15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%</a:t>
                      </a:r>
                      <a:endParaRPr lang="ru-RU" sz="15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322">
                <a:tc vMerge="1">
                  <a:txBody>
                    <a:bodyPr/>
                    <a:lstStyle/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31.12.2025г.)</a:t>
                      </a:r>
                      <a:endParaRPr lang="ru-RU" sz="1200" b="1" cap="none" spc="5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31.12.2025г.)</a:t>
                      </a:r>
                      <a:endParaRPr lang="ru-RU" sz="1200" b="1" cap="none" spc="5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2024г. /</a:t>
                      </a:r>
                    </a:p>
                    <a:p>
                      <a:pPr algn="ctr"/>
                      <a:r>
                        <a:rPr lang="ru-RU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 г.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2025г. /</a:t>
                      </a:r>
                    </a:p>
                    <a:p>
                      <a:pPr algn="ctr"/>
                      <a:r>
                        <a:rPr lang="ru-RU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2024г.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274">
                <a:tc>
                  <a:txBody>
                    <a:bodyPr/>
                    <a:lstStyle/>
                    <a:p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780 999,9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2 739 974,6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3 345 128,0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3 269 637,5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061">
                <a:tc>
                  <a:txBody>
                    <a:bodyPr/>
                    <a:lstStyle/>
                    <a:p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1 003 998,3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1 142 869,2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1 307 326,4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1 355 594,5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113,8</a:t>
                      </a:r>
                      <a:endParaRPr lang="ru-RU" sz="1400" b="1" kern="120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4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1 777 001,6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1 597 105,4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2 037 801,6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1 914 043,0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2 816 314,7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2 755 964,2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3 520 267,7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3 377 712,8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8411">
                <a:tc>
                  <a:txBody>
                    <a:bodyPr/>
                    <a:lstStyle/>
                    <a:p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/профицит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rgbClr val="C6FBFE">
                            <a:shade val="30000"/>
                            <a:satMod val="115000"/>
                          </a:srgbClr>
                        </a:gs>
                        <a:gs pos="50000">
                          <a:srgbClr val="C6FBFE">
                            <a:shade val="67500"/>
                            <a:satMod val="115000"/>
                          </a:srgbClr>
                        </a:gs>
                        <a:gs pos="100000">
                          <a:srgbClr val="C6FBF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-35 314,8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- 15 989,6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- 175 139,7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- 108 075,3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675,9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Рисунок 9" descr="C:\Users\Пользователь\Desktop\eab984da5ce342ab60cdffdd7dd996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8448" y="2204864"/>
            <a:ext cx="19442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472" y="0"/>
            <a:ext cx="31683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39816" y="188640"/>
            <a:ext cx="6696744" cy="954107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основных параметров бюджета, тыс. руб.</a:t>
            </a:r>
            <a:r>
              <a:rPr lang="ru-RU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</a:t>
            </a:r>
            <a:endParaRPr lang="ru-RU" sz="20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17271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67608" y="101244"/>
            <a:ext cx="8064896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Исполнение доходной части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 2025 год,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тыс. руб.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6807448"/>
              </p:ext>
            </p:extLst>
          </p:nvPr>
        </p:nvGraphicFramePr>
        <p:xfrm>
          <a:off x="1343472" y="2708920"/>
          <a:ext cx="10513169" cy="400740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57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5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980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                      на 31.12.2025г.)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                     на 31.12.2025г.)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Отклонение, (факт 2025 г. от плана 2025 г.)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Отклонение, 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1 003 998,3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1 142 869,2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1 307 326,4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1 355 594,5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48 268,1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в 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790 081,7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968 040,4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959 368,3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1 187 433,5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228 065,2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алог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480 050,5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609 043,5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621 213,5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738 656,5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443,0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кцизы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нефтепродукты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30 694,3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32 577,1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31 159,8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32 554,6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150 962,3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208 580,6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187 746,0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278 501,3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90 755,3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124 130,8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112 522,8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113 810,0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124 855,1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11 045,1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0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4 243,8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12 866,0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4899727"/>
            <a:ext cx="1272877" cy="1958273"/>
          </a:xfrm>
          <a:prstGeom prst="rect">
            <a:avLst/>
          </a:prstGeom>
          <a:effectLst>
            <a:outerShdw blurRad="50800" dist="50800" dir="5400000" algn="ctr" rotWithShape="0">
              <a:srgbClr val="313193"/>
            </a:outerShdw>
            <a:reflection stA="0" endPos="65000" dist="50800" dir="5400000" sy="-100000" algn="bl" rotWithShape="0"/>
          </a:effectLst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692696"/>
            <a:ext cx="2808312" cy="18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ownloads\Investment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848" y="692696"/>
            <a:ext cx="31683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73899a9e1eb7e1908bf3c9b987c504c0_l-5297839-images-thumbs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6240" y="692696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3706326"/>
              </p:ext>
            </p:extLst>
          </p:nvPr>
        </p:nvGraphicFramePr>
        <p:xfrm>
          <a:off x="1415480" y="908720"/>
          <a:ext cx="10585176" cy="5445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                      на 31.12.2025г.)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                     на 31.12.2025г.)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Отклонение, (факт 2025 г. от плана 2025 г.)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Отклонение, 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</a:t>
                      </a:r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213 916,6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174 828,8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347 958,1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168 161,0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-179 797,1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107 620,1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121 425,8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89 313,2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6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51 901,8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184 290,9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-10 464,5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24 928,3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34 789,7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42 740,9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41 573,2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47 701,3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6 128,1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1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перечисления, в том</a:t>
                      </a:r>
                      <a:r>
                        <a:rPr lang="ru-RU" sz="14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1 777 001,6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1 597 105,4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2 037 801,6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1 914 043,0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-123 758,6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15 124,4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15 856,7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16 860,3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1 338 286,3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793 059,6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823 440,0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823 440,0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8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423 590,9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788 189,1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1 197 501,3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-123 758,6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2 780 999,9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2 739 974,6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3 345 128,0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3 269 637,5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-75 490,5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4899727"/>
            <a:ext cx="1272877" cy="1958273"/>
          </a:xfrm>
          <a:prstGeom prst="rect">
            <a:avLst/>
          </a:prstGeom>
          <a:effectLst>
            <a:outerShdw blurRad="50800" dist="50800" dir="5400000" algn="ctr" rotWithShape="0">
              <a:srgbClr val="313193"/>
            </a:outerShdw>
            <a:reflection stA="0" endPos="65000" dist="50800" dir="5400000" sy="-100000" algn="bl" rotWithShape="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67608" y="101243"/>
            <a:ext cx="7704856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Исполнение доходной части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 2025 год,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тыс. руб.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689359251"/>
              </p:ext>
            </p:extLst>
          </p:nvPr>
        </p:nvGraphicFramePr>
        <p:xfrm>
          <a:off x="2352742" y="548680"/>
          <a:ext cx="983925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5600" y="116632"/>
            <a:ext cx="8568952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Сравнительные показатели поступлений за 2025 год относительно показателей за 2024 год, тыс. руб.</a:t>
            </a:r>
            <a:endParaRPr lang="ru-RU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 descr="C:\Users\Пользователь\Desktop\МОЯ РАБОТА\Бюджет для граждан_2024\ИСПОЛНЕНИЕ\картинки\НДФ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560" y="980729"/>
            <a:ext cx="1987199" cy="1178164"/>
          </a:xfrm>
          <a:prstGeom prst="rect">
            <a:avLst/>
          </a:prstGeom>
          <a:noFill/>
        </p:spPr>
      </p:pic>
      <p:pic>
        <p:nvPicPr>
          <p:cNvPr id="39938" name="Picture 2" descr="C:\Users\Пользователь\Desktop\МОЯ РАБОТА\Бюджет для граждан_2024\ИСПОЛНЕНИЕ\картинки\земельный нало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344" y="2204864"/>
            <a:ext cx="2071254" cy="1157949"/>
          </a:xfrm>
          <a:prstGeom prst="rect">
            <a:avLst/>
          </a:prstGeom>
          <a:noFill/>
        </p:spPr>
      </p:pic>
      <p:pic>
        <p:nvPicPr>
          <p:cNvPr id="39939" name="Picture 3" descr="C:\Users\Пользователь\Desktop\МОЯ РАБОТА\Бюджет для граждан_2024\ИСПОЛНЕНИЕ\картинки\Налог на имущество Ф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336" y="4869160"/>
            <a:ext cx="2160240" cy="1260140"/>
          </a:xfrm>
          <a:prstGeom prst="rect">
            <a:avLst/>
          </a:prstGeom>
          <a:noFill/>
        </p:spPr>
      </p:pic>
      <p:pic>
        <p:nvPicPr>
          <p:cNvPr id="39941" name="Picture 5" descr="https://razdole-r82.gosweb.gosuslugi.ru/netcat_files/generated/99/159/760x570/8/8ef1b78ef551488a260b0753c523292c.png?crop=0%3A0%3A0%3A0&amp;hash=7e1a53be3e615cde94d120dafe8e9ded&amp;resize_mode=0&amp;wm_m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5520" y="3429000"/>
            <a:ext cx="2016224" cy="1324795"/>
          </a:xfrm>
          <a:prstGeom prst="rect">
            <a:avLst/>
          </a:prstGeom>
          <a:noFill/>
        </p:spPr>
      </p:pic>
      <p:sp>
        <p:nvSpPr>
          <p:cNvPr id="39943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5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7" name="AutoShape 11" descr="https://surregion.ru/media/resized/35XU9bBsMdvcFqmQ0qhmrxIqH-Is0RUQUMcgooU0DAQ/rs:fit:1024:768/aHR0cHM6Ly9zdXJy/ZWdpb24ucnUvbWVk/aWEvcHJvamVjdF9t/b18xNzMvYTgvMTUv/MzcvYjgvYjEvOTQv/YmdhMzItcnUtZXNo/bi5qcG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C:\Users\Пользователь\Desktop\МОЯ РАБОТА\Бюджет для граждан_2024\ИСПОЛНЕНИЕ\картинки\единый сельскохозяйственный нало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3592" y="5445224"/>
            <a:ext cx="2235025" cy="1412776"/>
          </a:xfrm>
          <a:prstGeom prst="rect">
            <a:avLst/>
          </a:prstGeom>
          <a:noFill/>
        </p:spPr>
      </p:pic>
      <p:pic>
        <p:nvPicPr>
          <p:cNvPr id="39949" name="Picture 13" descr="C:\Users\Пользователь\Desktop\МОЯ РАБОТА\Бюджет для граждан_2024\ИСПОЛНЕНИЕ\картинки\акцизы на нефтепродукты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9856" y="5445224"/>
            <a:ext cx="2016224" cy="1412776"/>
          </a:xfrm>
          <a:prstGeom prst="rect">
            <a:avLst/>
          </a:prstGeom>
          <a:noFill/>
        </p:spPr>
      </p:pic>
      <p:pic>
        <p:nvPicPr>
          <p:cNvPr id="14" name="Рисунок 13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231004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/>
          <p:cNvSpPr>
            <a:spLocks/>
          </p:cNvSpPr>
          <p:nvPr/>
        </p:nvSpPr>
        <p:spPr bwMode="auto">
          <a:xfrm>
            <a:off x="0" y="5517232"/>
            <a:ext cx="12192000" cy="1340768"/>
          </a:xfrm>
          <a:custGeom>
            <a:avLst/>
            <a:gdLst>
              <a:gd name="T0" fmla="*/ 0 w 74"/>
              <a:gd name="T1" fmla="*/ 66 h 169"/>
              <a:gd name="T2" fmla="*/ 0 w 74"/>
              <a:gd name="T3" fmla="*/ 169 h 169"/>
              <a:gd name="T4" fmla="*/ 74 w 74"/>
              <a:gd name="T5" fmla="*/ 169 h 169"/>
              <a:gd name="T6" fmla="*/ 74 w 74"/>
              <a:gd name="T7" fmla="*/ 0 h 169"/>
              <a:gd name="T8" fmla="*/ 0 w 74"/>
              <a:gd name="T9" fmla="*/ 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9">
                <a:moveTo>
                  <a:pt x="0" y="66"/>
                </a:moveTo>
                <a:cubicBezTo>
                  <a:pt x="0" y="169"/>
                  <a:pt x="0" y="169"/>
                  <a:pt x="0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0"/>
                  <a:pt x="74" y="0"/>
                  <a:pt x="74" y="0"/>
                </a:cubicBezTo>
                <a:cubicBezTo>
                  <a:pt x="52" y="24"/>
                  <a:pt x="28" y="47"/>
                  <a:pt x="0" y="66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760296" y="4221088"/>
            <a:ext cx="2664296" cy="1296144"/>
          </a:xfrm>
          <a:prstGeom prst="ellipse">
            <a:avLst/>
          </a:prstGeom>
          <a:solidFill>
            <a:srgbClr val="76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83832" y="4221088"/>
            <a:ext cx="2664296" cy="1296144"/>
          </a:xfrm>
          <a:prstGeom prst="ellipse">
            <a:avLst/>
          </a:prstGeom>
          <a:solidFill>
            <a:srgbClr val="76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3352" y="4077072"/>
            <a:ext cx="2664296" cy="1296144"/>
          </a:xfrm>
          <a:prstGeom prst="ellipse">
            <a:avLst/>
          </a:prstGeom>
          <a:solidFill>
            <a:srgbClr val="76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pyright Notice"/>
          <p:cNvSpPr>
            <a:spLocks/>
          </p:cNvSpPr>
          <p:nvPr/>
        </p:nvSpPr>
        <p:spPr bwMode="auto">
          <a:xfrm>
            <a:off x="3071664" y="116632"/>
            <a:ext cx="8136904" cy="988763"/>
          </a:xfrm>
          <a:prstGeom prst="rect">
            <a:avLst/>
          </a:prstGeom>
          <a:gradFill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администраторы доходов бюджета</a:t>
            </a:r>
            <a:r>
              <a:rPr kumimoji="0" lang="ru-RU" sz="2000" b="1" i="0" u="none" strike="noStrike" kern="1200" cap="small" spc="0" normalizeH="0" noProof="0" dirty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ru-RU" sz="2000" b="1" cap="small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городского поселения город Энгельс Энгельсского муниципального района Саратовской области</a:t>
            </a:r>
            <a:r>
              <a:rPr lang="ru-RU" sz="2000" b="1" spc="27" dirty="0" smtClean="0">
                <a:ln w="0"/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endParaRPr kumimoji="0" lang="en-US" sz="2000" b="1" i="0" u="none" strike="noStrike" kern="1200" cap="small" spc="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40360" y="1066091"/>
            <a:ext cx="8400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Администратор доходов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- это орган государственной власти, а также местной администрации, который в соответствии с законодательством осуществляет контроль за правильностью исчисления, полнотой и своевременностью уплаты платежей, являющихся доходами бюджетов бюджетной системы РФ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2204864"/>
            <a:ext cx="11377264" cy="646331"/>
          </a:xfrm>
          <a:prstGeom prst="rect">
            <a:avLst/>
          </a:prstGeom>
          <a:gradFill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Работа по наполнению бюджета в 2025 году  в части налоговых и неналоговых доходов </a:t>
            </a:r>
          </a:p>
          <a:p>
            <a:pPr algn="ctr"/>
            <a:r>
              <a:rPr lang="ru-RU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сумме </a:t>
            </a:r>
            <a:r>
              <a:rPr lang="ru-RU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1 355 594,5 </a:t>
            </a:r>
            <a:r>
              <a:rPr lang="ru-RU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 </a:t>
            </a:r>
            <a:r>
              <a:rPr lang="ru-RU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проводилась администраторами доходов:  </a:t>
            </a:r>
          </a:p>
        </p:txBody>
      </p:sp>
      <p:sp>
        <p:nvSpPr>
          <p:cNvPr id="15" name="TextBox 692"/>
          <p:cNvSpPr txBox="1"/>
          <p:nvPr/>
        </p:nvSpPr>
        <p:spPr bwMode="auto">
          <a:xfrm>
            <a:off x="0" y="3573016"/>
            <a:ext cx="3533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Федеральная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налоговая</a:t>
            </a:r>
            <a:r>
              <a:rPr kumimoji="0" lang="ru-RU" altLang="zh-CN" sz="1600" b="0" i="0" u="none" strike="noStrike" kern="1200" cap="none" spc="300" normalizeH="0" noProof="0" dirty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 служба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TextBox 692"/>
          <p:cNvSpPr txBox="1"/>
          <p:nvPr/>
        </p:nvSpPr>
        <p:spPr bwMode="auto">
          <a:xfrm>
            <a:off x="4151784" y="3429000"/>
            <a:ext cx="3588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spc="300" dirty="0" smtClean="0">
                <a:solidFill>
                  <a:srgbClr val="113A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Комитет по управлению имуществом, Комитет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spc="300" dirty="0" smtClean="0">
                <a:solidFill>
                  <a:srgbClr val="113A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по земельным ресурсам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TextBox 692"/>
          <p:cNvSpPr txBox="1"/>
          <p:nvPr/>
        </p:nvSpPr>
        <p:spPr bwMode="auto">
          <a:xfrm>
            <a:off x="8832304" y="3429000"/>
            <a:ext cx="243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Иные органы местного самоуправления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252" y="5003884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87,6%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9936" y="5003884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7,2%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6400" y="5075892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5,2%</a:t>
            </a:r>
          </a:p>
        </p:txBody>
      </p:sp>
      <p:sp>
        <p:nvSpPr>
          <p:cNvPr id="22" name="TextBox 692"/>
          <p:cNvSpPr txBox="1"/>
          <p:nvPr/>
        </p:nvSpPr>
        <p:spPr bwMode="auto">
          <a:xfrm>
            <a:off x="551384" y="4530606"/>
            <a:ext cx="199154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  <a:sp3d extrusionH="57150">
              <a:bevelT w="38100" h="38100" prst="relaxedInset"/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1 187 433,5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TextBox 692"/>
          <p:cNvSpPr txBox="1"/>
          <p:nvPr/>
        </p:nvSpPr>
        <p:spPr bwMode="auto">
          <a:xfrm>
            <a:off x="9348330" y="4674622"/>
            <a:ext cx="1500198" cy="338554"/>
          </a:xfrm>
          <a:prstGeom prst="rect">
            <a:avLst/>
          </a:prstGeom>
          <a:solidFill>
            <a:srgbClr val="D6EBF4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noProof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70 163,0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692"/>
          <p:cNvSpPr txBox="1"/>
          <p:nvPr/>
        </p:nvSpPr>
        <p:spPr bwMode="auto">
          <a:xfrm>
            <a:off x="5015880" y="4602614"/>
            <a:ext cx="1800200" cy="338554"/>
          </a:xfrm>
          <a:prstGeom prst="rect">
            <a:avLst/>
          </a:prstGeom>
          <a:solidFill>
            <a:srgbClr val="D6EBF4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spc="300" noProof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97 998,0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460000">
            <a:off x="2244388" y="2922074"/>
            <a:ext cx="484632" cy="732478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663952" y="2924944"/>
            <a:ext cx="484632" cy="576064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-2460000">
            <a:off x="9499671" y="2856619"/>
            <a:ext cx="484632" cy="679053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C:\Users\Пользователь\Desktop\МОЯ РАБОТА\Бюджет для граждан 2025\Картинки\налогова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5445224"/>
            <a:ext cx="216024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Пользователь\Desktop\МОЯ РАБОТА\Бюджет для граждан 2025\Картинки\имуществ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44" y="5589240"/>
            <a:ext cx="194421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МОЯ РАБОТА\Бюджет для граждан 2025\Картинки\земельный комитет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960" y="5589240"/>
            <a:ext cx="20882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Пользователь\Desktop\МОЯ РАБОТА\Бюджет для граждан 2025\Картинки\администрац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8328" y="5589240"/>
            <a:ext cx="230425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Пользователь\Desktop\МОЯ РАБОТА\Бюджет для граждан_2026\АКТУАЛЬНАЯ РЕДАКЦИЯ\1. Первоначальный по окончательному бюджету от 18.12.2025\Новые картинки\бычок 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0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pyright Notice"/>
          <p:cNvSpPr>
            <a:spLocks noGrp="1"/>
          </p:cNvSpPr>
          <p:nvPr>
            <p:ph type="title"/>
          </p:nvPr>
        </p:nvSpPr>
        <p:spPr bwMode="auto">
          <a:xfrm>
            <a:off x="4223792" y="188640"/>
            <a:ext cx="6912768" cy="1062629"/>
          </a:xfrm>
          <a:prstGeom prst="rect">
            <a:avLst/>
          </a:prstGeom>
          <a:gradFill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Безвозмездные поступления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за 2025 год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9" name="Текст 78"/>
          <p:cNvSpPr>
            <a:spLocks noGrp="1"/>
          </p:cNvSpPr>
          <p:nvPr>
            <p:ph type="body" idx="1"/>
          </p:nvPr>
        </p:nvSpPr>
        <p:spPr>
          <a:xfrm>
            <a:off x="119336" y="3861048"/>
            <a:ext cx="5616624" cy="108012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CCCC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были предоставлены в форме субсидий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межбюджетных трансфертов в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1 424 323,5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2" name="Содержимое 81"/>
          <p:cNvSpPr>
            <a:spLocks noGrp="1"/>
          </p:cNvSpPr>
          <p:nvPr>
            <p:ph sz="half" idx="2"/>
          </p:nvPr>
        </p:nvSpPr>
        <p:spPr>
          <a:xfrm>
            <a:off x="4295800" y="1700809"/>
            <a:ext cx="7477265" cy="1872207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CCC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Энгельсского муниципального района Саратовской области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предоставлялись в форме: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дотаций в сумме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16 860,3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– прочих межбюджетных трансфертов в сумме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472 859,2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МОЯ РАБОТА\Бюджет для граждан 2025\Картинки\сарат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3645024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МОЯ РАБОТА\Бюджет для граждан 2025\Картинки\бык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76470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5105028"/>
            <a:ext cx="4680520" cy="15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9610246"/>
      </p:ext>
    </p:extLst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beladm.ru/media/cache/38/02/3802ba4e127696d2e5d67dc1025ac07b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551" y="748239"/>
            <a:ext cx="2952328" cy="1456625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sp>
        <p:nvSpPr>
          <p:cNvPr id="10" name="TextBox 9"/>
          <p:cNvSpPr txBox="1"/>
          <p:nvPr/>
        </p:nvSpPr>
        <p:spPr>
          <a:xfrm>
            <a:off x="1559496" y="2276872"/>
            <a:ext cx="4373562" cy="3698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ПРОГРАММНЫЕ</a:t>
            </a:r>
            <a:r>
              <a:rPr lang="ru-RU" b="1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4152" y="2276872"/>
            <a:ext cx="4321175" cy="3698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ВНЕПРОГРАММНЫЕ</a:t>
            </a:r>
            <a:r>
              <a:rPr lang="ru-RU" b="1" i="1" dirty="0">
                <a:latin typeface="Trebuchet MS" pitchFamily="34" charset="0"/>
              </a:rPr>
              <a:t> </a:t>
            </a: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РАСХОДЫ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7648" y="980728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Общий объем расходов бюджета </a:t>
            </a:r>
            <a:r>
              <a:rPr lang="ru-RU" sz="1700" b="1" dirty="0" smtClean="0">
                <a:solidFill>
                  <a:srgbClr val="C00000"/>
                </a:solidFill>
                <a:latin typeface="Trebuchet MS" pitchFamily="34" charset="0"/>
              </a:rPr>
              <a:t>за 2025 год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составил </a:t>
            </a:r>
            <a:r>
              <a:rPr lang="ru-RU" b="1" dirty="0" smtClean="0">
                <a:solidFill>
                  <a:srgbClr val="211D59"/>
                </a:solidFill>
                <a:latin typeface="Trebuchet MS" pitchFamily="34" charset="0"/>
              </a:rPr>
              <a:t>3 520 267,7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тыс. руб. </a:t>
            </a:r>
          </a:p>
          <a:p>
            <a:pPr algn="just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На </a:t>
            </a:r>
            <a:r>
              <a:rPr lang="ru-RU" sz="1700" dirty="0">
                <a:solidFill>
                  <a:srgbClr val="211D59"/>
                </a:solidFill>
                <a:latin typeface="Trebuchet MS" pitchFamily="34" charset="0"/>
              </a:rPr>
              <a:t>реализацию муниципальных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программ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в 2025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году было направлено </a:t>
            </a:r>
          </a:p>
          <a:p>
            <a:pPr algn="just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11D59"/>
                </a:solidFill>
                <a:latin typeface="Trebuchet MS" pitchFamily="34" charset="0"/>
              </a:rPr>
              <a:t>3 459 257,3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тыс</a:t>
            </a:r>
            <a:r>
              <a:rPr lang="ru-RU" sz="1700" b="1" dirty="0">
                <a:solidFill>
                  <a:srgbClr val="211D59"/>
                </a:solidFill>
                <a:latin typeface="Trebuchet MS" pitchFamily="34" charset="0"/>
              </a:rPr>
              <a:t>. руб. </a:t>
            </a:r>
            <a:r>
              <a:rPr lang="ru-RU" sz="1700" dirty="0">
                <a:solidFill>
                  <a:srgbClr val="211D59"/>
                </a:solidFill>
                <a:latin typeface="Trebuchet MS" pitchFamily="34" charset="0"/>
              </a:rPr>
              <a:t>или 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98,3 </a:t>
            </a:r>
            <a:r>
              <a:rPr lang="ru-RU" sz="1700" b="1" dirty="0">
                <a:solidFill>
                  <a:srgbClr val="211D59"/>
                </a:solidFill>
                <a:latin typeface="Trebuchet MS" pitchFamily="34" charset="0"/>
              </a:rPr>
              <a:t>%</a:t>
            </a:r>
            <a:r>
              <a:rPr lang="ru-RU" sz="1700" dirty="0">
                <a:solidFill>
                  <a:srgbClr val="211D59"/>
                </a:solidFill>
                <a:latin typeface="Trebuchet MS" pitchFamily="34" charset="0"/>
              </a:rPr>
              <a:t> от общего объема расходов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бюджета. Внепрограммные </a:t>
            </a:r>
            <a:r>
              <a:rPr lang="ru-RU" sz="1700" dirty="0">
                <a:solidFill>
                  <a:srgbClr val="211D59"/>
                </a:solidFill>
                <a:latin typeface="Trebuchet MS" pitchFamily="34" charset="0"/>
              </a:rPr>
              <a:t>расходы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составили </a:t>
            </a:r>
            <a:r>
              <a:rPr lang="ru-RU" b="1" dirty="0" smtClean="0">
                <a:solidFill>
                  <a:srgbClr val="211D59"/>
                </a:solidFill>
                <a:latin typeface="Trebuchet MS" pitchFamily="34" charset="0"/>
              </a:rPr>
              <a:t>61 010,4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тыс</a:t>
            </a:r>
            <a:r>
              <a:rPr lang="ru-RU" sz="1700" b="1" dirty="0">
                <a:solidFill>
                  <a:srgbClr val="211D59"/>
                </a:solidFill>
                <a:latin typeface="Trebuchet MS" pitchFamily="34" charset="0"/>
              </a:rPr>
              <a:t>. руб</a:t>
            </a:r>
            <a:r>
              <a:rPr lang="ru-RU" sz="1700" b="1" dirty="0" smtClean="0">
                <a:solidFill>
                  <a:srgbClr val="211D59"/>
                </a:solidFill>
                <a:latin typeface="PT Astra Serif" panose="020A0703040505020204" pitchFamily="18" charset="-52"/>
              </a:rPr>
              <a:t>.</a:t>
            </a:r>
            <a:endParaRPr lang="ru-RU" sz="1700" b="1" spc="27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T Astra Serif" panose="020A0703040505020204" pitchFamily="18" charset="-52"/>
            </a:endParaRPr>
          </a:p>
        </p:txBody>
      </p:sp>
      <p:pic>
        <p:nvPicPr>
          <p:cNvPr id="4107" name="Рисунок 3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551384" y="2708920"/>
          <a:ext cx="6336704" cy="39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104112" y="2708920"/>
          <a:ext cx="4896544" cy="39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99456" y="0"/>
            <a:ext cx="10009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27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ru-RU" sz="2200" b="1" spc="27" dirty="0" smtClean="0">
                <a:ln w="0"/>
                <a:solidFill>
                  <a:srgbClr val="6A2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Расходная </a:t>
            </a:r>
            <a:r>
              <a:rPr lang="ru-RU" sz="2200" b="1" spc="27" dirty="0">
                <a:ln w="0"/>
                <a:solidFill>
                  <a:srgbClr val="6A2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часть бюджета </a:t>
            </a:r>
            <a:r>
              <a:rPr lang="ru-RU" sz="2200" b="1" spc="27" dirty="0" smtClean="0">
                <a:ln w="0"/>
                <a:solidFill>
                  <a:srgbClr val="6A2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городского поселения город Энгельс Энгельсского муниципального района Саратовской области</a:t>
            </a:r>
            <a:endParaRPr lang="ru-RU" sz="2200" b="1" spc="27" dirty="0">
              <a:ln w="0"/>
              <a:solidFill>
                <a:srgbClr val="6A2D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27" dirty="0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T Astra Serif" panose="020A0703040505020204" pitchFamily="18" charset="-52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496" y="0"/>
            <a:ext cx="8064896" cy="2954655"/>
          </a:xfrm>
          <a:prstGeom prst="rect">
            <a:avLst/>
          </a:prstGeom>
          <a:noFill/>
          <a:ln/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i="1" u="sng" dirty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Уважаемые </a:t>
            </a:r>
            <a:r>
              <a:rPr lang="ru-RU" sz="2200" b="1" i="1" u="sng" dirty="0" smtClean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жители города Энгельса!</a:t>
            </a:r>
          </a:p>
          <a:p>
            <a:pPr algn="ctr"/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Вашему вниманию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представляется краткая и доступная информация по отчету об исполнении бюджета городского поселения город Энгельс Энгельсского муниципального района Саратовской области за 2025 год в понятной форме </a:t>
            </a:r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самому широкому кругу читателей.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Здесь Вы узнаете об итогах социально-экономического развития за 2025 год, какие доходные поступления являлись основными для бюджета и какими были ключевые направления расходования бюджетных средств в рамках реализации муниципальных программ.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27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2780928"/>
            <a:ext cx="3935760" cy="4077072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В соответствии с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требованиями законодательства</a:t>
            </a:r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, проект годового отчета об исполнении бюджета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городского поселения город Энгельс Энгельсского муниципального района Саратовской области за 2025 год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прошел процедуру публичных слушаний </a:t>
            </a:r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8 апреля 2026 года.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От участников публичных слушаний поступило предложение в целом одобрить проект отчета и направить его на рассмотрение в </a:t>
            </a:r>
            <a:r>
              <a:rPr lang="ru-RU" sz="1600" dirty="0" err="1" smtClean="0">
                <a:solidFill>
                  <a:srgbClr val="002060"/>
                </a:solidFill>
                <a:latin typeface="Trebuchet MS" pitchFamily="34" charset="0"/>
              </a:rPr>
              <a:t>Энгельсский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 городской Совет депутатов.</a:t>
            </a:r>
            <a:endParaRPr lang="ru-RU" sz="1600" dirty="0" smtClean="0">
              <a:solidFill>
                <a:srgbClr val="002060"/>
              </a:solidFill>
              <a:latin typeface="ArbatC" panose="02000505050000020003" pitchFamily="50" charset="-52"/>
            </a:endParaRPr>
          </a:p>
          <a:p>
            <a:pPr marL="12700">
              <a:spcBef>
                <a:spcPts val="88"/>
              </a:spcBef>
            </a:pPr>
            <a:endParaRPr lang="ru-RU" sz="1300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9776" y="4437112"/>
            <a:ext cx="4248472" cy="230425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Энгельсским городским Советом депутатов отчет об исполнении бюджета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городского поселения город Энгельс Энгельсского муниципального района Саратовской области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 за 2025 год рассмотрен и утвержден </a:t>
            </a:r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30 апреля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2026 года</a:t>
            </a:r>
            <a:r>
              <a:rPr lang="ru-RU" sz="1100" dirty="0" smtClean="0">
                <a:solidFill>
                  <a:srgbClr val="002060"/>
                </a:solidFill>
                <a:latin typeface="Trebuchet MS" pitchFamily="34" charset="0"/>
              </a:rPr>
              <a:t>. </a:t>
            </a:r>
          </a:p>
          <a:p>
            <a:pPr marL="12700">
              <a:spcBef>
                <a:spcPts val="88"/>
              </a:spcBef>
            </a:pPr>
            <a:endParaRPr lang="ru-RU" sz="1300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00256" y="4437112"/>
            <a:ext cx="3600400" cy="23042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Годовая отчетность по исполнению бюджета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городского поселения город Энгельс Энгельсского муниципального района Саратовской области</a:t>
            </a:r>
            <a:r>
              <a:rPr lang="ru-RU" sz="1600" dirty="0" smtClean="0">
                <a:solidFill>
                  <a:srgbClr val="002060"/>
                </a:solidFill>
                <a:latin typeface="ArbatC" panose="02000505050000020003" pitchFamily="50" charset="-52"/>
              </a:rPr>
              <a:t> за 2025 год в установленные сроки представлена в Министерство финансов Саратовской области и принята без замечаний.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7768" y="2852936"/>
            <a:ext cx="4824536" cy="1512168"/>
          </a:xfrm>
          <a:prstGeom prst="round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Энгельс Энгельсского муниципального района Саратовской области на 2025 год был утвержден решением Энгельсского городского Совета депутатов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18 декабря 2024 года № 130/30-03.</a:t>
            </a:r>
            <a:endParaRPr lang="ru-RU" sz="1600" dirty="0">
              <a:latin typeface="PT Astra Serif" panose="020A0703040505020204" pitchFamily="18" charset="-52"/>
            </a:endParaRPr>
          </a:p>
        </p:txBody>
      </p:sp>
      <p:pic>
        <p:nvPicPr>
          <p:cNvPr id="16" name="Рисунок 15" descr="C:\Users\Пользователь\Desktop\МОЯ РАБОТА\Бюджет для граждан_2025\ИСПОЛНЕНИЕ(делается 1 раз в год примерно в апреле)\исполнение бюджета картин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400" y="764704"/>
            <a:ext cx="2495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ользователь\Downloads\Kartinka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312" y="2708920"/>
            <a:ext cx="3287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beladm.ru/media/cache/38/02/3802ba4e127696d2e5d67dc1025ac07b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551" y="748239"/>
            <a:ext cx="2952328" cy="1456625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sp>
        <p:nvSpPr>
          <p:cNvPr id="10" name="TextBox 9"/>
          <p:cNvSpPr txBox="1"/>
          <p:nvPr/>
        </p:nvSpPr>
        <p:spPr>
          <a:xfrm>
            <a:off x="1559496" y="2276872"/>
            <a:ext cx="4373562" cy="3698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ПРОГРАММНЫЕ</a:t>
            </a:r>
            <a:r>
              <a:rPr lang="ru-RU" b="1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</a:t>
            </a: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4152" y="2276872"/>
            <a:ext cx="4321175" cy="3698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ВНЕПРОГРАММНЫЕ</a:t>
            </a:r>
            <a:r>
              <a:rPr lang="ru-RU" b="1" i="1" dirty="0">
                <a:latin typeface="Trebuchet MS" pitchFamily="34" charset="0"/>
              </a:rPr>
              <a:t> </a:t>
            </a:r>
            <a:r>
              <a:rPr lang="ru-RU" b="1" i="1" dirty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РАСХОДЫ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7648" y="980728"/>
            <a:ext cx="8712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Исполнение расходов бюджета </a:t>
            </a:r>
            <a:r>
              <a:rPr lang="ru-RU" sz="1700" b="1" dirty="0" smtClean="0">
                <a:solidFill>
                  <a:srgbClr val="C00000"/>
                </a:solidFill>
                <a:latin typeface="Trebuchet MS" pitchFamily="34" charset="0"/>
              </a:rPr>
              <a:t>за 2025 год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составило </a:t>
            </a:r>
            <a:r>
              <a:rPr lang="ru-RU" b="1" dirty="0" smtClean="0">
                <a:solidFill>
                  <a:srgbClr val="211D59"/>
                </a:solidFill>
                <a:latin typeface="Trebuchet MS" pitchFamily="34" charset="0"/>
              </a:rPr>
              <a:t>3 377 712,8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тыс. руб. </a:t>
            </a:r>
          </a:p>
          <a:p>
            <a:pPr algn="just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Муниципальные программы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в 2025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году исполнены в сумме </a:t>
            </a:r>
            <a:r>
              <a:rPr lang="ru-RU" b="1" dirty="0" smtClean="0">
                <a:solidFill>
                  <a:srgbClr val="211D59"/>
                </a:solidFill>
                <a:latin typeface="Trebuchet MS" pitchFamily="34" charset="0"/>
              </a:rPr>
              <a:t>3 316 702,4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тыс</a:t>
            </a:r>
            <a:r>
              <a:rPr lang="ru-RU" sz="1700" b="1" dirty="0">
                <a:solidFill>
                  <a:srgbClr val="211D59"/>
                </a:solidFill>
                <a:latin typeface="Trebuchet MS" pitchFamily="34" charset="0"/>
              </a:rPr>
              <a:t>. руб.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Касса по </a:t>
            </a:r>
            <a:r>
              <a:rPr lang="ru-RU" sz="1700" dirty="0" smtClean="0">
                <a:solidFill>
                  <a:srgbClr val="211D59"/>
                </a:solidFill>
                <a:latin typeface="Trebuchet MS" pitchFamily="34" charset="0"/>
              </a:rPr>
              <a:t>внепрограммным расходам составила </a:t>
            </a:r>
            <a:r>
              <a:rPr lang="ru-RU" b="1" dirty="0" smtClean="0">
                <a:solidFill>
                  <a:srgbClr val="211D59"/>
                </a:solidFill>
                <a:latin typeface="Trebuchet MS" pitchFamily="34" charset="0"/>
              </a:rPr>
              <a:t>61 010,4 </a:t>
            </a:r>
            <a:r>
              <a:rPr lang="ru-RU" sz="1700" b="1" dirty="0" smtClean="0">
                <a:solidFill>
                  <a:srgbClr val="211D59"/>
                </a:solidFill>
                <a:latin typeface="Trebuchet MS" pitchFamily="34" charset="0"/>
              </a:rPr>
              <a:t>тыс</a:t>
            </a:r>
            <a:r>
              <a:rPr lang="ru-RU" sz="1700" b="1" dirty="0">
                <a:solidFill>
                  <a:srgbClr val="211D59"/>
                </a:solidFill>
                <a:latin typeface="Trebuchet MS" pitchFamily="34" charset="0"/>
              </a:rPr>
              <a:t>. руб</a:t>
            </a:r>
            <a:r>
              <a:rPr lang="ru-RU" sz="1700" b="1" dirty="0" smtClean="0">
                <a:solidFill>
                  <a:srgbClr val="211D59"/>
                </a:solidFill>
                <a:latin typeface="PT Astra Serif" panose="020A0703040505020204" pitchFamily="18" charset="-52"/>
              </a:rPr>
              <a:t>.</a:t>
            </a:r>
            <a:endParaRPr lang="ru-RU" sz="1700" b="1" spc="27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T Astra Serif" panose="020A0703040505020204" pitchFamily="18" charset="-52"/>
            </a:endParaRPr>
          </a:p>
        </p:txBody>
      </p:sp>
      <p:pic>
        <p:nvPicPr>
          <p:cNvPr id="4107" name="Рисунок 3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551384" y="2708920"/>
          <a:ext cx="6336704" cy="39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104112" y="2708920"/>
          <a:ext cx="4896544" cy="39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5400" y="0"/>
            <a:ext cx="10513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27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Исполнение расходной </a:t>
            </a:r>
            <a:r>
              <a:rPr lang="ru-RU" sz="2200" b="1" spc="27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часть бюджета </a:t>
            </a:r>
            <a:r>
              <a:rPr lang="ru-RU" sz="2200" b="1" spc="27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городского поселения город Энгельс Энгельсского муниципального района Саратовской области</a:t>
            </a:r>
            <a:endParaRPr lang="ru-RU" sz="2200" b="1" spc="27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27448" y="-57100"/>
            <a:ext cx="9793088" cy="1015663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Объем расходов за 2025 год по главным распорядителям средств бюджета</a:t>
            </a:r>
          </a:p>
        </p:txBody>
      </p:sp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526306" y="908720"/>
            <a:ext cx="11665694" cy="954107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 распорядитель бюджетных средств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983432" y="1988840"/>
          <a:ext cx="11017224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11424" y="1412776"/>
          <a:ext cx="11017224" cy="501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5520" y="116632"/>
            <a:ext cx="9073008" cy="1015663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Исполнение бюджета за 2025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по главным распорядителям средств бюджета</a:t>
            </a:r>
          </a:p>
        </p:txBody>
      </p:sp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7020429"/>
              </p:ext>
            </p:extLst>
          </p:nvPr>
        </p:nvGraphicFramePr>
        <p:xfrm>
          <a:off x="623392" y="1700808"/>
          <a:ext cx="700945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767408" y="-29562"/>
            <a:ext cx="10441160" cy="1554272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Первоначально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утвержденный бюджет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муниципального образования город Энгельс  Энгельсского муниципального района Саратовской области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ctr"/>
            <a:r>
              <a:rPr lang="ru-RU" sz="1900" b="1" dirty="0" smtClean="0">
                <a:solidFill>
                  <a:schemeClr val="tx1"/>
                </a:solidFill>
                <a:cs typeface="Times New Roman" pitchFamily="18" charset="0"/>
              </a:rPr>
              <a:t>з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а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2023 год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и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первоначальные бюджеты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городского поселения город </a:t>
            </a:r>
            <a:r>
              <a:rPr lang="ru-RU" sz="1900" b="1" dirty="0" smtClean="0">
                <a:solidFill>
                  <a:schemeClr val="tx1"/>
                </a:solidFill>
                <a:cs typeface="Times New Roman" pitchFamily="18" charset="0"/>
              </a:rPr>
              <a:t>Энгельс Энгельсского муниципального района Саратовской области </a:t>
            </a:r>
            <a:r>
              <a:rPr lang="ru-RU" sz="1900" b="1" dirty="0" smtClean="0">
                <a:solidFill>
                  <a:schemeClr val="tx1"/>
                </a:solidFill>
                <a:cs typeface="Times New Roman" pitchFamily="18" charset="0"/>
              </a:rPr>
              <a:t>за 2024 - </a:t>
            </a:r>
            <a:r>
              <a:rPr lang="ru-RU" sz="1900" b="1" dirty="0" smtClean="0">
                <a:solidFill>
                  <a:schemeClr val="tx1"/>
                </a:solidFill>
                <a:cs typeface="Times New Roman" pitchFamily="18" charset="0"/>
              </a:rPr>
              <a:t>2025 </a:t>
            </a:r>
            <a:r>
              <a:rPr lang="ru-RU" sz="1900" b="1" dirty="0" smtClean="0">
                <a:solidFill>
                  <a:schemeClr val="tx1"/>
                </a:solidFill>
                <a:cs typeface="Times New Roman" pitchFamily="18" charset="0"/>
              </a:rPr>
              <a:t>годы</a:t>
            </a:r>
            <a:endParaRPr lang="ru-RU" sz="19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algn="ctr"/>
            <a:r>
              <a:rPr lang="ru-RU" sz="1900" b="1" dirty="0" smtClean="0">
                <a:solidFill>
                  <a:schemeClr val="tx1"/>
                </a:solidFill>
                <a:cs typeface="Times New Roman" pitchFamily="18" charset="0"/>
              </a:rPr>
              <a:t>по 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расходам по основным разделам, тыс. руб.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52184" y="1916832"/>
          <a:ext cx="4248474" cy="467269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0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87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Раздел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</a:t>
                      </a:r>
                      <a:r>
                        <a:rPr lang="ru-RU" sz="1600" dirty="0" smtClean="0"/>
                        <a:t>(план)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</a:t>
                      </a:r>
                      <a:r>
                        <a:rPr lang="ru-RU" sz="1600" dirty="0" smtClean="0"/>
                        <a:t>(план)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</a:t>
                      </a:r>
                      <a:r>
                        <a:rPr lang="ru-RU" sz="1600" dirty="0" smtClean="0"/>
                        <a:t>(план) 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0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10 361,9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7 613,6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9 745,5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4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795 740,2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857 108,9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1 047 536,2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9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146 422,2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480 613,7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248 000,4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19 867,6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23 106,9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42 190,5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96 265,7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111 908,2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150 808,9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692,7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875,8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1 015,4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19 371,2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22 706,0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636,3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3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6 425,3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21 168,8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50 083,6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7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215 000,0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360 375,9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473 011,3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82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1 310 146,8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1 885 477,8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2 053 028,1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02513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344" y="1916832"/>
          <a:ext cx="11837430" cy="45705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184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82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sz="14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300" b="1" kern="1200" spc="-150" dirty="0">
                        <a:solidFill>
                          <a:schemeClr val="lt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факт</a:t>
                      </a:r>
                      <a:endParaRPr sz="1200" b="1" kern="1200" spc="-150" dirty="0">
                        <a:solidFill>
                          <a:schemeClr val="lt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план</a:t>
                      </a:r>
                      <a:endParaRPr lang="ru-RU" sz="1200" b="1" kern="1200" spc="-150" dirty="0">
                        <a:solidFill>
                          <a:schemeClr val="lt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spc="-15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3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kern="1200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300" b="1" spc="-150" baseline="0" dirty="0" smtClean="0">
                        <a:effectLst/>
                        <a:latin typeface="Century Gothic" pitchFamily="34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spc="-150" baseline="0" dirty="0" smtClean="0">
                          <a:effectLst/>
                          <a:latin typeface="Century Gothic" pitchFamily="34" charset="0"/>
                        </a:rPr>
                        <a:t>Отклонение (</a:t>
                      </a:r>
                      <a:r>
                        <a:rPr lang="ru-RU" sz="1200" b="1" spc="-150" baseline="0" dirty="0" smtClean="0">
                          <a:effectLst/>
                          <a:latin typeface="Century Gothic" pitchFamily="34" charset="0"/>
                        </a:rPr>
                        <a:t>факт  2025 от плана 2025)</a:t>
                      </a:r>
                      <a:endParaRPr lang="ru-RU" sz="1200" b="1" baseline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spc="-150" baseline="0" dirty="0" smtClean="0">
                          <a:effectLst/>
                          <a:latin typeface="Century Gothic" pitchFamily="34" charset="0"/>
                        </a:rPr>
                        <a:t>% исполнения годового плана</a:t>
                      </a:r>
                      <a:endParaRPr lang="ru-RU" sz="1300" b="1" baseline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11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0" dirty="0" smtClean="0"/>
                        <a:t>      </a:t>
                      </a:r>
                      <a:r>
                        <a:rPr lang="ru-RU" sz="1200" b="1" spc="10" dirty="0" smtClean="0"/>
                        <a:t>Раздел</a:t>
                      </a:r>
                      <a:r>
                        <a:rPr lang="ru-RU" sz="1200" b="1" spc="10" baseline="0" dirty="0" smtClean="0"/>
                        <a:t> 01- </a:t>
                      </a:r>
                      <a:r>
                        <a:rPr lang="ru-RU" sz="1200" b="1" dirty="0" smtClean="0"/>
                        <a:t>Общегосударственные</a:t>
                      </a:r>
                      <a:r>
                        <a:rPr lang="ru-RU" sz="1200" b="1" spc="-114" dirty="0" smtClean="0"/>
                        <a:t> </a:t>
                      </a:r>
                      <a:r>
                        <a:rPr lang="ru-RU" sz="1200" b="1" spc="-10" dirty="0" smtClean="0"/>
                        <a:t>вопросы</a:t>
                      </a:r>
                      <a:endParaRPr lang="ru-RU" sz="1200" b="1" spc="-10" dirty="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19 920,4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948,0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15 836,5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14 834,4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- 1 002,1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  подраздел </a:t>
                      </a:r>
                      <a:r>
                        <a:rPr lang="ru-RU" sz="1100" b="1" dirty="0" smtClean="0"/>
                        <a:t>0103</a:t>
                      </a:r>
                      <a:r>
                        <a:rPr lang="ru-RU" sz="1100" dirty="0" smtClean="0"/>
                        <a:t> -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99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  подраздел </a:t>
                      </a:r>
                      <a:r>
                        <a:rPr lang="ru-RU" sz="1100" b="1" dirty="0" smtClean="0"/>
                        <a:t>0104</a:t>
                      </a:r>
                      <a:r>
                        <a:rPr lang="ru-RU" sz="1100" dirty="0" smtClean="0"/>
                        <a:t> - Функционирование Правительства РФ, высших исполнительных органов государственной власти субъектов  РФ, местных администраций</a:t>
                      </a:r>
                      <a:endParaRPr lang="ru-RU" sz="1100" dirty="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2 900,6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4 194,5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10 362,3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9 360,2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- 1 002,1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40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  подраздел </a:t>
                      </a:r>
                      <a:r>
                        <a:rPr lang="ru-RU" sz="1100" b="1" dirty="0" smtClean="0"/>
                        <a:t>0107</a:t>
                      </a:r>
                      <a:r>
                        <a:rPr lang="ru-RU" sz="1100" dirty="0" smtClean="0"/>
                        <a:t> - Обеспечение проведения выборов и референдумов</a:t>
                      </a:r>
                      <a:endParaRPr sz="1100" dirty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98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11 864,4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892,3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892,3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815">
                <a:tc>
                  <a:txBody>
                    <a:bodyPr/>
                    <a:lstStyle/>
                    <a:p>
                      <a:pPr marL="63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  подраздел </a:t>
                      </a:r>
                      <a:r>
                        <a:rPr lang="ru-RU" sz="1100" b="1" dirty="0" smtClean="0"/>
                        <a:t>0113</a:t>
                      </a:r>
                      <a:r>
                        <a:rPr lang="ru-RU" sz="1100" dirty="0" smtClean="0"/>
                        <a:t> -  Расходы по исполнению отдельных обязательств</a:t>
                      </a:r>
                      <a:endParaRPr lang="ru-RU" sz="1100" dirty="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98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4 245,8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8 753,5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4  581,9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4 581,9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="1" dirty="0" smtClean="0"/>
                        <a:t>Раздел 04 - Национальная экономика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b="1" dirty="0" smtClean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1 399 214,1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1 114 617,2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1 400 080,4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1 260 112,0</a:t>
                      </a:r>
                      <a:endParaRPr lang="ru-RU" sz="1100" b="1" dirty="0"/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- 139 968,4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/>
                        <a:t>0405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smtClean="0"/>
                        <a:t> - Сельское </a:t>
                      </a:r>
                      <a:r>
                        <a:rPr lang="ru-RU" sz="1100" dirty="0"/>
                        <a:t>хозяйство и рыболовство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590,4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/>
                        <a:t>0408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smtClean="0"/>
                        <a:t> - Транспорт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385 242,4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46 359,0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60 198,8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60 198,8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0409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Дорожное хозяйство (дорожные фонды)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993 209,6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1 064 614,3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1 335 316,4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1 195 376,0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- 139 940,4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0412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Другие вопросы в области национальной экономики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20 437,6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3 053,5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4 565,2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4 537,2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- 28,0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032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 dirty="0" smtClean="0"/>
                        <a:t>      Раздел 05 - Жилищно-коммунальное хозяйство</a:t>
                      </a:r>
                      <a:endParaRPr lang="ru-RU" sz="1200" b="1" spc="10" dirty="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763 489,2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928 925,1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1 429 913,5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1 428 329,2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- 1 584,3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0501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Жилищное хозяйство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15 818,6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31 178,1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25 805,4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24 227,3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- 1 578,1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0502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Коммунальное хозяйство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162 686,9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379 278,7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245 761,5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245 761,5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0503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Благоустройство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582 472,4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516 667,7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1 154 454,5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1 154 448,3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- 6,2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4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/>
                        <a:t>0505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smtClean="0"/>
                        <a:t> - Другие </a:t>
                      </a:r>
                      <a:r>
                        <a:rPr lang="ru-RU" sz="1100" dirty="0"/>
                        <a:t>вопросы в области жилищно-коммунального хозяйства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2 511,3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1 800,6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3 892,1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3 892,1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3215680" y="188640"/>
            <a:ext cx="7488832" cy="1421594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lIns="0" tIns="264846" rIns="0" bIns="0">
            <a:spAutoFit/>
          </a:bodyPr>
          <a:lstStyle/>
          <a:p>
            <a:pPr algn="ctr">
              <a:lnSpc>
                <a:spcPts val="3025"/>
              </a:lnSpc>
              <a:spcBef>
                <a:spcPts val="475"/>
              </a:spcBef>
              <a:defRPr/>
            </a:pPr>
            <a:r>
              <a:rPr lang="ru-RU" sz="2300" b="1" dirty="0">
                <a:solidFill>
                  <a:srgbClr val="0000FF"/>
                </a:solidFill>
                <a:latin typeface="Trebuchet MS" pitchFamily="34" charset="0"/>
              </a:rPr>
              <a:t>Сведения о расходах бюджета </a:t>
            </a:r>
            <a:r>
              <a:rPr lang="ru-RU" sz="2300" b="1" dirty="0" smtClean="0">
                <a:solidFill>
                  <a:srgbClr val="0000FF"/>
                </a:solidFill>
                <a:latin typeface="Trebuchet MS" pitchFamily="34" charset="0"/>
              </a:rPr>
              <a:t>по </a:t>
            </a:r>
            <a:r>
              <a:rPr lang="ru-RU" sz="2300" b="1" dirty="0">
                <a:solidFill>
                  <a:srgbClr val="0000FF"/>
                </a:solidFill>
                <a:latin typeface="Trebuchet MS" pitchFamily="34" charset="0"/>
              </a:rPr>
              <a:t>разделам и подразделам классификации расходов </a:t>
            </a:r>
            <a:r>
              <a:rPr lang="ru-RU" sz="2300" b="1" dirty="0" smtClean="0">
                <a:solidFill>
                  <a:srgbClr val="0000FF"/>
                </a:solidFill>
                <a:latin typeface="Trebuchet MS" pitchFamily="34" charset="0"/>
              </a:rPr>
              <a:t>бюджета, тыс</a:t>
            </a:r>
            <a:r>
              <a:rPr lang="ru-RU" sz="2300" b="1" dirty="0">
                <a:solidFill>
                  <a:srgbClr val="0000FF"/>
                </a:solidFill>
                <a:latin typeface="Trebuchet MS" pitchFamily="34" charset="0"/>
              </a:rPr>
              <a:t>. руб</a:t>
            </a:r>
            <a:r>
              <a:rPr lang="ru-RU" sz="2300" b="1" dirty="0">
                <a:solidFill>
                  <a:srgbClr val="0000FF"/>
                </a:solidFill>
                <a:latin typeface="PT Astra Serif" pitchFamily="18" charset="-52"/>
              </a:rPr>
              <a:t>.</a:t>
            </a:r>
          </a:p>
        </p:txBody>
      </p:sp>
      <p:pic>
        <p:nvPicPr>
          <p:cNvPr id="369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МОЯ РАБОТА\Бюджет для граждан_2024\ИСПОЛНЕНИЕ\картинки\расходы бюдж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0"/>
            <a:ext cx="24956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1384" y="1772816"/>
          <a:ext cx="11449272" cy="465224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4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9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26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sz="14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факт</a:t>
                      </a:r>
                      <a:endParaRPr lang="ru-RU" sz="1300" b="0" dirty="0" smtClean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300" b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факт</a:t>
                      </a:r>
                      <a:endParaRPr sz="1300" b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план</a:t>
                      </a:r>
                      <a:endParaRPr lang="ru-RU" sz="1300" b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spc="-150" dirty="0" smtClean="0">
                          <a:effectLst/>
                          <a:latin typeface="Century Gothic" pitchFamily="34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spc="-150" dirty="0" smtClean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факт</a:t>
                      </a:r>
                      <a:endParaRPr lang="ru-RU" sz="1300" b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spc="-150" baseline="0" dirty="0" smtClean="0">
                          <a:effectLst/>
                          <a:latin typeface="Century Gothic" pitchFamily="34" charset="0"/>
                        </a:rPr>
                        <a:t>Отклонение</a:t>
                      </a:r>
                      <a:r>
                        <a:rPr lang="ru-RU" sz="1600" b="1" spc="-150" baseline="0" dirty="0" smtClean="0">
                          <a:effectLst/>
                          <a:latin typeface="Century Gothic" pitchFamily="34" charset="0"/>
                        </a:rPr>
                        <a:t> (</a:t>
                      </a:r>
                      <a:r>
                        <a:rPr lang="ru-RU" sz="1200" b="1" spc="-150" baseline="0" dirty="0" smtClean="0">
                          <a:effectLst/>
                          <a:latin typeface="Century Gothic" pitchFamily="34" charset="0"/>
                        </a:rPr>
                        <a:t>факт  2025 от плана 2025)</a:t>
                      </a:r>
                      <a:endParaRPr lang="ru-RU" sz="1200" b="1" baseline="0" dirty="0"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ahoma"/>
                        </a:rPr>
                        <a:t>% исполнения годового плана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Tahoma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smtClean="0"/>
                        <a:t>      Раздел 07 - Образование</a:t>
                      </a:r>
                      <a:endParaRPr lang="ru-RU" sz="1200" b="1" spc="10" dirty="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19 084,6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23 335,6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46 982,7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46 982,7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/>
                        <a:t>0707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smtClean="0"/>
                        <a:t> - Молодежная </a:t>
                      </a:r>
                      <a:r>
                        <a:rPr lang="ru-RU" sz="1100" dirty="0"/>
                        <a:t>политика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18 525,3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22 698,8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45 904,4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45 904,4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/>
                        <a:t>0709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smtClean="0"/>
                        <a:t> - Другие </a:t>
                      </a:r>
                      <a:r>
                        <a:rPr lang="ru-RU" sz="1100" dirty="0"/>
                        <a:t>вопросы в области образования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559,3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636,8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1 078,3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1 078,3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094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smtClean="0"/>
                        <a:t>      Раздел 08 -  Культура и кинематография</a:t>
                      </a:r>
                      <a:endParaRPr lang="ru-RU" sz="1200" b="1" spc="10" dirty="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116 149,5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121 859,6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172 406,7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172 406,7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подраздел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0801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116 149,5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859,6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172 406,7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172 406,7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094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smtClean="0"/>
                        <a:t>      Раздел 10 - Социальная политика</a:t>
                      </a:r>
                      <a:endParaRPr lang="ru-RU" sz="1200" b="1" spc="10" dirty="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758,9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924,8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1 300,8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1 300,7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- 0,1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99,99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подраздел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 Пенсионное обеспечение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758,9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924,8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1 016,8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1 016,7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- 0,1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подраздел </a:t>
                      </a:r>
                      <a:r>
                        <a:rPr lang="ru-RU" sz="1100" b="1" dirty="0" smtClean="0"/>
                        <a:t>1003</a:t>
                      </a:r>
                      <a:r>
                        <a:rPr lang="ru-RU" sz="1100" dirty="0" smtClean="0"/>
                        <a:t> -  Социальное обеспечение населения</a:t>
                      </a:r>
                      <a:endParaRPr lang="ru-RU" sz="1100" dirty="0" smtClean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284,0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284,0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      Раздел 11 - Физическая </a:t>
                      </a:r>
                      <a:r>
                        <a:rPr lang="ru-RU" sz="1200" b="1" dirty="0"/>
                        <a:t>культура и спорт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20 901,1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29 564,6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39 180,3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39 180,3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1101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Физическая культура 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20 901,1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29 564,6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39 180,3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39 180,3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      Раздел 13 - </a:t>
                      </a:r>
                      <a:r>
                        <a:rPr lang="ru-RU" sz="1200" b="1" dirty="0"/>
                        <a:t>Обслуживание государственного </a:t>
                      </a:r>
                      <a:r>
                        <a:rPr lang="ru-RU" sz="1200" b="1" dirty="0" smtClean="0"/>
                        <a:t>(муниципального)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долга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9 796,9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26 256,3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44 566,8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44 566,8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1301</a:t>
                      </a:r>
                      <a:r>
                        <a:rPr lang="ru-RU" sz="1100" dirty="0" smtClean="0"/>
                        <a:t> -  Обслуживание </a:t>
                      </a:r>
                      <a:r>
                        <a:rPr lang="ru-RU" sz="1100" dirty="0"/>
                        <a:t>внутреннего государственного и муниципального долга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9 796,9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26 256,3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44 566,8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44 566,8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      Раздел 14 - </a:t>
                      </a:r>
                      <a:r>
                        <a:rPr lang="ru-RU" sz="1200" b="1" dirty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467 000,0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497 533,0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370 000,0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370 000,0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подраздел </a:t>
                      </a:r>
                      <a:r>
                        <a:rPr lang="ru-RU" sz="1100" b="1" dirty="0" smtClean="0"/>
                        <a:t>1403</a:t>
                      </a:r>
                      <a:r>
                        <a:rPr lang="ru-RU" sz="1100" dirty="0" smtClean="0"/>
                        <a:t> -  </a:t>
                      </a:r>
                      <a:r>
                        <a:rPr lang="ru-RU" sz="1100" dirty="0"/>
                        <a:t>Прочие межбюджетные трансферты общего характера</a:t>
                      </a:r>
                      <a:endParaRPr lang="ru-RU" sz="1100" dirty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467 000,0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497 533,0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370 000,0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370 000,0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6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2 816 314,7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2 755 964,2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3 520 267,7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3 377 712,8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- 142 554,9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38041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3647728" y="188640"/>
            <a:ext cx="7272808" cy="1421594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lIns="0" tIns="264846" rIns="0" bIns="0">
            <a:spAutoFit/>
          </a:bodyPr>
          <a:lstStyle/>
          <a:p>
            <a:pPr algn="ctr">
              <a:lnSpc>
                <a:spcPts val="3025"/>
              </a:lnSpc>
              <a:spcBef>
                <a:spcPts val="475"/>
              </a:spcBef>
              <a:defRPr/>
            </a:pPr>
            <a:r>
              <a:rPr lang="ru-RU" sz="2300" b="1" dirty="0">
                <a:solidFill>
                  <a:srgbClr val="0000FF"/>
                </a:solidFill>
                <a:latin typeface="Trebuchet MS" pitchFamily="34" charset="0"/>
              </a:rPr>
              <a:t>Сведения о расходах бюджета </a:t>
            </a:r>
            <a:r>
              <a:rPr lang="ru-RU" sz="2300" b="1" dirty="0" smtClean="0">
                <a:solidFill>
                  <a:srgbClr val="0000FF"/>
                </a:solidFill>
                <a:latin typeface="Trebuchet MS" pitchFamily="34" charset="0"/>
              </a:rPr>
              <a:t>по </a:t>
            </a:r>
            <a:r>
              <a:rPr lang="ru-RU" sz="2300" b="1" dirty="0">
                <a:solidFill>
                  <a:srgbClr val="0000FF"/>
                </a:solidFill>
                <a:latin typeface="Trebuchet MS" pitchFamily="34" charset="0"/>
              </a:rPr>
              <a:t>разделам и подразделам классификации расходов </a:t>
            </a:r>
            <a:r>
              <a:rPr lang="ru-RU" sz="2300" b="1" dirty="0" smtClean="0">
                <a:solidFill>
                  <a:srgbClr val="0000FF"/>
                </a:solidFill>
                <a:latin typeface="Trebuchet MS" pitchFamily="34" charset="0"/>
              </a:rPr>
              <a:t>бюджета, тыс. руб</a:t>
            </a:r>
            <a:r>
              <a:rPr lang="ru-RU" sz="2300" b="1" dirty="0">
                <a:solidFill>
                  <a:srgbClr val="0000FF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0"/>
            <a:ext cx="271162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4"/>
          <p:cNvSpPr txBox="1">
            <a:spLocks/>
          </p:cNvSpPr>
          <p:nvPr/>
        </p:nvSpPr>
        <p:spPr>
          <a:xfrm>
            <a:off x="4439816" y="2708920"/>
            <a:ext cx="3413634" cy="121786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695400" y="2708920"/>
            <a:ext cx="3338776" cy="121786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26" name="object 18"/>
          <p:cNvSpPr txBox="1">
            <a:spLocks noChangeArrowheads="1"/>
          </p:cNvSpPr>
          <p:nvPr/>
        </p:nvSpPr>
        <p:spPr bwMode="auto">
          <a:xfrm>
            <a:off x="695400" y="2060848"/>
            <a:ext cx="3266728" cy="2481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Национальная экономика </a:t>
            </a:r>
          </a:p>
        </p:txBody>
      </p:sp>
      <p:sp>
        <p:nvSpPr>
          <p:cNvPr id="5127" name="object 18"/>
          <p:cNvSpPr txBox="1">
            <a:spLocks noChangeArrowheads="1"/>
          </p:cNvSpPr>
          <p:nvPr/>
        </p:nvSpPr>
        <p:spPr bwMode="auto">
          <a:xfrm>
            <a:off x="4367808" y="2060848"/>
            <a:ext cx="3465984" cy="2481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Жилищно-коммунальное хозяйство</a:t>
            </a: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767408" y="2780928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itchFamily="34" charset="0"/>
              </a:rPr>
              <a:t>                     </a:t>
            </a:r>
            <a:r>
              <a:rPr lang="ru-RU" sz="1200" u="sng" dirty="0" smtClean="0">
                <a:latin typeface="Century Gothic" pitchFamily="34" charset="0"/>
              </a:rPr>
              <a:t> тыс</a:t>
            </a:r>
            <a:r>
              <a:rPr lang="ru-RU" sz="1200" u="sng" dirty="0">
                <a:latin typeface="Century Gothic" pitchFamily="34" charset="0"/>
              </a:rPr>
              <a:t>. </a:t>
            </a:r>
            <a:r>
              <a:rPr lang="ru-RU" sz="1200" u="sng" dirty="0" smtClean="0">
                <a:latin typeface="Century Gothic" pitchFamily="34" charset="0"/>
              </a:rPr>
              <a:t>руб. </a:t>
            </a:r>
            <a:r>
              <a:rPr lang="ru-RU" sz="1200" u="sng" dirty="0">
                <a:latin typeface="Century Gothic" pitchFamily="34" charset="0"/>
              </a:rPr>
              <a:t>или </a:t>
            </a:r>
            <a:r>
              <a:rPr lang="ru-RU" sz="1200" u="sng" dirty="0" smtClean="0">
                <a:latin typeface="Century Gothic" pitchFamily="34" charset="0"/>
              </a:rPr>
              <a:t>39,8 % </a:t>
            </a:r>
            <a:endParaRPr lang="ru-RU" sz="1200" u="sng" dirty="0">
              <a:latin typeface="Century Gothic" pitchFamily="34" charset="0"/>
            </a:endParaRPr>
          </a:p>
          <a:p>
            <a:pPr algn="ctr"/>
            <a:r>
              <a:rPr lang="ru-RU" sz="1200" u="sng" dirty="0">
                <a:latin typeface="Century Gothic" pitchFamily="34" charset="0"/>
              </a:rPr>
              <a:t>в общих расходах бюджета</a:t>
            </a:r>
            <a:r>
              <a:rPr lang="ru-RU" sz="1200" u="sng" dirty="0" smtClean="0">
                <a:latin typeface="Century Gothic" pitchFamily="34" charset="0"/>
              </a:rPr>
              <a:t>. В программном формате 1 397 184,8 тыс. руб. или 99,8 % в расходах отрасли. Исполнение составило </a:t>
            </a:r>
          </a:p>
          <a:p>
            <a:pPr algn="ctr"/>
            <a:r>
              <a:rPr lang="ru-RU" sz="1200" b="1" u="sng" dirty="0" smtClean="0">
                <a:solidFill>
                  <a:schemeClr val="bg1"/>
                </a:solidFill>
                <a:latin typeface="Century Gothic" pitchFamily="34" charset="0"/>
              </a:rPr>
              <a:t>1 260 112,0</a:t>
            </a:r>
            <a:r>
              <a:rPr lang="ru-RU" sz="1200" b="1" u="sng" dirty="0" smtClean="0">
                <a:latin typeface="Century Gothic" pitchFamily="34" charset="0"/>
              </a:rPr>
              <a:t> </a:t>
            </a:r>
            <a:r>
              <a:rPr lang="ru-RU" sz="1200" u="sng" dirty="0" smtClean="0">
                <a:latin typeface="Century Gothic" pitchFamily="34" charset="0"/>
              </a:rPr>
              <a:t>тыс. руб.</a:t>
            </a:r>
            <a:endParaRPr lang="ru-RU" dirty="0"/>
          </a:p>
        </p:txBody>
      </p:sp>
      <p:sp>
        <p:nvSpPr>
          <p:cNvPr id="5134" name="TextBox 12"/>
          <p:cNvSpPr txBox="1">
            <a:spLocks noChangeArrowheads="1"/>
          </p:cNvSpPr>
          <p:nvPr/>
        </p:nvSpPr>
        <p:spPr bwMode="auto">
          <a:xfrm>
            <a:off x="4439816" y="2780928"/>
            <a:ext cx="3465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u="sng" dirty="0" smtClean="0">
                <a:latin typeface="Century Gothic" pitchFamily="34" charset="0"/>
              </a:rPr>
              <a:t>      тыс</a:t>
            </a:r>
            <a:r>
              <a:rPr lang="ru-RU" sz="1200" u="sng" dirty="0">
                <a:latin typeface="Century Gothic" pitchFamily="34" charset="0"/>
              </a:rPr>
              <a:t>. </a:t>
            </a:r>
            <a:r>
              <a:rPr lang="ru-RU" sz="1200" u="sng" dirty="0" smtClean="0">
                <a:latin typeface="Century Gothic" pitchFamily="34" charset="0"/>
              </a:rPr>
              <a:t>руб. </a:t>
            </a:r>
            <a:r>
              <a:rPr lang="ru-RU" sz="1200" u="sng" dirty="0">
                <a:latin typeface="Century Gothic" pitchFamily="34" charset="0"/>
              </a:rPr>
              <a:t>или </a:t>
            </a:r>
            <a:r>
              <a:rPr lang="ru-RU" sz="1200" u="sng" dirty="0" smtClean="0">
                <a:latin typeface="Century Gothic" pitchFamily="34" charset="0"/>
              </a:rPr>
              <a:t>40,6 % </a:t>
            </a:r>
            <a:endParaRPr lang="ru-RU" sz="1200" u="sng" dirty="0">
              <a:latin typeface="Century Gothic" pitchFamily="34" charset="0"/>
            </a:endParaRPr>
          </a:p>
          <a:p>
            <a:pPr algn="ctr"/>
            <a:r>
              <a:rPr lang="ru-RU" sz="1200" u="sng" dirty="0">
                <a:latin typeface="Century Gothic" pitchFamily="34" charset="0"/>
              </a:rPr>
              <a:t>в общих расходах бюджета</a:t>
            </a:r>
            <a:r>
              <a:rPr lang="ru-RU" sz="1200" u="sng" dirty="0" smtClean="0">
                <a:latin typeface="Century Gothic" pitchFamily="34" charset="0"/>
              </a:rPr>
              <a:t>. В программном формате </a:t>
            </a:r>
          </a:p>
          <a:p>
            <a:pPr algn="ctr"/>
            <a:r>
              <a:rPr lang="ru-RU" sz="1200" u="sng" dirty="0" smtClean="0">
                <a:latin typeface="Century Gothic" pitchFamily="34" charset="0"/>
              </a:rPr>
              <a:t>1 375 017,8 тыс. руб. или 96,2 % в расходах отрасли. Исполнение составило </a:t>
            </a:r>
          </a:p>
          <a:p>
            <a:pPr algn="ctr"/>
            <a:r>
              <a:rPr lang="ru-RU" sz="1200" b="1" u="sng" dirty="0" smtClean="0">
                <a:solidFill>
                  <a:schemeClr val="bg1"/>
                </a:solidFill>
                <a:latin typeface="Century Gothic" pitchFamily="34" charset="0"/>
              </a:rPr>
              <a:t>1 428 329,2 </a:t>
            </a:r>
            <a:r>
              <a:rPr lang="ru-RU" sz="1200" u="sng" dirty="0" smtClean="0">
                <a:latin typeface="Century Gothic" pitchFamily="34" charset="0"/>
              </a:rPr>
              <a:t>тыс. руб.</a:t>
            </a:r>
            <a:endParaRPr lang="ru-RU" dirty="0"/>
          </a:p>
        </p:txBody>
      </p:sp>
      <p:sp>
        <p:nvSpPr>
          <p:cNvPr id="14" name="object 11"/>
          <p:cNvSpPr txBox="1"/>
          <p:nvPr/>
        </p:nvSpPr>
        <p:spPr>
          <a:xfrm>
            <a:off x="695400" y="2780928"/>
            <a:ext cx="1008112" cy="227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131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42545" rIns="0" bIns="0">
            <a:spAutoFit/>
          </a:bodyPr>
          <a:lstStyle/>
          <a:p>
            <a:pPr marL="177165">
              <a:spcBef>
                <a:spcPts val="335"/>
              </a:spcBef>
              <a:defRPr/>
            </a:pPr>
            <a:r>
              <a:rPr lang="ru-RU" sz="1200" spc="-155" dirty="0" smtClean="0">
                <a:solidFill>
                  <a:srgbClr val="0D0D0D"/>
                </a:solidFill>
                <a:latin typeface="Verdana"/>
                <a:cs typeface="Verdana"/>
              </a:rPr>
              <a:t>1 400 080,4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5138" name="Рисунок 3" descr="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/>
          <p:cNvSpPr/>
          <p:nvPr/>
        </p:nvSpPr>
        <p:spPr>
          <a:xfrm>
            <a:off x="2135560" y="2348880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5951984" y="2348880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object 11"/>
          <p:cNvSpPr txBox="1"/>
          <p:nvPr/>
        </p:nvSpPr>
        <p:spPr>
          <a:xfrm>
            <a:off x="4439816" y="2780928"/>
            <a:ext cx="1001272" cy="227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131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42545" rIns="0" bIns="0">
            <a:spAutoFit/>
          </a:bodyPr>
          <a:lstStyle/>
          <a:p>
            <a:pPr marL="177165">
              <a:spcBef>
                <a:spcPts val="335"/>
              </a:spcBef>
              <a:defRPr/>
            </a:pPr>
            <a:r>
              <a:rPr lang="ru-RU" sz="1200" spc="-155" dirty="0" smtClean="0">
                <a:solidFill>
                  <a:srgbClr val="0D0D0D"/>
                </a:solidFill>
                <a:latin typeface="Verdana"/>
                <a:cs typeface="Verdana"/>
              </a:rPr>
              <a:t>1 429 913,5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2207568" y="4005064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5951984" y="4005064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object 18"/>
          <p:cNvSpPr txBox="1">
            <a:spLocks noChangeArrowheads="1"/>
          </p:cNvSpPr>
          <p:nvPr/>
        </p:nvSpPr>
        <p:spPr bwMode="auto">
          <a:xfrm>
            <a:off x="8256240" y="2060848"/>
            <a:ext cx="3266728" cy="2481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Социальная сфера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" name="Заголовок 4"/>
          <p:cNvSpPr txBox="1">
            <a:spLocks/>
          </p:cNvSpPr>
          <p:nvPr/>
        </p:nvSpPr>
        <p:spPr>
          <a:xfrm>
            <a:off x="8256240" y="2708920"/>
            <a:ext cx="3338776" cy="121672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8256240" y="2780928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itchFamily="34" charset="0"/>
              </a:rPr>
              <a:t>                           </a:t>
            </a:r>
            <a:r>
              <a:rPr lang="ru-RU" sz="1200" u="sng" dirty="0" smtClean="0">
                <a:latin typeface="Century Gothic" pitchFamily="34" charset="0"/>
              </a:rPr>
              <a:t>тыс</a:t>
            </a:r>
            <a:r>
              <a:rPr lang="ru-RU" sz="1200" u="sng" dirty="0">
                <a:latin typeface="Century Gothic" pitchFamily="34" charset="0"/>
              </a:rPr>
              <a:t>. </a:t>
            </a:r>
            <a:r>
              <a:rPr lang="ru-RU" sz="1200" u="sng" dirty="0" smtClean="0">
                <a:latin typeface="Century Gothic" pitchFamily="34" charset="0"/>
              </a:rPr>
              <a:t>руб. </a:t>
            </a:r>
            <a:r>
              <a:rPr lang="ru-RU" sz="1200" u="sng" dirty="0">
                <a:latin typeface="Century Gothic" pitchFamily="34" charset="0"/>
              </a:rPr>
              <a:t>или </a:t>
            </a:r>
            <a:r>
              <a:rPr lang="ru-RU" sz="1200" u="sng" dirty="0" smtClean="0">
                <a:latin typeface="Century Gothic" pitchFamily="34" charset="0"/>
              </a:rPr>
              <a:t>7,3 % </a:t>
            </a:r>
            <a:endParaRPr lang="ru-RU" sz="1200" u="sng" dirty="0">
              <a:latin typeface="Century Gothic" pitchFamily="34" charset="0"/>
            </a:endParaRPr>
          </a:p>
          <a:p>
            <a:pPr algn="ctr"/>
            <a:r>
              <a:rPr lang="ru-RU" sz="1200" u="sng" dirty="0">
                <a:latin typeface="Century Gothic" pitchFamily="34" charset="0"/>
              </a:rPr>
              <a:t>в общих расходах бюджета</a:t>
            </a:r>
            <a:r>
              <a:rPr lang="ru-RU" sz="1200" u="sng" dirty="0" smtClean="0">
                <a:latin typeface="Century Gothic" pitchFamily="34" charset="0"/>
              </a:rPr>
              <a:t>. В программном формате </a:t>
            </a:r>
          </a:p>
          <a:p>
            <a:pPr algn="ctr"/>
            <a:r>
              <a:rPr lang="ru-RU" sz="1200" u="sng" dirty="0" smtClean="0">
                <a:latin typeface="Century Gothic" pitchFamily="34" charset="0"/>
              </a:rPr>
              <a:t>258 569,7 тыс. руб. или 100% в расходах отрасли. Исполнение составило </a:t>
            </a:r>
          </a:p>
          <a:p>
            <a:pPr algn="ctr"/>
            <a:r>
              <a:rPr lang="ru-RU" sz="1200" b="1" u="sng" dirty="0" smtClean="0">
                <a:solidFill>
                  <a:schemeClr val="bg1"/>
                </a:solidFill>
                <a:latin typeface="Century Gothic" pitchFamily="34" charset="0"/>
              </a:rPr>
              <a:t>258 569,7 </a:t>
            </a:r>
            <a:r>
              <a:rPr lang="ru-RU" sz="1200" u="sng" dirty="0" smtClean="0">
                <a:latin typeface="Century Gothic" pitchFamily="34" charset="0"/>
              </a:rPr>
              <a:t>тыс. руб.</a:t>
            </a: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9840416" y="2348880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9912424" y="4005064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object 11"/>
          <p:cNvSpPr txBox="1"/>
          <p:nvPr/>
        </p:nvSpPr>
        <p:spPr>
          <a:xfrm>
            <a:off x="8328248" y="2780928"/>
            <a:ext cx="1080120" cy="227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131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42545" rIns="0" bIns="0">
            <a:spAutoFit/>
          </a:bodyPr>
          <a:lstStyle/>
          <a:p>
            <a:pPr marL="177165">
              <a:spcBef>
                <a:spcPts val="335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Verdana"/>
                <a:cs typeface="Verdana"/>
              </a:rPr>
              <a:t>258 569,7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695400" y="4365104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8256240" y="4365104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439816" y="4365104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object 2"/>
          <p:cNvSpPr txBox="1">
            <a:spLocks/>
          </p:cNvSpPr>
          <p:nvPr/>
        </p:nvSpPr>
        <p:spPr>
          <a:xfrm>
            <a:off x="1847528" y="116632"/>
            <a:ext cx="9361040" cy="105157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defTabSz="372986">
              <a:lnSpc>
                <a:spcPct val="90000"/>
              </a:lnSpc>
              <a:defRPr/>
            </a:pPr>
            <a:r>
              <a:rPr lang="ru-RU" sz="2450" b="1" i="1" dirty="0">
                <a:solidFill>
                  <a:srgbClr val="0000FF"/>
                </a:solidFill>
                <a:latin typeface="Trebuchet MS" pitchFamily="34" charset="0"/>
              </a:rPr>
              <a:t>Основные отраслевые направления расходов бюджета </a:t>
            </a:r>
            <a:r>
              <a:rPr lang="ru-RU" sz="2450" b="1" i="1" dirty="0" smtClean="0">
                <a:solidFill>
                  <a:srgbClr val="0000FF"/>
                </a:solidFill>
                <a:latin typeface="Trebuchet MS" pitchFamily="34" charset="0"/>
              </a:rPr>
              <a:t>городского поселения город </a:t>
            </a:r>
            <a:r>
              <a:rPr lang="ru-RU" sz="2450" b="1" i="1" dirty="0">
                <a:solidFill>
                  <a:srgbClr val="0000FF"/>
                </a:solidFill>
                <a:latin typeface="Trebuchet MS" pitchFamily="34" charset="0"/>
              </a:rPr>
              <a:t>Энгельс </a:t>
            </a:r>
            <a:r>
              <a:rPr lang="ru-RU" sz="2450" b="1" i="1" dirty="0" smtClean="0">
                <a:solidFill>
                  <a:srgbClr val="0000FF"/>
                </a:solidFill>
                <a:latin typeface="Trebuchet MS" pitchFamily="34" charset="0"/>
              </a:rPr>
              <a:t>Энгельсского муниципального района Саратовской области за 2025 год</a:t>
            </a:r>
            <a:endParaRPr lang="ru-RU" sz="2450" b="1" i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30" name="Рисунок 29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Пользователь\Downloads\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7488" y="1196752"/>
            <a:ext cx="1584176" cy="8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Picture background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1904" y="1196752"/>
            <a:ext cx="16561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Picture background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48328" y="1196752"/>
            <a:ext cx="1806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646471802"/>
              </p:ext>
            </p:extLst>
          </p:nvPr>
        </p:nvGraphicFramePr>
        <p:xfrm>
          <a:off x="623392" y="1124744"/>
          <a:ext cx="123133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3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ject 2"/>
          <p:cNvSpPr txBox="1">
            <a:spLocks/>
          </p:cNvSpPr>
          <p:nvPr/>
        </p:nvSpPr>
        <p:spPr>
          <a:xfrm>
            <a:off x="1703512" y="116632"/>
            <a:ext cx="6768752" cy="7884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0" tIns="12700" rIns="0" bIns="0">
            <a:spAutoFit/>
          </a:bodyPr>
          <a:lstStyle/>
          <a:p>
            <a:pPr algn="ctr" defTabSz="372986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По разделу  «Национальная экономика» </a:t>
            </a:r>
          </a:p>
          <a:p>
            <a:pPr algn="ctr" defTabSz="372986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расходы за 2025 год исполнены в объеме: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447928" y="1484784"/>
            <a:ext cx="432048" cy="192737"/>
          </a:xfrm>
          <a:prstGeom prst="downArrow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79776" y="980728"/>
            <a:ext cx="3096344" cy="432048"/>
          </a:xfrm>
          <a:prstGeom prst="roundRect">
            <a:avLst>
              <a:gd name="adj" fmla="val 50000"/>
            </a:avLst>
          </a:prstGeom>
          <a:solidFill>
            <a:srgbClr val="0086EA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250"/>
              </a:spcBef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1 260 112,0 тыс.руб.</a:t>
            </a:r>
            <a:endParaRPr lang="ru-RU" b="1" dirty="0">
              <a:solidFill>
                <a:schemeClr val="bg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 descr="C:\Users\Пользователь\Desktop\МОЯ РАБОТА\Бюджет для граждан_2026\АКТУАЛЬНАЯ РЕДАКЦИЯ\0. Первоначальный по проекту бюджета от 15.11.2025\Новые картинки 2026\ремонт дорог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408" y="3933056"/>
            <a:ext cx="33123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esktop\МОЯ РАБОТА\Бюджет для граждан_2026\АКТУАЛЬНАЯ РЕДАКЦИЯ\0. Первоначальный по проекту бюджета от 15.11.2025\Новые картинки 2026\троллейбус 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3832" y="4653136"/>
            <a:ext cx="33843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264" y="0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serverfin\Работа УФ\Бюджет 2025\4. Проект бюджета на 2025-2027 ОКОНЧАТЕЛЬНЫЙ\Презентация к докладу в Собрание\Рисунок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8248" y="39330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46798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1199456" y="0"/>
            <a:ext cx="7920880" cy="788421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lIns="0" tIns="12700" rIns="0" bIns="0">
            <a:spAutoFit/>
          </a:bodyPr>
          <a:lstStyle/>
          <a:p>
            <a:pPr algn="ctr" defTabSz="372986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PMingLiU" pitchFamily="18" charset="-120"/>
                <a:cs typeface="Times New Roman" pitchFamily="18" charset="0"/>
              </a:rPr>
              <a:t>По разделу «Жилищно-коммунальное хозяйство» </a:t>
            </a:r>
          </a:p>
          <a:p>
            <a:pPr algn="ctr" defTabSz="372986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PMingLiU" pitchFamily="18" charset="-120"/>
                <a:cs typeface="Times New Roman" pitchFamily="18" charset="0"/>
              </a:rPr>
              <a:t>расходы за 2025 год исполнены в объеме:</a:t>
            </a:r>
            <a:endParaRPr lang="ru-RU" sz="2800" b="1" dirty="0">
              <a:solidFill>
                <a:srgbClr val="002060"/>
              </a:solidFill>
              <a:latin typeface="+mn-lt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75920" y="1340768"/>
            <a:ext cx="432048" cy="360040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7768" y="836712"/>
            <a:ext cx="3096344" cy="43204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250"/>
              </a:spcBef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1 428 329,2 тыс.руб.</a:t>
            </a:r>
            <a:endParaRPr lang="ru-RU" b="1" dirty="0">
              <a:solidFill>
                <a:schemeClr val="bg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 descr="C:\Users\Пользователь\Desktop\МОЯ РАБОТА\Бюджет для граждан 2025\Картинки\ЖКХ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44" y="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646471802"/>
              </p:ext>
            </p:extLst>
          </p:nvPr>
        </p:nvGraphicFramePr>
        <p:xfrm>
          <a:off x="0" y="1484784"/>
          <a:ext cx="12192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646471802"/>
              </p:ext>
            </p:extLst>
          </p:nvPr>
        </p:nvGraphicFramePr>
        <p:xfrm>
          <a:off x="3575720" y="3933056"/>
          <a:ext cx="52565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МОЯ РАБОТА\Бюджет для граждан_2026\АКТУАЛЬНАЯ РЕДАКЦИЯ\0. Первоначальный по проекту бюджета от 15.11.2025\Новые картинки 2026\освещение улиц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344" y="4293096"/>
            <a:ext cx="352839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ользователь\Downloads\i (3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6240" y="4221088"/>
            <a:ext cx="3744416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07368" y="1988840"/>
          <a:ext cx="11967930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143672" y="4639444"/>
          <a:ext cx="9505056" cy="221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75520" y="3717032"/>
            <a:ext cx="9217024" cy="769441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sz="2200" b="1" dirty="0" smtClean="0">
                <a:solidFill>
                  <a:srgbClr val="002060"/>
                </a:solidFill>
              </a:rPr>
              <a:t>По разделу  «Культура, кинематография» расходы за 2025 год исполнены</a:t>
            </a:r>
          </a:p>
          <a:p>
            <a:pPr algn="ctr" defTabSz="372986"/>
            <a:r>
              <a:rPr lang="ru-RU" sz="2200" b="1" dirty="0" smtClean="0">
                <a:solidFill>
                  <a:srgbClr val="002060"/>
                </a:solidFill>
              </a:rPr>
              <a:t> в объеме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172 406,7 </a:t>
            </a:r>
            <a:r>
              <a:rPr lang="ru-RU" sz="2200" b="1" dirty="0" smtClean="0">
                <a:solidFill>
                  <a:srgbClr val="002060"/>
                </a:solidFill>
              </a:rPr>
              <a:t>тыс. руб., в том числе:</a:t>
            </a:r>
            <a:endParaRPr lang="ru-RU" sz="22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7728" y="116632"/>
            <a:ext cx="4752528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По разделу «Образование» расходы </a:t>
            </a:r>
          </a:p>
          <a:p>
            <a:pPr algn="ctr" defTabSz="372986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за 2025 год исполнены в объеме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46 982,7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тыс. руб., в том числе:</a:t>
            </a:r>
            <a:endParaRPr lang="ru-RU" sz="22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5807968" y="1340768"/>
            <a:ext cx="288032" cy="36004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248128" y="4653136"/>
            <a:ext cx="288032" cy="360040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7" name="Рисунок 16" descr="C:\Users\Пользователь\Desktop\МОЯ РАБОТА\Бюджет для граждан_2024\ИСПОЛНЕНИЕ\картинки\культура и кино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4" y="4653136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92" y="116632"/>
            <a:ext cx="2880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ользователь\Desktop\МОЯ РАБОТА\Бюджет для граждан_2026\АКТУАЛЬНАЯ РЕДАКЦИЯ\0. Первоначальный по проекту бюджета от 15.11.2025\Новые картинки 2026\книг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4272" y="116632"/>
            <a:ext cx="266429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45352095_1-abrakadabra-fun-p-prozrachnii-fon-dlya-prezentatsii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0" y="188640"/>
            <a:ext cx="11361792" cy="6643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9456" y="3356992"/>
            <a:ext cx="4680520" cy="116955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" algn="just">
              <a:spcBef>
                <a:spcPts val="100"/>
              </a:spcBef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Доходы бюджета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559496" y="1124744"/>
            <a:ext cx="5761037" cy="7386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Бюджет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0800000" flipV="1">
            <a:off x="6312024" y="3356992"/>
            <a:ext cx="4896544" cy="116955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540" algn="just">
              <a:spcBef>
                <a:spcPts val="100"/>
              </a:spcBef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Расходы бюджета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27448" y="4653136"/>
            <a:ext cx="2664296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79375" indent="-66675">
              <a:spcBef>
                <a:spcPts val="100"/>
              </a:spcBef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Профицит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бюджета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превышение доходов бюджета над его расходами.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10800000" flipV="1">
            <a:off x="4079776" y="4653136"/>
            <a:ext cx="3096343" cy="7386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Дефицит  бюджета 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превышение расходов бюджета над его доходами.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1" name="Рисунок 3" descr="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 rot="10800000" flipV="1">
            <a:off x="1415480" y="5661248"/>
            <a:ext cx="4464495" cy="95410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ts val="100"/>
              </a:spcBef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Межбюджетные трансферты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384" y="1988840"/>
            <a:ext cx="7272808" cy="116955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" algn="just">
              <a:spcBef>
                <a:spcPts val="100"/>
              </a:spcBef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Бюджетная политика –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15680" y="116632"/>
            <a:ext cx="5904656" cy="719807"/>
          </a:xfr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ГЛОССАРИЙ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ОСНОВНЫХ ТЕРМИНОВ И ПОНЯТИЙ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312" y="1052736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ользователь\Desktop\МОЯ РАБОТА\Бюджет для граждан_2026\АКТУАЛЬНАЯ РЕДАКЦИЯ\0. Первоначальный по проекту бюджета от 15.11.2025\Новые картинки 2026\дефицит и профицит, сбалансированность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192" y="4653136"/>
            <a:ext cx="39604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26704" y="1628800"/>
          <a:ext cx="1166529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3392" y="188640"/>
            <a:ext cx="540060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sz="2000" b="1" dirty="0" smtClean="0">
                <a:solidFill>
                  <a:srgbClr val="002060"/>
                </a:solidFill>
              </a:rPr>
              <a:t>По разделу  «Физическая культура и спорт» расходы за 2025 год исполнены </a:t>
            </a:r>
          </a:p>
          <a:p>
            <a:pPr algn="ctr" defTabSz="372986"/>
            <a:r>
              <a:rPr lang="ru-RU" sz="2000" b="1" dirty="0" smtClean="0">
                <a:solidFill>
                  <a:srgbClr val="002060"/>
                </a:solidFill>
              </a:rPr>
              <a:t>в объеме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39 180,3 </a:t>
            </a:r>
            <a:r>
              <a:rPr lang="ru-RU" sz="2000" b="1" dirty="0" smtClean="0">
                <a:solidFill>
                  <a:srgbClr val="002060"/>
                </a:solidFill>
              </a:rPr>
              <a:t>тыс. руб., в том числе:</a:t>
            </a:r>
            <a:endParaRPr lang="ru-RU" sz="20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1544" y="3645024"/>
            <a:ext cx="4176464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«Общегосударственные вопросы» расходы исполнены в объеме 14 834,4 тыс. руб.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92144" y="3573016"/>
            <a:ext cx="4680520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«Социальная политика» расходы исполнены в объеме               1 300,7 тыс. руб.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3432" y="5157192"/>
            <a:ext cx="4104456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«Обслуживание государственного (муниципального) долга» расходы исполнены в объеме                          44 566,8 тыс. руб.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56040" y="5157192"/>
            <a:ext cx="4752528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«Межбюджетные трансферты общего характера бюджетам бюджетной системы Российской Федерации»  расходы исполнены в объеме 370 000,0 тыс. руб.</a:t>
            </a:r>
            <a:endParaRPr lang="ru-RU" sz="1500" b="1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35760" y="1268760"/>
            <a:ext cx="432048" cy="43204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Пользователь\Desktop\МОЯ РАБОТА\Бюджет для граждан_2026\АКТУАЛЬНАЯ РЕДАКЦИЯ\0. Первоначальный по проекту бюджета от 15.11.2025\Новые картинки 2026\спорт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2" y="0"/>
            <a:ext cx="2802260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Пользователь\Desktop\МОЯ РАБОТА\Бюджет для граждан_2026\АКТУАЛЬНАЯ РЕДАКЦИЯ\0. Первоначальный по проекту бюджета от 15.11.2025\Новые картинки 2026\физкультур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296" y="0"/>
            <a:ext cx="252028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униципальные программы — Главная — Официальный сайт Муниципального  образования Алапаевск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68"/>
            <a:ext cx="3312368" cy="3113626"/>
          </a:xfrm>
          <a:prstGeom prst="rect">
            <a:avLst/>
          </a:prstGeom>
          <a:noFill/>
        </p:spPr>
      </p:pic>
      <p:pic>
        <p:nvPicPr>
          <p:cNvPr id="3" name="Picture 4" descr="Муниципальные програм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4435502"/>
            <a:ext cx="3312368" cy="2422498"/>
          </a:xfrm>
          <a:prstGeom prst="rect">
            <a:avLst/>
          </a:prstGeom>
          <a:noFill/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4151784" y="0"/>
          <a:ext cx="69847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1384" y="0"/>
            <a:ext cx="3528392" cy="119675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02060"/>
                </a:solidFill>
              </a:rPr>
              <a:t>Финансирование по 15 муниципальным программам в бюджете 2025 года составило 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</a:rPr>
              <a:t>3 459 257,3 тыс. рублей</a:t>
            </a:r>
          </a:p>
        </p:txBody>
      </p:sp>
    </p:spTree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44072" y="908720"/>
            <a:ext cx="3096344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3.</a:t>
            </a: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Развитие физической культуры, спорта, молодежной политики муниципального образования город Энгельс Энгельсского муниципального района Саратовской области</a:t>
            </a:r>
            <a:endParaRPr lang="ru-RU" sz="1100" b="1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84 988,8 тыс. рублей</a:t>
            </a:r>
            <a:endParaRPr lang="ru-RU" sz="11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1400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3352" y="908720"/>
            <a:ext cx="3024336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1.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Совершенствование системы оплаты труда работников отдельных муниципальных учреждений 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62 212,0  тыс. рублей</a:t>
            </a:r>
            <a:endParaRPr lang="ru-RU" sz="11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1704" y="908720"/>
            <a:ext cx="3168352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2.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Развитие культуры на территории муниципального образования город Энгельс Энгельсского муниципального района               Саратовской области                                                                                 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123 921,0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23592" y="0"/>
            <a:ext cx="7344816" cy="792088"/>
          </a:xfrm>
          <a:prstGeom prst="rect">
            <a:avLst/>
          </a:prstGeom>
          <a:solidFill>
            <a:srgbClr val="CC99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  <a:cs typeface="Times New Roman" pitchFamily="18" charset="0"/>
              </a:rPr>
              <a:t>По муниципальным программам расходы за 2025 год </a:t>
            </a:r>
          </a:p>
          <a:p>
            <a:pPr algn="ctr"/>
            <a:r>
              <a:rPr lang="ru-RU" sz="2300" b="1" i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  <a:cs typeface="Times New Roman" pitchFamily="18" charset="0"/>
              </a:rPr>
              <a:t>исполнены в объеме 3 316 702,4 тыс. рублей</a:t>
            </a:r>
            <a:endParaRPr lang="ru-RU" sz="2300" b="1" i="1" dirty="0">
              <a:solidFill>
                <a:srgbClr val="1F497D">
                  <a:lumMod val="50000"/>
                </a:srgb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" name="Picture 2" descr="\\main\Работа комитета\Бюджет 2024 год\БЮДЖЕТ ДЛЯ ГРАЖДАН 2024-2026 ГГ\Бюджет для Граждан (по проекту бюджета)\ТАБЛИЦЫ ДЛЯ РАБОТЫ\Картинки новые\Ду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5735" y="4077072"/>
            <a:ext cx="237626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Муниципальные программы — Официальный сайт «Каралатского сельсовет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2424" y="620688"/>
            <a:ext cx="2279576" cy="36004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63352" y="2060848"/>
            <a:ext cx="3024336" cy="1296144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4.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Улучшение экологической обстановки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7 189,9 тыс. рублей</a:t>
            </a:r>
          </a:p>
          <a:p>
            <a:pPr algn="ctr"/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31704" y="2060848"/>
            <a:ext cx="3168352" cy="1296144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 Narrow" pitchFamily="34" charset="0"/>
              </a:rPr>
              <a:t>5.</a:t>
            </a:r>
            <a:r>
              <a:rPr lang="ru-RU" sz="105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Защита населения и территорий от чрезвычайных ситуаций, обеспечение первичных мер пожарной безопасности и безопасности людей на водных объектах в границах населенных пунктов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2 379,2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4072" y="2060848"/>
            <a:ext cx="3096344" cy="1296144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6.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Комплексное развитие транспортной инфраструктуры Саратовской агломерации на территории муниципального образования город Энгельс Энгельсского муниципального района Саратовской области                                               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388 100,4 тыс. рублей</a:t>
            </a:r>
          </a:p>
          <a:p>
            <a:pPr algn="ctr"/>
            <a:endParaRPr lang="ru-RU" sz="1400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44072" y="3501008"/>
            <a:ext cx="3096344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9.</a:t>
            </a: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Профилактика правонарушений и терроризма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1 820,6 тыс. рублей</a:t>
            </a:r>
            <a:endParaRPr lang="ru-RU" sz="11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1400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31704" y="3501008"/>
            <a:ext cx="3168352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8.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Эффективное управление и распоряжение муниципальным имуществом 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614,7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3352" y="3501008"/>
            <a:ext cx="3024336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7.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Формирование современной городской среды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883 037,8 тыс. рублей</a:t>
            </a:r>
          </a:p>
          <a:p>
            <a:pPr algn="ctr"/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3352" y="4653136"/>
            <a:ext cx="3024336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10.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Развитие земельных отношений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510,1 тыс. рублей</a:t>
            </a:r>
          </a:p>
          <a:p>
            <a:pPr algn="ctr"/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31704" y="4653136"/>
            <a:ext cx="3168352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</a:rPr>
              <a:t>11.</a:t>
            </a: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Управление муниципальными финансами муниципального образования город Энгельс Энгельсского муниципального района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554 651,3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44072" y="4653136"/>
            <a:ext cx="3096344" cy="1008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12.</a:t>
            </a: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Социальная поддержка отдельных категорий граждан на территории муниципального образования город Энгельс Энгельсского муниципального района Саратовской области</a:t>
            </a:r>
            <a:endParaRPr lang="ru-RU" sz="1100" b="1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1 300,7 тыс. рублей</a:t>
            </a:r>
            <a:endParaRPr lang="ru-RU" sz="11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1400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3352" y="5805264"/>
            <a:ext cx="3024336" cy="105273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13.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Дорожная деятельность, благоустройство и оказание ритуальных услуг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1 087 499,8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31704" y="5805264"/>
            <a:ext cx="3168352" cy="105273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14.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Создание условий для жилищного строительства в границах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112 364,0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2" name="Рисунок 3" descr="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6744072" y="5805264"/>
            <a:ext cx="3096344" cy="105273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15.</a:t>
            </a:r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Содержание жилищного фонда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 Narrow" pitchFamily="34" charset="0"/>
              </a:rPr>
              <a:t>6 112,1 тыс. рублей</a:t>
            </a:r>
            <a:endParaRPr lang="ru-RU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3" name="Рисунок 2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61857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1919536" y="116632"/>
            <a:ext cx="8880376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«Совершенствование системы оплаты труда работников отдельных муниципальных учреждений муниципального образования город Энгельс Энгельсского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муниципального района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Саратовской области»</a:t>
            </a: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816080" y="980728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528048" y="1412776"/>
          <a:ext cx="518457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52 179,8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62 212,0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62 212,0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5400" y="2708920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19336" y="3140968"/>
          <a:ext cx="61926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 </a:t>
                      </a: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кадрового потенциала, обеспечение соответствия оплаты труда работников качеству выполненной работы.</a:t>
                      </a: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</a:t>
                      </a: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повышения оплаты труда отдельных категорий работников муниципальных учреждений муниципального образования город Энгельс Энгельсского муниципального района Саратовкой области;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</a:t>
                      </a: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достигнутых показателей повышения оплаты труда отдельных категорий работников бюджетной сферы.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4869160"/>
            <a:ext cx="5472608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19336" y="5373216"/>
          <a:ext cx="6192688" cy="132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235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заработная плата работников учреждений культуры должна составить 100 % от среднемесячного дохода от трудовой деятельности по области за текущий год;</a:t>
                      </a:r>
                    </a:p>
                    <a:p>
                      <a:pPr algn="just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+mn-lt"/>
                          <a:cs typeface="Calibri" pitchFamily="34" charset="0"/>
                        </a:rPr>
                        <a:t>-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работников муниципальных учреждений (за исключением органов местного самоуправления), занятых на полную ставку, заработная плата которых за полную отработку за месяц нормы рабочего времени и выполнение нормы труда (трудовых обязанностей) в текущем году ниже минимального размера оплаты труда – 0 человек.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960096" y="2348880"/>
          <a:ext cx="4536504" cy="101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32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801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достигнутых показателей повышения оплаты труда отдельных категорий работников бюджетной сферы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62 212,0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Выноска со стрелкой вниз 22"/>
          <p:cNvSpPr/>
          <p:nvPr/>
        </p:nvSpPr>
        <p:spPr>
          <a:xfrm>
            <a:off x="6960096" y="3573016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72064" y="4221088"/>
            <a:ext cx="5256584" cy="263691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endParaRPr lang="ru-RU" sz="12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количество работников муниципальных организаций, заработная плата которых за полную отработку за месяц нормы рабочего времени и выполнение нормы труда (трудовых обязанностей) ниже минимального размера оплаты труда – 0 человек;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доведение средней заработной платы работников организаций культуры муниципального образования город Энгельс до целевых ориентиров установленных в «дорожной карте» (средней заработной платы в Саратовской области).;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обеспечение по итогам года достижения значений целевых показателей результативности, в соответствии с которыми средняя заработная плата работников организаций культуры составляет 100% от среднемесячного дохода от трудовой деятельности по области</a:t>
            </a:r>
          </a:p>
          <a:p>
            <a:pPr algn="just" eaLnBrk="1" hangingPunct="1"/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84" y="836712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1704" y="908720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2927648" y="116632"/>
            <a:ext cx="8088288" cy="4635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«Развитие культуры на территории муниципального образования город Энгельс Энгельсского муниципального района Саратовской области»</a:t>
            </a: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692696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07968" y="1124744"/>
          <a:ext cx="5824561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4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16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385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67 710,3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123 921,0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123 921,0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3392" y="2924944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911424" y="3429000"/>
          <a:ext cx="446449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u="sng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сохранения и развития культуры в муниципальном образовании город Энгельс Энгельсского муниципального района Саратовской области. 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организация и проведение культурно-массовых мероприятий на территории муниципального образования город Энгельс Энгельсского муниципального района Саратовской области;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и модернизация материально-технической базы организаций культуры муниципального образования город Энгельс Энгельсского муниципального района Саратовской области;</a:t>
                      </a:r>
                      <a:endParaRPr lang="ru-RU" sz="1300" b="0" i="1" u="sng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деятельности организаций культуры муниципального образования город Энгельс Энгельсского муниципального района Саратовской области.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68008" y="4437112"/>
            <a:ext cx="5472608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5663952" y="4937760"/>
          <a:ext cx="626469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до 130 000 человек количества посетителей 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МБУ «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Энгельсский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краеведческий музей» ежегодно;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увеличение до 320 000 человек количества участников мероприятий, проводимых организациями культуры, ежегодно;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ежегодно не менее 10 культурно –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мвссовых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ежегодно ремонтных работ и укрепление материально-технической базы не менее, чем в 5-ти организациях культуры;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безопасных и благоприятных условий для организации деятельности муниципальных организаций культуры;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капитального ремонта МБУ «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Энгельсский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краеведческий музей».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600056" y="1988840"/>
          <a:ext cx="4968552" cy="232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6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850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муниципальных услуг населению музеями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13 521,1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695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населению услуг организаций культурно - досугового типа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47 559,6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695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и развитие материально - технической базы муниципальных организаций культуры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3 840,3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695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проект «Семейные ценности и инфраструктура культуры»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44 755,0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5695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проект «Создание номерного фонда, инфраструктуры и новых точек притяжения»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14 245,0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6" name="Рисунок 15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0"/>
            <a:ext cx="230425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Пользователь\Downloads\48240a49-ea34-5c9f-aa92-c7f4cfcf1a1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7648" y="692696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Выноска со стрелкой вниз 22"/>
          <p:cNvSpPr/>
          <p:nvPr/>
        </p:nvSpPr>
        <p:spPr>
          <a:xfrm>
            <a:off x="7176120" y="116632"/>
            <a:ext cx="345638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79976" y="836712"/>
            <a:ext cx="6192688" cy="602128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endParaRPr lang="ru-RU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/>
            <a:endParaRPr lang="ru-RU" sz="12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МБУ «ДК «Восход»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в рамках реализации инициативного проекта на сумму         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2 869,8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 произведен текущий ремонт фасада и 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отмостки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культурно-досуговом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отделе  МБУ "Дворец культуры "Восход"в селе 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Квасниковка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МБУ «ДК «Ударник»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погашена кредиторская задолженность за текущий ремонт здания в сумме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500,0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МБУ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«ДК «Покровский»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 рамках реализации основного мероприятия - укрепление материально технической базы осуществлен частичный ремонт кровли на сумму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62,5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МБУ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2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Энгельсский</a:t>
            </a:r>
            <a:r>
              <a:rPr lang="ru-RU" sz="1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краеведческий музей» -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приобретены арочные 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металлодетекторы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 сумму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408,0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рублей. </a:t>
            </a:r>
          </a:p>
          <a:p>
            <a:pPr algn="just" eaLnBrk="1" hangingPunct="1"/>
            <a:r>
              <a:rPr lang="ru-RU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- Реализация мероприятий в рамках национального проекта «Семья»</a:t>
            </a:r>
            <a:r>
              <a:rPr lang="ru-RU" sz="1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федеральному проекту «Семейные ценности и инфраструктура культуры» -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44 755,0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в том числе : капитальный ремонт здания МБУ «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Энгельсский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краеведческий музей» (наружное освещение, кровля, укрепление строительных конструкций, фасадные работы стены, замена окон, ремонт крыльца)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42 272,2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экспертиза сметной документации и сопутствующие контрольные мероприятия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910,5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рублей, произведены  работы по оснащению видеонаблюдения -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529,4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рублей, установлена вывеска на фасад здания из световых объёмных букв -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135,2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приобретены  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сплит-системы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891,8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рублей;  шкаф металлический для хранения видеонаблюдения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15,9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рублей;</a:t>
            </a:r>
          </a:p>
          <a:p>
            <a:pPr algn="just" eaLnBrk="1" hangingPunct="1"/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ru-RU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Реализация мероприятий в рамках национального проекта «Туризм и гостеприимство» 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федеральному проекту «Создание номерного фонда, инфраструктуры и новых точек притяжения» -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14 245,0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в том числе: установлена панорама центральной части города «Колесо истории», художественный объект «Часы»: территория сквера Альфреда 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Шнитке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9 000,1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</a:t>
            </a:r>
            <a:r>
              <a:rPr lang="ru-RU" sz="1200" dirty="0" smtClean="0"/>
              <a:t>- 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создан туристический маршрут «Энгельс-трек» (информационные таблички и стенды)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4 760,9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установлены жанровые скульптуры (бычки)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239,0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рублей, сопутствующие контрольные мероприятия –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245,0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 (местный бюджет).</a:t>
            </a:r>
            <a:endParaRPr lang="ru-RU" sz="11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/>
            <a:endParaRPr lang="ru-RU" sz="11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ЭКЗ\вид с вывеско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0"/>
            <a:ext cx="309634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ownloads\6ed1df6e832d6eaee8bcd39b0a6ebe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30716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МОЯ РАБОТА\Бюджет для граждан_2026\АКТУАЛЬНАЯ РЕДАКЦИЯ\1. Первоначальный по окончательному бюджету от 17.12.2025\Новые картинки\бычок 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672" y="4509120"/>
            <a:ext cx="26642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МОЯ РАБОТА\Бюджет для граждан_2026\АКТУАЛЬНАЯ РЕДАКЦИЯ\1. Первоначальный по окончательному бюджету от 17.12.2025\Новые картинки\бычок 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848"/>
            <a:ext cx="25676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ownloads\2026-02-05_14-59-15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9616" y="2060848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 Энгельсе появился туристический маршрут с миниатюрными бычками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7729" y="0"/>
            <a:ext cx="2160240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2783632" y="116632"/>
            <a:ext cx="8424936" cy="4635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«Развитие физической культуры, спорта, молодежной политики муниципального образования город Энгельс Энгельсского муниципального района Саратовской области»</a:t>
            </a: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692696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124744"/>
          <a:ext cx="596857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16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385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52 205,8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84 988,8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84 988,8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5400" y="2420888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19336" y="2924944"/>
          <a:ext cx="597666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условий для развития физической культуры и спорта; укрепление здоровья населения путем развития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доступной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различным категориям жителей инфраструктуры для занятий массовыми видами физической культуры и спорта; популяризация массового спорта и приобщение различных слоев населения к регулярным занятиям физической культурой и спортом; создание условий  для включения молодежи в процессы социально-экономического, общественно-политического, социокультурного развития.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удовлетворение потребности населения в физическом совершенствовании, укреплении здоровья путем регулярных занятий физической культурой и спортом;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строительство, реконструкция и модернизация физкультурно-оздоровительных и спортивных сооружений, оснащение их современным оборудованием и инвентарем;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совершенствование инфраструктуры муниципальных учреждений, решающих вопросы физического воспитания учащейся и студенческой молодежи, оказывающих спортивные услуги населению;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совершенствование учебно-методического и информационно-образовательного обеспечения населения по вопросам  физической культуры и спорта на основе создания информационных систем и новых пропагандистских технологий;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подготовка молодежи к участию в общественно-политической жизни страны, профессиональная ориентация молодежи;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744072" y="2132856"/>
          <a:ext cx="532859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совершенствование нормативной  правовой базы в сфере физической культуры и спорта;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осуществление, координация и проведение единой муниципальной политики в развитии физической культуры и спорта, опирающейся на целостную нормативную правовую базу;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совершенствование организационного и кадрового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обеспечения системы физического воспитания, повышение квалификации работников физической культуры и спорта;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формирование здорового образа жизни молодежи;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создание условий для реализации творческого потенциала молодежи;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формирование системы мероприятий по духовно-нравственному и гражданско-патриотическому воспитанию молодежи;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информационное развитие системы работы с молодежью;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вовлечение молодежи в социально-значимые мероприятия, осуществление организованного досуга молодежи;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выработка эффективных форм взаимодействия с детскими и молодежными общественными объединениями по реализации молодежной политики.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Рисунок 2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5363553"/>
            <a:ext cx="5328592" cy="14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C:\Users\Пользователь\Downloads\cdc1aa7d-1b45-5bf1-98a0-c1a048ecf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0"/>
            <a:ext cx="2355662" cy="2204864"/>
          </a:xfrm>
          <a:prstGeom prst="rect">
            <a:avLst/>
          </a:prstGeom>
          <a:noFill/>
        </p:spPr>
      </p:pic>
      <p:pic>
        <p:nvPicPr>
          <p:cNvPr id="15" name="Рисунок 14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ользователь\Downloads\group-trophies-wooden-table-gray-background_1048944-275848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5640" y="620689"/>
            <a:ext cx="2808312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6096000" y="3573016"/>
            <a:ext cx="648072" cy="1296144"/>
          </a:xfrm>
          <a:prstGeom prst="straightConnector1">
            <a:avLst/>
          </a:prstGeom>
          <a:ln w="1905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51384" y="116633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620688"/>
          <a:ext cx="5904656" cy="451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194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улучшить состояние физического здоровья населения, снизить заболеваемость  за счет привлечения к регулярным занятиям физической культурой и спортом;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разработать и внедрить новые современные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оздоровительные технологии;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создать благоприятные условия для развития физической культуры и массового спорта;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повысить уровень доступности и обеспеченности населения физкультурно-оздоровительными и спортивными сооружениями, спортивным оборудованием и инвентарем;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повысить уровень подготовки  и выступлений сборных команд и отдельных спортсменов города по видам спорта на городских, муниципальных соревнованиях и физкультурно-массовых мероприятий;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увеличить долю населения, занимающегося физической культурой и спортом на постоянной основе на уровне 60%;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систематизировать работу в сфере молодежной политики;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увеличить количество молодых людей, принимающих участие в молодежных акциях ; в творческих, спортивных, научных и других  мероприятиях ; в социально-значимых проектах и мероприятиях на 10 %;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увеличить количество молодых людей, принимающих участие в  деятельности МБУ «Клуб 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Энгельсская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молодежь» на 9%;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увеличить количество молодых людей, принимающих участие в  мероприятиях военно-патриотической направленности на 9%;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формирование современной материально – технической базы спорта, оснащение спортивных площадок;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текущий и капитальный ремонт зданий и сооружений.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240016" y="0"/>
          <a:ext cx="4968552" cy="294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/>
              </a:tblGrid>
              <a:tr h="3326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2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u="non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«Физическая культура и спорт»</a:t>
                      </a:r>
                      <a:endParaRPr lang="ru-RU" sz="1100" b="1" u="none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372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муниципальных услуг населению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учреждениями спортивной направленности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27 453,4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471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физкультурно-оздоровительных и спортивно-массовых мероприятий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  2 944,4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745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и развитие материально-технической базы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  8 724,4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u="non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«Молодежная политика»</a:t>
                      </a:r>
                      <a:endParaRPr lang="ru-RU" sz="1100" b="1" u="none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муниципальных услуг населению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 области молодежной политики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22 368,3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212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молодежью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  1 668,7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1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и развитие материально-технической базы</a:t>
                      </a: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       50,0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433">
                <a:tc>
                  <a:txBody>
                    <a:bodyPr/>
                    <a:lstStyle/>
                    <a:p>
                      <a:pPr algn="just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проект «Россия – страна возможностей»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21 779,6</a:t>
                      </a:r>
                      <a:endParaRPr lang="ru-RU" sz="1100" b="1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4" name="Выноска со стрелкой вниз 13"/>
          <p:cNvSpPr/>
          <p:nvPr/>
        </p:nvSpPr>
        <p:spPr>
          <a:xfrm>
            <a:off x="7104112" y="3068960"/>
            <a:ext cx="345638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3328" y="3573016"/>
            <a:ext cx="6048672" cy="328498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endParaRPr lang="ru-RU" sz="12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34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физкультурно-оздоровительных и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25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спортивных мероприятий, закуплена наградная атрибутика на сумму 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86,3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тыс. рублей;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следующие ремонтные работы: ремонт клуба «Шторм»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2 046,5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рублей, обустройство водопроводной линии стадиона «Химик»- 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2 131,9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тыс. рублей, обустройство и ограждение спортивной площадки по ул. Студенческая -  </a:t>
            </a:r>
          </a:p>
          <a:p>
            <a:pPr algn="just" eaLnBrk="1" hangingPunct="1"/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2 209,3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тыс. рублей;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поставка питьевого фонтана на пляж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17,7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рублей, изготовление и установка 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перголы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на пляже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639,0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рублей, приобретение хоккейной коробки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1 127,0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рублей, приобретение скамеек-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62,0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рублей, приобретение снегоуборочной машины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78,0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тыс. рублей (местные средства) и снегоуборочной машины самоходной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90,2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 (областные средства), очистка дня пляжа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72,2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рублей, приобретение фехтовального оборудования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104,9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 (областные средства);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в области молодежной политики было проведено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500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мероприятий с охватом более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35 000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человек;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на постоянной основе в подростково - молодежных клубах занимаются около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600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человек, ежемесячно привлекаются к мероприятиям более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1 700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человек.</a:t>
            </a:r>
          </a:p>
          <a:p>
            <a:pPr algn="just" eaLnBrk="1" hangingPunct="1"/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5229200"/>
            <a:ext cx="6048672" cy="1628800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endParaRPr lang="ru-RU" sz="12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Реализация мероприятий в рамках национального проекта «Молодежь и дети» по федеральному проекту «Россия - страна возможностей»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21 779,6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рублей: капитальный ремонт здания МБУ «Клуб «</a:t>
            </a:r>
            <a:r>
              <a:rPr lang="ru-RU" sz="1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Энгельсская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молодежь» (водоснабжение, канализация, отопление, вентиляция, пожарная сигнализация, электромонтажные работы, наружное электроосвещение, благоустройство) - 7 000,0 тыс. рублей, проведение праздничных мероприятий и оснащение материально- технической базы -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14 629,8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экспертиза сметной документации и сопутствующие контрольные мероприятия - 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149,8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рублей;</a:t>
            </a:r>
          </a:p>
          <a:p>
            <a:pPr algn="just" eaLnBrk="1" hangingPunct="1"/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2999656" y="116632"/>
            <a:ext cx="8208912" cy="4635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«Улучшение экологической обстановки на территории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муниципального образования город Энгельс Энгельсского муниципального района Саратовской области»</a:t>
            </a: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764704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196752"/>
          <a:ext cx="596857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62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18 851,1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7 189,9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7 189,9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3352" y="1988840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420888"/>
          <a:ext cx="56166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качества окружающей среды на территории МО г. Энгельс Энгельсского муниципального района Саратовской области; ликвидация несанкционированной свалки в границах г.Энгельса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Саратовской области.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рекультивация земельных участков в границах г.Энгельса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Саратовской области в районе ФГКУ «Кристалл», нарушенных при несанкционированном складировании твердых коммунальных отходов 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IV 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 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V 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классов опасности;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организация экологического образования, просвещения и развития экологического движения на территории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Энгельс Энгельсского муниципального района Саратовской области.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1344" y="4437112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4797152"/>
          <a:ext cx="56166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235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оздоровление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экологической обстановки на территории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муниципального образования г.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повышение экологической безопасности населения и ее устойчивое развитие;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улучшение качества окружающей среды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территории муниципального образования г.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сохранение  и поддержание целостности и жизнеобеспечивающих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функций природных систем;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обеспечение ведения экологического образования, просвещения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 развития экологического движения.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5951984" y="1988840"/>
          <a:ext cx="5688632" cy="184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3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6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11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Ликвидация несанкционированных свалок в границах городов и наиболее опасных объектов накопленного вреда окружающей среде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6 872,3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342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Экологический мониторинг результатов проведения работ по рекультивации территории, состоящей из земельных участков, нарушенных при несанкционированном складировании и захоронении твердых коммунальных и прочих отходов, расположенной по адресу: Саратовская область, город Энгельс, </a:t>
                      </a:r>
                      <a:r>
                        <a:rPr lang="ru-RU" sz="1100" b="1" u="non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промзона</a:t>
                      </a:r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в районе ФГКУ «Кристалл»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317,6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Выноска со стрелкой вниз 22"/>
          <p:cNvSpPr/>
          <p:nvPr/>
        </p:nvSpPr>
        <p:spPr>
          <a:xfrm>
            <a:off x="7608168" y="4077072"/>
            <a:ext cx="4320480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36160" y="4725144"/>
            <a:ext cx="4464496" cy="1944216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выполнены работы по ликвидации несанкционированных свалок, расположенных на территории г. Энгельс Энгельсского муниципального района Саратовской области;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проведена экспертиза расценок локальных сметных расчетов на выполнение работ по ликвидации несанкционированных свалок;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измерения и анализы на территории ликвидированной несанкционированной свалки, расположенной по адресу: Саратовская область, город Энгельс, 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промзона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, в районе ФГКУ «Кристалл».</a:t>
            </a:r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7648" y="764705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2" descr="1613512881_24-p-fon-dlya-prezentatsii-na-temu-ekologiya-2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0"/>
            <a:ext cx="234692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5" name="Рисунок 24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9" descr="000201D1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9976" y="4437112"/>
            <a:ext cx="17275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2567608" y="188640"/>
            <a:ext cx="8712968" cy="8944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«Защита населения и территорий от чрезвычайных ситуаций, обеспечение первичных мер пожарной безопасности и безопасности людей на водных объектах в границах населенных пунктов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672064" y="126876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79976" y="1772816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3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638,3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2 379,2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2 379,2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1384" y="2852936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263352" y="3284984"/>
          <a:ext cx="604867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методов, средств и способов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проведения мероприятий по гражданской обороне, защите населения и территорий от чрезвычайных ситуаций, а также создание необходимых условий для обеспечения безопасности людей на пожарах и происшествиях на водных объектах, сокращения материального ущерба.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проводимой противопожарной пропаганды и безопасности людей на водных объектах среди</a:t>
                      </a:r>
                      <a:r>
                        <a:rPr lang="ru-RU" sz="12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населения в границах населенных пунктов муниципального образования город Энгельс Энгельсского муниципального района Саратовской области;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создание необходимых условий для реализации полномочий по обеспечению первичных мер пожарной безопасности и безопасности людей на водных объектах в границах населенных пунктов муниципального образования город Энгельс Энгельсского муниципального района Саратовской области;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обеспечение надлежащего состояния защитных сооружений гражданской обороны;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создание, хранение и восполнение материальных резервов, материальных ресурсов для ликвидации чрезвычайных ситуаций природного и техногенного характера, для нужд гражданской обороны.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88640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84032" y="2780928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384032" y="3284984"/>
          <a:ext cx="561662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26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сокращение материального ущерба от пожаров и чрезвычайных ситуаций, связанных с ними на 90% при установке пожарной сигнализации;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сокращение материального ущерба от пожаров и чрезвычайных ситуаций, связанных с ними на 10-15% при обновлении огнезащитного состава;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увеличение защищенности объектов от пожаров на 80% при установке пожарных гидрантов;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снижение гибели людей на водных объектах на 10% при проведении мероприятий по агитации,  установке знаков и распространению памяток по безопасности людей на водных объектах;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поддержание необходимого технического состояния защитных сооружений гражданской обороны;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повышение уровня обеспеченности материальными запасами для нужд гражданской обороны и резервами материальных ресурсов для ликвидации чрезвычайных ситуаций;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повышение уровня знаний по вопросам пожарной безопасности и безопасности людей на водных объектах;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содержание в непрерывном рабочем состоянии автоматизированных систем оповещения и управления эвакуацией.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Рисунок 24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08" y="1124744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https://privatbankrf.ru/images/zachem-uchen-dohodov-i-rashodov_1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privatbankrf.ru/images/zachem-uchen-dohodov-i-rashodov_1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privatbankrf.ru/images/zachem-uchen-dohodov-i-rashodov_1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 rot="10800000" flipV="1">
            <a:off x="263352" y="1844824"/>
            <a:ext cx="10153128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Текущий финансовый год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это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 rot="10800000" flipV="1">
            <a:off x="3719736" y="2564904"/>
            <a:ext cx="669674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Очередной финансовый год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это год, следующий за текущим финансовым годом.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719736" y="3429000"/>
            <a:ext cx="66967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Плановый период 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 rot="10800000" flipV="1">
            <a:off x="3719736" y="4221088"/>
            <a:ext cx="669674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Отчетный финансовый год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год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, предшествующий текущему финансовому году.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 rot="10800000" flipV="1">
            <a:off x="263352" y="5134979"/>
            <a:ext cx="8136904" cy="116955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Публичные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слушания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</a:t>
            </a:r>
          </a:p>
        </p:txBody>
      </p:sp>
      <p:pic>
        <p:nvPicPr>
          <p:cNvPr id="15" name="Рисунок 27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льзователь\Desktop\МОЯ РАБОТА\Бюджет для граждан 2025\Картинки\публичные слуша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4797152"/>
            <a:ext cx="364772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ользователь\Desktop\МОЯ РАБОТА\Бюджет для граждан 2025\Картинки\бюджет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2636912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Пользователь\Desktop\МОЯ РАБОТА\Бюджет для граждан_2024\ИСПОЛНЕНИЕ\картинки\картинк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0"/>
            <a:ext cx="32403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991544" y="188641"/>
            <a:ext cx="5832648" cy="792087"/>
          </a:xfr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ГЛОССАРИЙ</a:t>
            </a:r>
            <a:r>
              <a:rPr lang="ru-RU" sz="22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ОСНОВНЫХ ТЕРМИНОВ И ПОНЯТИЙ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672064" y="188640"/>
          <a:ext cx="4536504" cy="88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1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первичных мер пожарной безопасности и безопасности людей на водных объектах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2 379,2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Выноска со стрелкой вниз 12"/>
          <p:cNvSpPr/>
          <p:nvPr/>
        </p:nvSpPr>
        <p:spPr>
          <a:xfrm>
            <a:off x="911424" y="2276872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1344" y="2996952"/>
            <a:ext cx="5976664" cy="352839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endParaRPr lang="ru-RU" sz="12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изготовлено памяток на противопожарную тематику и по вопросам безопасности людей на водных объектах –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2 500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шт.;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19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знаков безопасности людей на водных объектах;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приобретено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462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автономных противопожарных датчика, оборудовано минерализованных полос протяженностью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12,8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км, установлено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пожарных гидрантов;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проведена установка и ремонт автоматической пожарной сигнализации, системы оповещения и управления эвакуацией 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(МБУ Дом культуры «Ударник», МБУ «Спортивно-технический центр»), проведен ремонт автоматической пожарной сигнализации, системы оповещения и управления эвакуацией в МБУ "Спортивно-технический центр«;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проведено техническое обслуживание автоматической пожарной сигнализации, системы оповещения и управления эвакуацией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8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(МБУ «Дом культуры «Искра»,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краеведческий музей», МБУ Дом культуры «Мелиоратор», МБУ Дворец культуры «Восход», МБУ Дом культуры «Ударник», МБУ Дом культуры «Покровский», МБУ "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Энгельсская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молодежь«, МБУ "Спортивно-технический центр");</a:t>
            </a:r>
          </a:p>
          <a:p>
            <a:pPr algn="just" eaLnBrk="1" hangingPunct="1"/>
            <a:endParaRPr lang="ru-RU" sz="12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just" eaLnBrk="1" hangingPunct="1"/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76120" y="4365104"/>
            <a:ext cx="4608512" cy="2304256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проведена огнеупорная обработка деревянных конструкций в МБУ Дом культуры «Восход»;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испытания внутреннего противопожарного водоснабжения в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краеведческий музей»;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проведена перезарядка первичных средств пожаротушения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(МБУ «Дом культуры «Восход», МБУ Дом культуры «Мелиоратор»,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краеведческий музей»,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Энгельсская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молодежь»);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приведено в нормативное состояние внутреннего противопожарного водоснабжения в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краеведческий музей».</a:t>
            </a:r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23" name="Рисунок 2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056" y="119675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sector-sb.ru/media/stat_i/aps/1.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116632"/>
            <a:ext cx="59046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Соединительная линия уступом 29"/>
          <p:cNvCxnSpPr>
            <a:endCxn id="16" idx="1"/>
          </p:cNvCxnSpPr>
          <p:nvPr/>
        </p:nvCxnSpPr>
        <p:spPr>
          <a:xfrm>
            <a:off x="6168008" y="5157192"/>
            <a:ext cx="1008112" cy="360040"/>
          </a:xfrm>
          <a:prstGeom prst="bentConnector3">
            <a:avLst>
              <a:gd name="adj1" fmla="val 50000"/>
            </a:avLst>
          </a:prstGeom>
          <a:ln w="1905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ownloads\i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08368" y="1124744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071664" y="116632"/>
            <a:ext cx="8088288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МП «Комплексное развитие транспортной инфраструктуры Саратовской агломерации на территории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51984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250 624,8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393 762,9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388 100,4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1384" y="1484784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263352" y="1916832"/>
          <a:ext cx="5544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1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современного дорожно-транспортного комплекса и организация безопасного дорожного движения, обеспечение населения доступными и качественными услугами общественного транспорта.</a:t>
                      </a: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необходимого уровня безопасности дорожного движения на дорогах местного значения и улицах населенных пунктов;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приведение дорог местного значения и улиц населенных пунктов городского поселения в нормативное транспортно-эксплуатационное состояние;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обеспечение бесперебойного функционирования городского наземного общественного транспорта.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3933056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19336" y="4365104"/>
          <a:ext cx="626469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привести в нормативное состояние автомобильные дороги общего пользования местного значения, расположенные в границах населенных пунктов муниципального образования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снизить количество мест концентрации дорожно-транспортных происшествий на дорожной сети городской агломерации;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обеспечить 100% выход подвижного состава наземного электротранспорта на маршруты движения общественного транспорта;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проведение изыскательских работ, корректное составление проектно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сметной документации;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проведение мероприятий по ремонту, реконструкции и строительству автомобильных дорог в соответствии с действующими нормами и правилами выполнения работ;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постановка на кадастровый учет, формирование и актуализация банка дорожных данных.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7032104" y="2348881"/>
          <a:ext cx="4536504" cy="156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39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112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проект "Региональная и местная дорожная сеть"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331 071,9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112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Проектно-изыскательские работы, сопутствующие, контрольные и иные мероприятия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2 492,2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112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пассажирских перевозок городским наземным электрическим транспортом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100" b="1" smtClean="0">
                          <a:solidFill>
                            <a:srgbClr val="0000FF"/>
                          </a:solidFill>
                          <a:latin typeface="+mj-lt"/>
                        </a:rPr>
                        <a:t> 60 </a:t>
                      </a:r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198,8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Рисунок 16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84" y="116632"/>
            <a:ext cx="24482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ownloads\2025-12-24_08-54-1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2104" y="4149080"/>
            <a:ext cx="46085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6384032" y="692696"/>
            <a:ext cx="4824536" cy="223224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обустроено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3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светофорных объекта с вызывной фазой для пешеходов, обустроено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9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пешеходных переходов вблизи общеобразовательных учреждений приподнятыми пешеходными переходами;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экспертизы расценок локальных сметных расчетов на выполнение работ по ремонту автомобильных дорог общего пользования, расположенных на территории муниципального образования город Энгельс Энгельсского муниципального района Саратовской области, проектно-изыскательские работы, соответствующие, контрольные и иные мероприятия;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528048" y="116632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368" y="3284984"/>
            <a:ext cx="5400600" cy="338437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возмещены недополученные доходы  МУП «ЭЭТ» в связи с применением регулируемых тарифов при оказании услуг на пассажирские перевозки, осуществляемые городским наземным электрическим транспортом, в соответствии с заключенными муниципальными контрактами, а также возмещены затраты на содержание (ремонт) муниципального имущества, закрепленного на праве хозяйственного ведения за муниципальной организацией, в целях обеспечения бесперебойного функционирования городского наземного электрического транспорта;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в целях выполнения задач регионального проекта «Региональная и местная дорожная сеть» произведен ремонт дорог на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17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участках, протяженностью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7,73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км, по всем участкам произведена замена дорожных знаков, а также нанесена дорожная разметка термопластиком;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мероприятия по установке пешеходных ограждений протяженностью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2,4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км, установке Г-образных опор со светофором Т.7 и дорожными знаками 5.19.1 над проезжей частью дороги.</a:t>
            </a:r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88640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6" y="188640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992" y="3356992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92344" y="3356992"/>
            <a:ext cx="28083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5591944" y="2852936"/>
            <a:ext cx="936104" cy="576064"/>
          </a:xfrm>
          <a:prstGeom prst="straightConnector1">
            <a:avLst/>
          </a:prstGeom>
          <a:ln w="1905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647728" y="116632"/>
            <a:ext cx="7560840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«Формирование современной городской среды на территории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1052736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35960" y="1484784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365 189,3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883 037,8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883 037,8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5360" y="2132856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636912"/>
          <a:ext cx="561662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благоустройства территории и комфортности проживания граждан, проживающих на территории муниципального образования город Энгельс Энгельсского муниципального района Саратовской области </a:t>
                      </a: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благоустройства дворовых территорий муниципального образования город Энгельс;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повышение уровня благоустройства общественных территорий муниципального образования город Энгельс (площадей, набережных, улиц, пешеходных зон, скверов, парков, иных территорий);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город Энгельс.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168008" y="3212976"/>
          <a:ext cx="5616624" cy="287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735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увеличение до 88,9% количества дворовых территорий многоквартирных домов, отвечающих современным требованиям благоустройства;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увеличение до 92,5% количества благоустроенных общественных территорий от количества территорий, включенных в Программу;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проведение изыскательских работ, создание проектно-сметной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документации, гарантия проведений мероприятий по благоустройству в соответствии с действующими нормами и правилами, корректное составление сметной документации, исключая задвоенность позиций и превышение объемов и цен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привлечение к трудовому участию в деятельности по благоустройству дворовых территорий не менее 15% заинтересованных собственников помещений в многоквартирных домах, образующих дворовые территории, иных зданиях, сооружениях в границах дворовой территории, подлежащей благоустройству, расположенных на территории муниципального образования город Энгельс 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68008" y="2636912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16632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Пользователь\Downloads\IMG_04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4" y="5201816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Пользователь\Downloads\3002ed3c-7eef-57b4-a541-9becf128df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664" y="5201816"/>
            <a:ext cx="29523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 со стрелкой вниз 11"/>
          <p:cNvSpPr/>
          <p:nvPr/>
        </p:nvSpPr>
        <p:spPr>
          <a:xfrm>
            <a:off x="767408" y="1484784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1344" y="2060848"/>
            <a:ext cx="5616624" cy="479715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в рамках реализации регионального проекта (программы) в целях выполнения задач федерального проекта «Формирование комфортной городской среды» выполнены работы по благоустройству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21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дворовых территорий и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общественных территорий, расположенных в границах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проектно-изыскательские работы, осуществлены сопутствующие контрольные мероприятия;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за счет средств областного бюджета на обеспечение социально значимых мероприятий, имея в виду выполнение работ по благоустройству дворовых территорий благоустроены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144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дворовые территории;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за счет средств резервного фонда Правительства Российской Федерации выполнены работы по благоустройству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220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дворовых территорий, расположенных в границах муниципального образования город Энгельс Энгельсского муниципального района Саратовской области;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осуществлена установка малых архитектурных форм;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реализовано благоустройство общественной территории, расположенной в Саратовской области, г. Энгельс, 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мкр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. Энгельс-1 (Летный городок);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проведены экспертизы расценок локальных сметных расчетов по благоустройству дворовых и общественных территорий, расположенных в границах муниципального образования город Энгельс Энгельсского муниципального района Саратовской области, а также осуществлен строительный контроль за ходом выполнения вышеуказанных работ.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767408" y="188640"/>
          <a:ext cx="4536504" cy="117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5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проект «Формирование комфортной городской среды»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64 627,1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885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территорий муниципального образования город Энгельс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818 410,7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992" y="4149080"/>
            <a:ext cx="5832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7968" y="0"/>
            <a:ext cx="3024335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Desktop\photo105811821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48328" y="980728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ользователь\Downloads\21730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51984" y="2132856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2855640" y="116632"/>
            <a:ext cx="7800256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«Эффективное управление и распоряжение муниципальным имуществом муниципального образования город Энгельс Энгельсского муниципального района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1 377,2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614,7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614,7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3392" y="3140968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335360" y="3645024"/>
          <a:ext cx="56166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150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регулирование имущественных отношений через вовлечение в хозяйственный оборот новых объектов имущества и повышение эффективности управления имеющимся муниципальным имуществом .</a:t>
                      </a: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обеспечение проведения оценки рыночной стоимости ( текущей оценочной стоимости) и технической инвентаризации объектов муниципального имущества и бесхозяйных объектов недвижимого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имущества,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находящихся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территории городского поселения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постановка на государственный учет бесхозяйственных объектов недвижимого имущества, находящихся на территории городского поселения;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оплата взносов на капитальный ремонт общего имущества в многоквартирных домах за помещения, находящиеся в собственности городского поселения;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проведения оценки рыночной стоимости ( текущей оценочной стоимости) и технической инвентаризации объектов муниципального имущества и бесхозяйных объектов движимого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имущества,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находящихся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территории городского поселения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23992" y="2348880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023992" y="2780928"/>
          <a:ext cx="561662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увеличение количества объектов имущества, в отношении которых проведена оценка и техническая инвентаризация: проведение ежегодно не менее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оценок рыночной стоимости прав на объекты имущества для совершения сделок;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изготовление ежегодно не менее 77 технических документаций на объекты недвижимости для вовлечения в хозяйственный оборот;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осуществление оплаты взносов на капитальный ремонт общего имущества в многоквартирных домах за нежилые помещения площадью 4 708,2 кв.м, находящихся в собственности муниципального образования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увеличение количества недвижимого имущества с целью вовлечения в хозяйственный оборот;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увеличение количества движимого имущества, в отношении которых проведена оценка и техническая инвентаризация: проведение не менее 10 оценок рыночной стоимости прав на объекты движимого имущества для совершения сделок и для вовлечения в хозяйственный оборот;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осуществление оплаты взносов на капитальный ремонт общего имущества в многоквартирных домах за жилые и нежилые помещения, находящиеся в собственности муниципального образования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оплата нотариальных услуг по оформлению прав муниципальной собственности на жилые помещения в порядке наследования по закону выморочного имущества (не менее 5 </a:t>
                      </a:r>
                      <a:r>
                        <a:rPr lang="ru-RU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усл.ед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Рисунок 12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Пользователь\Downloads\umi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836712"/>
            <a:ext cx="48245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096000" y="260648"/>
          <a:ext cx="5112568" cy="223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2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601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проведения оценки рыночной стоимости и технической инвентаризации объектов муниципального имущества, текущей оценочной стоимости и технической инвентаризации бесхозяйных объектов недвижимого имущества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196,8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173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взносов на капитальный ремонт общего имущества в многоквартирных домах за нежилые помещения, находящиеся в собственности муниципального образования город Энгельс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372,7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173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нотариальных услуг по оформлению прав муниципальной собственности на жилые помещения в порядке наследования по закону выморочного имущества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45,2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Выноска со стрелкой вниз 12"/>
          <p:cNvSpPr/>
          <p:nvPr/>
        </p:nvSpPr>
        <p:spPr>
          <a:xfrm>
            <a:off x="1271464" y="2348880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9416" y="2924944"/>
            <a:ext cx="5544616" cy="201622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 проведена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оценка рыночной стоимости объектов имущества для совершения сделок, изготовлено 19  технических документа на объекты недвижимости для вовлечения в хозяйственный оборот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196,8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тыс.рублей;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получено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свидетельств о праве на наследство на выморочное имущество объектов жилищного фонда, засвидетельствовано в подлинности 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3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подписи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45,2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тыс. рублей;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ежемесячная оплата взносов на капитальный ремонт общего имущества в многоквартирных домах площадью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3 908,9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кв.м, выделенных на специальном счете, произведена полностью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372,7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тыс. рублей.</a:t>
            </a:r>
          </a:p>
        </p:txBody>
      </p:sp>
      <p:pic>
        <p:nvPicPr>
          <p:cNvPr id="17" name="Рисунок 16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432" y="188640"/>
            <a:ext cx="4320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Пользователь\Desktop\svidet-na-nasledstv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488" y="5085184"/>
            <a:ext cx="4968552" cy="1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2104" y="3212976"/>
            <a:ext cx="4602460" cy="31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935760" y="116632"/>
            <a:ext cx="7224192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«Профилактика правонарушений и терроризма на территории 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5 812,9 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1 820,6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1 820,6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368" y="2564904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263352" y="3140968"/>
          <a:ext cx="576064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правонарушений  и терроризма на территории муниципального образования город Энгельс  Энгельсского муниципального района Саратовской области.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+mn-lt"/>
                          <a:cs typeface="Calibri" pitchFamily="34" charset="0"/>
                        </a:rPr>
                        <a:t> предупреждение, выявление и  пресечение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+mn-lt"/>
                          <a:cs typeface="Calibri" pitchFamily="34" charset="0"/>
                        </a:rPr>
                        <a:t> террористической и экстремисткой деятельности и ликвидации их последствий;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выявление и устранение причин и условий, способствующих осуществлению  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+mn-lt"/>
                          <a:cs typeface="Calibri" pitchFamily="34" charset="0"/>
                        </a:rPr>
                        <a:t>террористической и экстремисткой деятельности;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оказание поддержки гражданам и их объединениям, участвующим в  охране общественного порядка, создание условий для деятельности народных дружин;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противодействие терроризму путем защиты потенциальных объектов террористических посягательств – мест массового пребывания людей;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противодействие идеологии терроризма среди лиц, прибывших из Донецкой, Луганской Народных Республик, Запорожской, Херсонской областей и Украины;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поддержания работоспособности системы видеонаблюдения аппаратно – программного комплекса «Безопасный город».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40016" y="2348880"/>
            <a:ext cx="5472608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240016" y="2780928"/>
          <a:ext cx="547260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правонарушений с участием народных дружинников – не менее 80;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снижение уровня количества преступлений, совершенных в общественных местах по отношению к общему количеству преступлений до 38,6%;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увеличение количества видеокамер с выводом информации в дежурную часть МУ МВД РФ «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Энгельсское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 Саратовской области,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установленных в местах с массовым пребыванием людей до 154 единиц;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поддержание работоспособности видеокамер в местах с массовым пребыванием людей с выводом в д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ежурную часть МУ МВД РФ «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Энгельсское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 Саратовской области;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мероприятий по противодействию идеологии терроризма не реже 1 раза в квартал;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формирование нетерпимости ко всем фактам террористических и экстремистских проявлений, а также толерантного сознания, проведение мероприятий по противодействию идеологии терроризма.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1676027396_bronk-club-p-pozhelaniya-protiv-terrorizma-krasivo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0"/>
            <a:ext cx="3312449" cy="20608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80" y="5661248"/>
            <a:ext cx="446449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240016" y="332656"/>
          <a:ext cx="4752528" cy="148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3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12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4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правонарушений  с участием  общественных организаций и граждан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1 183,6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Поддержание работоспособности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 видеонаблюдения аппаратно-программного комплекса «Безопасный город»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637,0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Выноска со стрелкой вниз 12"/>
          <p:cNvSpPr/>
          <p:nvPr/>
        </p:nvSpPr>
        <p:spPr>
          <a:xfrm>
            <a:off x="983432" y="3356992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368" y="4005064"/>
            <a:ext cx="5544616" cy="244827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снижен уровень количества преступлений, совершенных в общественных местах, по отношению к общему количеству преступлений до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26,9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%;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зарегистрировано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4 255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преступлений, в том числе совершенных в общественных местах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1 145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увеличено количество видеокамер с выводом информации в дежурную часть МУ МВД Российской Федерации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Энгельсское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» Саратовской области в местах с массовым пребыванием людей до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148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единиц (план 154);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выполнены мероприятия по восстановлению, содержанию, техническому обслуживанию, текущему ремонту системы видеонаблюдения аппаратно-программного комплекса «Безопасный город» (исполнитель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Энгельсгорсвет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»);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обеспечена деятельность МБУ «</a:t>
            </a:r>
            <a:r>
              <a:rPr lang="ru-RU" sz="1200" b="1" dirty="0" err="1" smtClean="0">
                <a:solidFill>
                  <a:srgbClr val="002060"/>
                </a:solidFill>
                <a:cs typeface="Calibri" pitchFamily="34" charset="0"/>
              </a:rPr>
              <a:t>Энгельсгорсвет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».</a:t>
            </a:r>
          </a:p>
        </p:txBody>
      </p:sp>
      <p:pic>
        <p:nvPicPr>
          <p:cNvPr id="16" name="Рисунок 15" descr="C:\Users\Пользователь\Desktop\cun_1-800x600(2)-800x6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992" y="1916832"/>
            <a:ext cx="3384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6672"/>
            <a:ext cx="52565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0376" y="1916832"/>
            <a:ext cx="252028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ownloads\i (2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0376" y="4581128"/>
            <a:ext cx="2711624" cy="22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431704" y="188640"/>
            <a:ext cx="7800256" cy="4635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«Развитие земельных отношений на территории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581,6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510,1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510,1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3352" y="1988840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420888"/>
          <a:ext cx="56166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земельных участков, составляющих налогооблагаемую базу; увеличение поступлений в бюджет МО г. Энгельс  ЭМР Саратовской области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земельного налога и арендной платы ха пользование земельными участками.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формирование и постановка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на кадастровый учет земельных участков для их продажи, продажи права аренды земельных участков на  торгах;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обеспечение наличия земельных участков для предоставления в собственность бесплатно гражданам, имеющим трех и более детей;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установление границ земельных участков, границ зон планируемого размещения объектов капитального строительства.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1344" y="4437112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4797152"/>
          <a:ext cx="56166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933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постановка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государственный кадастровый учет земельных участков  под объектами недвижимости, находящимися в собственности городского поселения, для размещения объектов социально-культурного, спортивного, коммунально-бытового назначения;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реализация  прав граждан, имеющих право на бесплатное предоставление земельных участков;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поступлений в доход бюджета городского поселения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внесение сведений в ЕГРН о границах публичных сервитутов;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числа земельных участков, реализуемых на торгах, подтверждение рыночной стоимости объекта оценки.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7032104" y="2348881"/>
          <a:ext cx="4536504" cy="124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5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землеустройству и землепользованию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509,1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19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рыночной оценки объектов в сфере земельных отношений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Выноска со стрелкой вниз 22"/>
          <p:cNvSpPr/>
          <p:nvPr/>
        </p:nvSpPr>
        <p:spPr>
          <a:xfrm>
            <a:off x="7032104" y="3861048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84032" y="4437112"/>
            <a:ext cx="5472608" cy="2304256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100" b="1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сформированы и постановлены на кадастровый учет: 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12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земельных участков для многодетных граждан, имеющих право на бесплатное предоставление земельных участков;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5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земельных участков для участников СВО, членов семей, погибших участников СВО;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проведена оценка рыночной стоимости (арендной платы)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земельного участка;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сформировано для размещения объектов социально-культурного, спортивного, рекреационного, коммунально-бытового назначения, реализации масштабных инвестиционных проектов -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5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земельных участков, под объектами недвижимости, находящимися в собственности муниципального образования город Энгельс - 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2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земельных участка.</a:t>
            </a:r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14" name="Рисунок 13" descr="C:\Users\Пользователь\Downloads\Земельный юрист в Санкт-Петербург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84" y="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C:\Users\Пользователь\Downloads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3642997"/>
            <a:ext cx="3600400" cy="321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Пользователь\Downloads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3617640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479376" y="764704"/>
            <a:ext cx="7992888" cy="28083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695400" y="908720"/>
            <a:ext cx="7632848" cy="27392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Город Энгельс </a:t>
            </a:r>
            <a:r>
              <a:rPr lang="ru-RU" sz="1400" dirty="0" smtClean="0">
                <a:latin typeface="Century Gothic" pitchFamily="34" charset="0"/>
              </a:rPr>
              <a:t>основан как </a:t>
            </a:r>
            <a:r>
              <a:rPr lang="ru-RU" sz="1600" b="1" i="1" dirty="0" smtClean="0">
                <a:latin typeface="Century Gothic" pitchFamily="34" charset="0"/>
              </a:rPr>
              <a:t>СЛОБОДА</a:t>
            </a:r>
            <a:r>
              <a:rPr lang="ru-RU" sz="1400" b="1" i="1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в 1747 году </a:t>
            </a:r>
            <a:r>
              <a:rPr lang="ru-RU" sz="1400" dirty="0" smtClean="0">
                <a:latin typeface="Century Gothic" pitchFamily="34" charset="0"/>
              </a:rPr>
              <a:t>в августе месяце в связи с указом императрицы Елизаветы, связанным с началом добычи соли на озере Эльтон. 26 июня 1914 года на основании Указа императора Слобода стала городом Покровск, а в октябре 1931 года Покровск переименован в город Энгельс Постановлением ВЦИК. Флаг города — сине-бело-красно-чёрно-жёлтый, на гербе изображён вол (скот, на котором везли соль). </a:t>
            </a:r>
          </a:p>
          <a:p>
            <a:pPr indent="457200"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Город Энгельс </a:t>
            </a:r>
            <a:r>
              <a:rPr lang="ru-RU" sz="1400" dirty="0" smtClean="0">
                <a:latin typeface="Century Gothic" pitchFamily="34" charset="0"/>
              </a:rPr>
              <a:t>является </a:t>
            </a:r>
            <a:r>
              <a:rPr lang="ru-RU" sz="1400" dirty="0">
                <a:latin typeface="Century Gothic" pitchFamily="34" charset="0"/>
              </a:rPr>
              <a:t>административным центром Энгельсского муниципального района Саратовской области, входящим в состав Приволжского федерального округа Российской Федерации. Расположен на левом берегу Волги (Волгоградское водохранилище), напротив </a:t>
            </a:r>
            <a:r>
              <a:rPr lang="ru-RU" sz="1400" dirty="0" smtClean="0">
                <a:latin typeface="Century Gothic" pitchFamily="34" charset="0"/>
              </a:rPr>
              <a:t>города Саратов</a:t>
            </a:r>
            <a:r>
              <a:rPr lang="ru-RU" sz="1400" dirty="0">
                <a:latin typeface="Century Gothic" pitchFamily="34" charset="0"/>
              </a:rPr>
              <a:t>, с которым соединен железнодорожным и автомобильными </a:t>
            </a:r>
            <a:r>
              <a:rPr lang="ru-RU" sz="1400" dirty="0" smtClean="0">
                <a:latin typeface="Century Gothic" pitchFamily="34" charset="0"/>
              </a:rPr>
              <a:t>мостами.</a:t>
            </a:r>
            <a:endParaRPr lang="ru-RU" sz="1400" dirty="0" smtClean="0"/>
          </a:p>
          <a:p>
            <a:endParaRPr lang="ru-RU" sz="1400" dirty="0">
              <a:latin typeface="Century Gothic" pitchFamily="34" charset="0"/>
            </a:endParaRPr>
          </a:p>
        </p:txBody>
      </p:sp>
      <p:pic>
        <p:nvPicPr>
          <p:cNvPr id="31752" name="Рисунок 3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Блок-схема: альтернативный процесс 29"/>
          <p:cNvSpPr/>
          <p:nvPr/>
        </p:nvSpPr>
        <p:spPr>
          <a:xfrm>
            <a:off x="8375576" y="3185592"/>
            <a:ext cx="3816424" cy="3672408"/>
          </a:xfrm>
          <a:prstGeom prst="flowChartAlternateProcess">
            <a:avLst/>
          </a:prstGeom>
          <a:solidFill>
            <a:srgbClr val="CCEC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Энгельс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Энгельсского муниципального района Саратовской области образовано в соответствии с Законом Саратовской области от 24 апреля 2013 г. N 66-ЗСО «О преобразовании муниципального образования город Энгельс и Приволжского муниципального образования Энгельсского муниципального района Саратовской области и внесении изменений в Закон Саратовской области «О муниципальных образованиях, входящих в состав Энгельсского муниципального  района».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C:\Users\Пользователь\Desktop\МОЯ РАБОТА\Бюджет для граждан 2025\Картинки\покровская слобод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0" y="836712"/>
            <a:ext cx="35757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927648" y="116632"/>
            <a:ext cx="6314967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ИСТОРИЧЕСКАЯ СПРАВКА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791744" y="116632"/>
            <a:ext cx="7344816" cy="4635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«Управление муниципальными финансами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628 995,2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555 778,0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554 651,3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9376" y="2420888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852936"/>
          <a:ext cx="56166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1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 управления муниципальными финансами муниципального образования город Энгельс Энгельсского муниципального района Саратовской области.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организация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межбюджетных отношений с Энгельсским муниципальным районом Саратовской области;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повышение эффективности управления муниципальным долгом муниципального образования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Энгельс Энгельсского муниципального района Саратовской области.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1344" y="4725144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5157192"/>
          <a:ext cx="561662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235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исполнение расходных обязательств по предоставлению иных межбюджетных трансфертов в размере 100%;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отсутствие кредиторской задолженности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конец финансового года;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определение расходов на обслуживание муниципального долга в утвержденном годовом объему расходов бюджета (за исключением объема расходов, которые осуществляются за счет субвенций, предоставленных из бюджетов бюджетной системы РФ) в размере не менее 10% ежегодно, начиная с 2024 года.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7032104" y="2348881"/>
          <a:ext cx="4536504" cy="117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5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849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межбюджетных отношений с Энгельсским муниципальным районом Саратовской области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511 211,2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19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долговыми обязательствами муниципального образования город Энгельс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44 566,8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Выноска со стрелкой вниз 22"/>
          <p:cNvSpPr/>
          <p:nvPr/>
        </p:nvSpPr>
        <p:spPr>
          <a:xfrm>
            <a:off x="7032104" y="3717032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84032" y="4293096"/>
            <a:ext cx="5472608" cy="93610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достигнутые за 12 месяцев 2025 года значения показателей ожидаемых результатов реализации программы не превышают плановые параметры;</a:t>
            </a:r>
          </a:p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целевые показатели программы выполнены в полном объеме, кредиторская задолженность на конец  2025 года отсутствует.</a:t>
            </a:r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2184" y="5373216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0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575720" y="116632"/>
            <a:ext cx="7632848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«Социальная поддержка отдельных категорий граждан на территории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924,8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1 300,8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1 300,7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368" y="2564904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996952"/>
          <a:ext cx="56166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повышение уровня и качества жизни граждан, нуждающихся в социальной поддержке.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развитие и усиление оказания адресной социальной поддержки отдельных категорий граждан, проживающих на территории муниципального образования город Энгельс Энгельсского муниципального района Саратовской области;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обеспечение целевого и эффективного расходования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средств бюджета 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муниципального образования город Энгельс Энгельсского муниципального района Саратовской области.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1344" y="4869160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5301208"/>
          <a:ext cx="561662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улучшение материального положения отдельных категорий граждан;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предоставление в полном объеме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мер социальной поддержки гражданам, имеющим право на соответствующие меры социальной поддержки, обратившимся за их предоставлением;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обеспечение 100% установленных выплат;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повышение уровня качества обслуживания населения.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5951984" y="2348881"/>
          <a:ext cx="5688632" cy="273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3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5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849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доплаты к трудовой пенсии лицам, замещавшим должности муниципальной службы в органах местного самоуправления муниципального образования город Энгельс Энгельсского муниципального района Саратовской области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317,0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19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пенсии за выслугу лет депутатам, выборным должностным лицам, и лицам, замещавшим должности муниципальной службы в органах местного самоуправления муниципального образования город Энгельс Энгельсского муниципального района Саратовской области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699,8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19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мер поддержки граждан на территории городского поселения город Энгельс Энгельсского муниципального района Саратовской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 в форме компенсации части расходов, связанных с выполнением кадастровых работ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284,0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3" name="Выноска со стрелкой вниз 22"/>
          <p:cNvSpPr/>
          <p:nvPr/>
        </p:nvSpPr>
        <p:spPr>
          <a:xfrm>
            <a:off x="7752184" y="5229200"/>
            <a:ext cx="3888432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52184" y="5805264"/>
            <a:ext cx="3888432" cy="93610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 исполнение программы составляет 100%;</a:t>
            </a:r>
          </a:p>
          <a:p>
            <a:pPr algn="just" eaLnBrk="1" hangingPunct="1"/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- получателями выплат являются </a:t>
            </a:r>
            <a:r>
              <a:rPr lang="ru-RU" sz="1200" b="1" dirty="0" smtClean="0">
                <a:solidFill>
                  <a:srgbClr val="C00000"/>
                </a:solidFill>
                <a:cs typeface="Calibri" pitchFamily="34" charset="0"/>
              </a:rPr>
              <a:t>7 </a:t>
            </a:r>
            <a:r>
              <a:rPr lang="ru-RU" sz="1200" b="1" dirty="0" smtClean="0">
                <a:solidFill>
                  <a:srgbClr val="002060"/>
                </a:solidFill>
                <a:cs typeface="Calibri" pitchFamily="34" charset="0"/>
              </a:rPr>
              <a:t>человек. </a:t>
            </a:r>
            <a:endParaRPr lang="ru-RU" sz="1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9976" y="5157193"/>
            <a:ext cx="1656184" cy="1518105"/>
          </a:xfrm>
          <a:prstGeom prst="rect">
            <a:avLst/>
          </a:prstGeom>
          <a:noFill/>
        </p:spPr>
      </p:pic>
      <p:pic>
        <p:nvPicPr>
          <p:cNvPr id="27" name="Рисунок 26" descr="C:\Users\Пользователь\Downloads\2025-12-24_08-51-4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0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\\serverfin\Работа УФ\Бюджет 2026\БЮДЖЕТ ДЛЯ ГРАЖДАН 2026\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0" y="836712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719736" y="116632"/>
            <a:ext cx="7416824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«Дорожная деятельность, благоустройство и оказание ритуальных услуг на территории муниципального образования город Энгельс Энгельсского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51984" y="1268760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991 186,9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1 221 783,9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1 087 499,8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368" y="2132856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560320"/>
          <a:ext cx="561662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21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-комплексное решение вопросов, связанных с организацией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дорожной деятельности, обеспечением безопасности дорожного движения в отношении автомобильных дорог общего пользования местного значения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МО г. Энгельс ЭМР Саратовской области;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ритуальных услуг и содержание мест захоронения, расположенных на территории поселения;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мероприятий по благоустройству территории 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МО г. Энгельс ЭМР Саратовской области;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нормативное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 высокоэффективное состояние уличного освещения, снижение бюджетных затрат на электроэнергию.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обеспечение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работоспособности светофорных объектов;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обеспечение качественного и своевременного выполнения работ по ремонту и содержанию автомобильных дорог общего пользования местного значения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муниципального образования город Энгельс Энгельсского муниципального района Саратовской области;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обеспечение захоронений безродных останков в соответствии с гарантированным перечнем услуг по погребению, обеспечение содержания мест захоронения, расположенных на территории поселения в надлежащем состоянии;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организация освещения улиц и улучшение технического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состояния электрических линий уличного освещения;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осуществление деятельности по обращению с животными без владельцев, обитающими на территории поселения.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40016" y="2276872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096000" y="2636912"/>
          <a:ext cx="597666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повышение безопасности 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дорожного движения;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обеспечение работоспособности светофорных объектов, расположенных в границах населенных пунктов муниципального образования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поддержание в надлежащем техническом состоянии автомобильных дорог общего пользования местного значения;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повышение благоустроенности и озеленения территорий, 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расположенных в границах населенных пунктов муниципального образования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обеспечение захоронения безродных останков в соответствии с гарантированным перечнем услуг по погребению, содержание в надлежащем санитарном состоянии муниципальных кладбищ, расположенных в границах населенных пунктов муниципального образования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повышение надежности и долговечности работы действующей сети автомобильных дорог общего пользования муниципального образования город Энгельс, в т.ч. в порядке исполнения судебных актов;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количества благоустроенных пешеходных зон, тротуаров, детских игровых и спортивных площадок;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улучшение состояния уличного освещения в муниципальном образовании город Энгельс;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приведение в нормативное состояние автомобильных дорог общего пользования местного значения городских поселений области, входящих в состав Саратовской агломерации протяженностью 7.12 км;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повышение безопасности дорожного движения.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Рисунок 2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16632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ownloads\c0c05aa6-7936-464c-9ba5-685b0200f171-750x430.jpe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7728" y="836712"/>
            <a:ext cx="2135139" cy="12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7176120" y="1556792"/>
          <a:ext cx="4680520" cy="325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65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631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общего пользования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719 975,5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553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Озеленение и прочие мероприятия по благоустройству общественных территорий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106 143,3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553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муниципальных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кладбищ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10 985,0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1476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по строительству, реконструкции, капитальному ремонту и ремонту автомобильных дорог общего пользования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255 951,9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553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территорий муниципального образования город Энгельс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20</a:t>
                      </a:r>
                      <a:r>
                        <a:rPr lang="ru-RU" sz="11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276,8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6553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 наружного освещения территории муниципального образования город Энгельс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104 397,2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1476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автомобильных дорог светосигнальными техническими средствами организации дорожного движения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4 054,2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Выноска со стрелкой вниз 13"/>
          <p:cNvSpPr/>
          <p:nvPr/>
        </p:nvSpPr>
        <p:spPr>
          <a:xfrm>
            <a:off x="1199456" y="116632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336" y="692696"/>
            <a:ext cx="6552728" cy="604867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100" b="1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обеспечена деятельность МБУ «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Энгельсгорсвет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» по обеспечению автомобильных дорог светосигнальными техническими  средствами организации дорожного движения; обеспечена деятельность МКУ «Городское хозяйство» , МБУ «Ритуал»;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МКУ «Городское хозяйство» приобретена дорожно-эксплуатационная техника, в том числе по договорам лизинга, необходимая для выполнения комплекса работ по поддержанию надлежащего технического состояния автомобильных дорог общего пользования местного значения (автогидроподъемник, экскаватор-погрузчик, прицепной подметально-уборочной машины, бульдозер,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3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вакуумных подметальных машины, маркировочная машина,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2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подметально-уборочных машины(пылесос),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2 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мини-погрузчика);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работы по содержанию автомобильных дорог общего пользования, расположенных в границах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мероприятия по актуализации проектов организации дорожного движения на объектах улично-дорожной сети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оказаны услуги по диагностике улично-дорожной сети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работы по техническому учету и паспортизации автомобильных дорог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работы по благоустройству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24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 мест накопления твердых коммунальных отходов, расположенных на территории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работы по содержанию мест захоронений и благоустройству территорий кладбищ, расположенных в границах муниципального образования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возмещены затраты, связанные с осуществлением услуг по погребению умерших (погибших), не имеющих супруга, близких родственников, иных родственников либо законного представителя умершего (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91 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единица);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работы по ремонту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27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участков автомобильных дорог общего пользования, расположенных на территории муниципального образования город Энгельс (общей площадью более 7 тыс. м);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 рамках предоставления иного межбюджетного трансферта на реализацию мероприятий по благоустройству территорий (тротуары) выполнены работы по ремонту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19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участков тротуаров, расположенных в границах муниципального образования город Энгельс (протяженностью 6,641 тыс. кв. м.);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92144" y="4869160"/>
            <a:ext cx="4464496" cy="187220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обеспечена деятельность МБУ «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Энгельсгорсвет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» по организации наружного освещения территории муниципального образования город Энгельс, 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приобретены </a:t>
            </a:r>
            <a:r>
              <a:rPr lang="ru-RU" sz="1150" b="1" dirty="0" smtClean="0">
                <a:solidFill>
                  <a:srgbClr val="C00000"/>
                </a:solidFill>
                <a:cs typeface="Calibri" pitchFamily="34" charset="0"/>
              </a:rPr>
              <a:t>3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световые конструкции «Страну меняют люди», которые установлены в Городском парке Покровский, в сквере у памятника «Герою, отвоевавшему для нас право жить» (МОУ «СОШ № 3»), ул. Лесозаводская (район остановки «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Мостотряд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»);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организовано освещение сквера Льва Кассиля.</a:t>
            </a:r>
            <a:endParaRPr lang="ru-RU" sz="115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6672064" y="5085184"/>
            <a:ext cx="720080" cy="504056"/>
          </a:xfrm>
          <a:prstGeom prst="straightConnector1">
            <a:avLst/>
          </a:prstGeom>
          <a:ln w="1905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\\serverfin\Работа УФ\Бюджет 2025\4. Проект бюджета на 2025-2027 ОКОНЧАТЕЛЬНЫЙ\Презентация к докладу в Собрание\Рисунок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064" y="116632"/>
            <a:ext cx="23762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льзователь\Downloads\ag0olposk9gl8kjtn21z16kqfoirrpd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0336" y="116632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791744" y="116632"/>
            <a:ext cx="7344816" cy="6790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«Создание условий для развития жилищного строительства в границах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600056" y="908720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51984" y="1340768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284 840,0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112 364,0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112 364,0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368" y="1916832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91344" y="2348880"/>
          <a:ext cx="561662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развитие систем водоснабжения, водоотведения, теплоснабжения и улучшение транспортной доступности территорий за счет реализации технических мероприятий.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повышение устойчивости и надежности функционирования систем водоснабжения и водоотведения на территории МО г.Энгельс ЭМР Саратовской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области за счет проведения технических мероприятий;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увеличение мощности и производительности объектов централизованных систем водоотведения на территории 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МО г.Энгельс ЭМР Саратовской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области 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увеличение мощности и производительности объектов централизованных систем теплоснабжения и горячего водоснабжения на территории 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МО г.Энгельс ЭМР Саратовской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области 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повышение доступности инфраструктурных объектов в новых жилых районах;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улучшение качества жизни населения на территории 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МО г.Энгельс ЭМР Саратовской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области .</a:t>
                      </a:r>
                      <a:endParaRPr lang="ru-RU" sz="1200" b="1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40016" y="4077072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096000" y="4437112"/>
          <a:ext cx="597666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533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капитальный ремонт нежилого здания КНС №20,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КНС № 49;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капитальный ремонт сооружения канализационных сетей от потребителей ж/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 пр. Строителей, ул. Полтавской, ул. М.Расковой, ул. Менделеева, ул. Весенней, ул. Космонавтов, ул. Молодежной до КНС № 19 (на участке от ж/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№1 по ул. Полтавская до ж/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№ 31 по пр. Строителей);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капитальный ремонт участка главного самотечного коллектора от ул. Молодежной;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реконструкция участка сети водоснабжения по пр. Строителей район д. 41 с обустройством ПНС 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модернизация участка сети водоснабжения в районе 1-го Геологического проезда с устройством кольцевого водопровода от 1-го Геологического 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проезда-ул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Ореховой в сторону ЖСК «Базальт-2»-АО «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Автогрейд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»- СНТ «Малинки»- СНТ «Орфей»- СНТ «Новое».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6240016" y="2348880"/>
          <a:ext cx="5544616" cy="163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9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157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субсидии муниципальному</a:t>
                      </a:r>
                      <a:r>
                        <a:rPr lang="ru-RU" sz="1100" b="1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унитарному предприятию « Энгельс-Водоканал Энгельсского муниципального района Саратовской области» на финансовое обеспечение затрат на капитальный ремонт, реконструкцию, модернизацию участков сетей водоотведения и канализационных насосных станций, предназначенных для оказания услуг водоотведения населению городского поселения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112 364,0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Выноска со стрелкой вниз 16"/>
          <p:cNvSpPr/>
          <p:nvPr/>
        </p:nvSpPr>
        <p:spPr>
          <a:xfrm>
            <a:off x="551384" y="5229200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9336" y="5733256"/>
            <a:ext cx="5688632" cy="100811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100" b="1" dirty="0" smtClean="0">
                <a:solidFill>
                  <a:srgbClr val="002060"/>
                </a:solidFill>
                <a:cs typeface="Calibri" pitchFamily="34" charset="0"/>
              </a:rPr>
              <a:t> перечислена субсидия МУП «Энгельс-Водоканал» из бюджета городского поселения город Энгельс Энгельсского муниципального района Саратовской области на финансовое обеспечение затрат на капитальный  ремонт участков сетей водоотведения и канализационных насосных станций, предназначенных для оказания услуг водоотведения населению городского поселения.</a:t>
            </a:r>
            <a:endParaRPr lang="ru-RU" sz="11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23" name="Рисунок 2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Пользователь\Downloads\photo-2024-04-27-13-51-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0"/>
            <a:ext cx="31683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Пользователь\Downloads\1739444476general_pages_13_february_2025_i153519_maksim_leonov_anonsirova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9736" y="764705"/>
            <a:ext cx="223224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3791744" y="116632"/>
            <a:ext cx="7344816" cy="4635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МП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«Содержание жилищного фонда на территории муниципального образования город Энгельс Энгельсского муниципального района Саратовской области»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456040" y="764704"/>
            <a:ext cx="4536504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Финансирование муниципальной программы,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63952" y="1196752"/>
          <a:ext cx="596857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(план)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 год (факт)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14 819,1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7 593,5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4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6 112,1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368" y="3068960"/>
            <a:ext cx="5112568" cy="338554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цели и задачи муниципальной программы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119336" y="3573016"/>
          <a:ext cx="561662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решение вопросов, связанных с содержанием недвижимого имущества.</a:t>
                      </a:r>
                    </a:p>
                    <a:p>
                      <a:r>
                        <a:rPr lang="ru-RU" sz="1200" b="1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r>
                        <a:rPr lang="ru-RU" sz="1200" b="0" i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выполнение мероприятий по содержанию, капитальному ремонту, ремонту и обеспечению коммунальными услугами жилых помещений, находящихся в собственности муниципального образования город Энгельс Энгельсского муниципального района Саратовской области, не переданных по договорам социального найма;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проведение обслуживания жилых помещений и многоквартирных домов и оценки рыночной стоимости жилых помещений;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аккумулирование и перечисление денежных средств в качестве взносов в фонд капитального ремонта общего имущества в многоквартирных домах в Саратовской области;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предотвращение возникновения аварийных и чрезвычайных ситуаций на объектах жилищной сферы.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6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68008" y="3717032"/>
            <a:ext cx="561662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ru-RU" sz="1600" b="1" spc="19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ожидаемых результатов реализации программы  </a:t>
            </a:r>
            <a:endParaRPr lang="ru-RU" sz="1600" b="1" spc="19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87242"/>
              </p:ext>
            </p:extLst>
          </p:nvPr>
        </p:nvGraphicFramePr>
        <p:xfrm>
          <a:off x="6168008" y="4206240"/>
          <a:ext cx="561662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15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выполнение мероприятий по содержанию и обеспечению коммунальными услугами жилых помещений, находящихся в собственности муниципального образования город Энгельс, не переданных по договорам социального найма;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аккумулирование и перечисление денежных средств в качестве взносов в фонд капитального ремонта общего имущества в многоквартирных домах в Саратовской области;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мероприятий по организации автоматизированной</a:t>
                      </a: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 начисления и сбора платежей населения за наем муниципальных жилых помещений;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i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получение экспертных заключений о возможности дальнейшей эксплуатации и рыночной стоимости объектов жилищного фонда, о размере платы за содержание и текущий ремонт общего имущества многоквартирных домов, в которых собственниками помещений не принято решение о выборе способа управления многоквартирным домом.</a:t>
                      </a:r>
                      <a:endParaRPr lang="ru-RU" sz="1200" b="1" i="0" u="non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ED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276140"/>
              </p:ext>
            </p:extLst>
          </p:nvPr>
        </p:nvGraphicFramePr>
        <p:xfrm>
          <a:off x="7032104" y="2204864"/>
          <a:ext cx="4536504" cy="139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5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 обеспечение мероприятий программы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 2025 году, тыс. руб.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7478" marR="47478" marT="23739" marB="23739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204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муниципальных жилых  помещений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1 045,4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и текущий ремонт жилищного фонда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5 784,7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216">
                <a:tc>
                  <a:txBody>
                    <a:bodyPr/>
                    <a:lstStyle/>
                    <a:p>
                      <a:pPr algn="l"/>
                      <a:r>
                        <a:rPr lang="ru-RU" sz="1100" b="1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обследования жилых помещений и многоквартирных домов и оценки состояния жилых помещений, прочие услуги</a:t>
                      </a:r>
                      <a:endParaRPr lang="ru-RU" sz="1100" b="1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763,4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7478" marR="47478" marT="23739" marB="23739" anchor="ctr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84" y="188640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1744" y="1340768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низ 13"/>
          <p:cNvSpPr/>
          <p:nvPr/>
        </p:nvSpPr>
        <p:spPr>
          <a:xfrm>
            <a:off x="1055440" y="188640"/>
            <a:ext cx="4536504" cy="504056"/>
          </a:xfrm>
          <a:prstGeom prst="downArrowCallou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Достигнутые результаты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(качественные и количественные показатели)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376" y="764704"/>
            <a:ext cx="5616624" cy="609329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выполнены инженерно-технические обследования строительных конструкций многоквартирного жилого дома и жилого дома, для определения их технического состояния (г.Энгельс, ул. Кирова, д.7, г. Энгельс, с. 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Квасниковка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ул. Дружбы, д. 15);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оказаны услуги по комплексному обследованию технического состояния жилых помещений и многоквартирных домов в целях рассмотрения вопроса о признании указанных помещений пригодными (непригодными) для постоянного проживания, многоквартирных домов аварийными и подлежащими сносу или реконструкции (Многоквартирный жилой дом по адресу: Саратовская область, 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район, город Энгельс, ул. Советская, д.47. Помещение в многоквартирном жилом доме по адресу: Саратовская область, 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район, город Энгельс, 1-й Казанский проезд, д. 12, квартира 2;  Помещение в многоквартирном жилом доме по адресу: Саратовская область, 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Энгельсский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район, город Энгельс, 3-й Студенческий проезд, д.20, квартира 1; г.Энгельс, ул. Пушкина, д. 9А);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произведена оплата жилищных  услуг ООО "Альбион", ООО "УК "ПОКРОВСК«;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оказаны услуги по расчету тарифов по содержанию жилых помещений для собственников помещений в многоквартирных домах, которые не приняли решение о выборе способа управления многоквартирным домом, а также для собственников жилых помещений, которые не приняли решение об установлении размера платы за содержание и ремонт жилого помещения на их общем собрании, на территории муниципального образования город Энгельс Энгельсского муниципального района, в зависимости от вида благоустроенности многоквартирных домов;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перечислены ежемесячные взносы на проведение капитального ремонта общего имущества многоквартирных домов, принадлежащего на праве общей долевой собственности муниципальному образованию город Энгельс;</a:t>
            </a:r>
          </a:p>
          <a:p>
            <a:pPr algn="just" eaLnBrk="1" hangingPunct="1">
              <a:buFontTx/>
              <a:buChar char="-"/>
            </a:pP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произведена организация автоматизированной системы начисления и сбора платежей населения за социальный </a:t>
            </a:r>
            <a:r>
              <a:rPr lang="ru-RU" sz="1150" b="1" dirty="0" err="1" smtClean="0">
                <a:solidFill>
                  <a:srgbClr val="002060"/>
                </a:solidFill>
                <a:cs typeface="Calibri" pitchFamily="34" charset="0"/>
              </a:rPr>
              <a:t>найм</a:t>
            </a:r>
            <a:r>
              <a:rPr lang="ru-RU" sz="1150" b="1" dirty="0" smtClean="0">
                <a:solidFill>
                  <a:srgbClr val="002060"/>
                </a:solidFill>
                <a:cs typeface="Calibri" pitchFamily="34" charset="0"/>
              </a:rPr>
              <a:t> муниципальных жилых помещений</a:t>
            </a:r>
            <a:r>
              <a:rPr lang="ru-RU" sz="1100" b="1" dirty="0" smtClean="0">
                <a:solidFill>
                  <a:srgbClr val="002060"/>
                </a:solidFill>
                <a:cs typeface="Calibri" pitchFamily="34" charset="0"/>
              </a:rPr>
              <a:t>.</a:t>
            </a:r>
          </a:p>
        </p:txBody>
      </p:sp>
      <p:pic>
        <p:nvPicPr>
          <p:cNvPr id="10" name="Рисунок 9" descr="C:\Users\Пользователь\Desktop\901_n2247245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2564904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ownloads\pbgb60f9m7209k1qxos34pgdkpyvga5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188640"/>
            <a:ext cx="50405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8328" y="2852936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1384" y="116632"/>
            <a:ext cx="7560840" cy="72008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Реализация национальных проектов в 2025 году</a:t>
            </a:r>
            <a:r>
              <a:rPr lang="ru-RU" sz="2400" b="1" dirty="0" smtClean="0">
                <a:solidFill>
                  <a:srgbClr val="002060"/>
                </a:solidFill>
                <a:latin typeface="Trebuchet MS" pitchFamily="34" charset="0"/>
              </a:rPr>
              <a:t>,</a:t>
            </a:r>
            <a:r>
              <a:rPr lang="ru-RU" sz="2400" b="1" dirty="0" smtClean="0"/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307151191"/>
              </p:ext>
            </p:extLst>
          </p:nvPr>
        </p:nvGraphicFramePr>
        <p:xfrm>
          <a:off x="7392144" y="2276872"/>
          <a:ext cx="4464496" cy="14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5142964"/>
              </p:ext>
            </p:extLst>
          </p:nvPr>
        </p:nvGraphicFramePr>
        <p:xfrm>
          <a:off x="623392" y="1700808"/>
          <a:ext cx="5904656" cy="232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Источники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финансового обеспечения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2025год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(факт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75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Средства федерального бюджета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112 850,0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112 850,0</a:t>
                      </a: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Средства областного бюджета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308 290,0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308 290,0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Средства местного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бюджета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55 338,5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51 012,0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09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Итого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476 478,5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472 152,0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344" y="4077072"/>
            <a:ext cx="6336704" cy="523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74779"/>
            <a:r>
              <a:rPr lang="ru-RU" sz="1400" b="1" spc="19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400" b="1" spc="19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приоритетных целей и задач</a:t>
            </a:r>
            <a:endParaRPr lang="ru-RU" sz="1400" b="1" spc="19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74779"/>
            <a:r>
              <a:rPr lang="ru-RU" sz="1400" b="1" spc="19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400" b="1" spc="19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редусмотренные бюджетом в 2025 году</a:t>
            </a:r>
            <a:endParaRPr lang="ru-RU" sz="1400" b="1" spc="19" dirty="0">
              <a:ln w="0"/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8779128"/>
              </p:ext>
            </p:extLst>
          </p:nvPr>
        </p:nvGraphicFramePr>
        <p:xfrm>
          <a:off x="191344" y="4653136"/>
          <a:ext cx="633670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2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национального проекта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(факт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836">
                <a:tc>
                  <a:txBody>
                    <a:bodyPr/>
                    <a:lstStyle/>
                    <a:p>
                      <a:pPr lvl="0"/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PT Astra Serif" panose="020A0703040505020204" pitchFamily="18" charset="-52"/>
                        </a:rPr>
                        <a:t>«Инфраструктура для жизни»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PT Astra Serif" panose="020A0703040505020204" pitchFamily="18" charset="-52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391 372,4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836">
                <a:tc>
                  <a:txBody>
                    <a:bodyPr/>
                    <a:lstStyle/>
                    <a:p>
                      <a:pPr lvl="0" algn="l"/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PT Astra Serif" panose="020A0703040505020204" pitchFamily="18" charset="-52"/>
                        </a:rPr>
                        <a:t>«Семья»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PT Astra Serif" panose="020A0703040505020204" pitchFamily="18" charset="-52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44 755,0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836">
                <a:tc>
                  <a:txBody>
                    <a:bodyPr/>
                    <a:lstStyle/>
                    <a:p>
                      <a:pPr lvl="0" algn="l"/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PT Astra Serif" panose="020A0703040505020204" pitchFamily="18" charset="-52"/>
                        </a:rPr>
                        <a:t>«Туризм и гостеприимство»</a:t>
                      </a:r>
                      <a:endParaRPr lang="ru-RU" sz="1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PT Astra Serif" panose="020A0703040505020204" pitchFamily="18" charset="-52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14 245,0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836">
                <a:tc>
                  <a:txBody>
                    <a:bodyPr/>
                    <a:lstStyle/>
                    <a:p>
                      <a:pPr lvl="0" algn="l"/>
                      <a:r>
                        <a:rPr lang="ru-RU" sz="1800" b="1" i="1" dirty="0" smtClean="0"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PT Astra Serif" panose="020A0703040505020204" pitchFamily="18" charset="-52"/>
                        </a:rPr>
                        <a:t>« Молодежь и дети»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PT Astra Serif" panose="020A0703040505020204" pitchFamily="18" charset="-52"/>
                      </a:endParaRPr>
                    </a:p>
                  </a:txBody>
                  <a:tcPr marL="63305" marR="63305" marT="31652" marB="31652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21 779,6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nvex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0949326"/>
              </p:ext>
            </p:extLst>
          </p:nvPr>
        </p:nvGraphicFramePr>
        <p:xfrm>
          <a:off x="6888088" y="4653136"/>
          <a:ext cx="4906930" cy="200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Федеральный бюджет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Областной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Местный  бюджет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58 800,0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301 200,0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31 372,4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55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25 000,0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510,2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19 244,8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36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13 720,0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280,0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245,0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36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15 330,0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6 299,8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149,8</a:t>
                      </a:r>
                      <a:endParaRPr lang="ru-RU" sz="16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88088" y="4077072"/>
            <a:ext cx="490354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Segoe Script" panose="020B0504020000000003" pitchFamily="34" charset="0"/>
              </a:rPr>
              <a:t>Размер финансового обеспечения в разрезе уровней бюджета</a:t>
            </a:r>
            <a:endParaRPr lang="ru-RU" sz="1400" b="1" i="1" dirty="0">
              <a:latin typeface="Segoe Script" panose="020B0504020000000003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528048" y="5229200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528048" y="5589240"/>
            <a:ext cx="360040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528048" y="5949280"/>
            <a:ext cx="360040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4675358"/>
              </p:ext>
            </p:extLst>
          </p:nvPr>
        </p:nvGraphicFramePr>
        <p:xfrm>
          <a:off x="1919536" y="980728"/>
          <a:ext cx="3707085" cy="6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8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2025 год (план)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2025 год (факт)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476 478,5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472 152,0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Рисунок 22" descr="C:\Users\Пользователь\Desktop\0_gl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4232" y="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7176120" y="980728"/>
            <a:ext cx="4871864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PT Astra Serif" panose="020A0703040505020204" pitchFamily="18" charset="-52"/>
              </a:rPr>
              <a:t> </a:t>
            </a:r>
            <a:r>
              <a:rPr lang="ru-RU" sz="1400" dirty="0" smtClean="0">
                <a:latin typeface="PT Astra Serif" panose="020A0703040505020204" pitchFamily="18" charset="-52"/>
              </a:rPr>
              <a:t>                   </a:t>
            </a:r>
            <a:r>
              <a:rPr lang="ru-RU" sz="1400" dirty="0" smtClean="0">
                <a:solidFill>
                  <a:schemeClr val="tx1"/>
                </a:solidFill>
                <a:latin typeface="PT Astra Serif" panose="020A0703040505020204" pitchFamily="18" charset="-52"/>
              </a:rPr>
              <a:t>привлечение </a:t>
            </a:r>
            <a:r>
              <a:rPr lang="ru-RU" sz="1400" dirty="0">
                <a:solidFill>
                  <a:schemeClr val="tx1"/>
                </a:solidFill>
                <a:latin typeface="PT Astra Serif" panose="020A0703040505020204" pitchFamily="18" charset="-52"/>
              </a:rPr>
              <a:t>дополнительных источников в доходную часть </a:t>
            </a:r>
            <a:r>
              <a:rPr lang="ru-RU" sz="1400" dirty="0" smtClean="0">
                <a:solidFill>
                  <a:schemeClr val="tx1"/>
                </a:solidFill>
                <a:latin typeface="PT Astra Serif" panose="020A0703040505020204" pitchFamily="18" charset="-52"/>
              </a:rPr>
              <a:t>бюджета</a:t>
            </a:r>
            <a:endParaRPr lang="ru-RU" sz="800" dirty="0" smtClean="0">
              <a:solidFill>
                <a:schemeClr val="tx1"/>
              </a:solidFill>
              <a:latin typeface="PT Astra Serif" panose="020A0703040505020204" pitchFamily="18" charset="-5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PT Astra Serif" panose="020A0703040505020204" pitchFamily="18" charset="-5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FF"/>
                </a:solidFill>
                <a:latin typeface="PT Astra Serif" panose="020A0703040505020204" pitchFamily="18" charset="-52"/>
              </a:rPr>
              <a:t>                 </a:t>
            </a:r>
            <a:r>
              <a:rPr lang="ru-RU" sz="1400" dirty="0" smtClean="0">
                <a:solidFill>
                  <a:schemeClr val="tx1"/>
                </a:solidFill>
                <a:latin typeface="PT Astra Serif" panose="020A0703040505020204" pitchFamily="18" charset="-52"/>
              </a:rPr>
              <a:t>повышение качества жизни населения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PT Astra Serif" panose="020A0703040505020204" pitchFamily="18" charset="-52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7248128" y="1628800"/>
            <a:ext cx="1080120" cy="287337"/>
          </a:xfrm>
          <a:prstGeom prst="homePlate">
            <a:avLst/>
          </a:prstGeom>
          <a:solidFill>
            <a:srgbClr val="313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PT Astra Serif" panose="020A0703040505020204" pitchFamily="18" charset="-52"/>
                <a:cs typeface="Times New Roman" panose="02020603050405020304" pitchFamily="18" charset="0"/>
              </a:rPr>
              <a:t>Результат</a:t>
            </a:r>
            <a:endParaRPr lang="ru-RU" sz="1600" dirty="0">
              <a:latin typeface="PT Astra Serif" panose="020A07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Шеврон 14"/>
          <p:cNvSpPr/>
          <p:nvPr/>
        </p:nvSpPr>
        <p:spPr>
          <a:xfrm>
            <a:off x="7248128" y="980728"/>
            <a:ext cx="1152128" cy="287337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PT Astra Serif" panose="020A0703040505020204" pitchFamily="18" charset="-52"/>
                <a:cs typeface="Times New Roman" panose="02020603050405020304" pitchFamily="18" charset="0"/>
              </a:rPr>
              <a:t>Цель  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6528048" y="6309320"/>
            <a:ext cx="360040" cy="288032"/>
          </a:xfrm>
          <a:prstGeom prst="rightArrow">
            <a:avLst/>
          </a:prstGeom>
          <a:solidFill>
            <a:srgbClr val="CC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Рисунок 3" descr="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76" y="-27384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00722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5680" y="116632"/>
            <a:ext cx="7200800" cy="864096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791744" y="116632"/>
            <a:ext cx="5976664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400" b="1" spc="28" dirty="0">
                <a:ln w="0"/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Национальный проект </a:t>
            </a:r>
            <a:endParaRPr lang="ru-RU" sz="2400" b="1" spc="28" dirty="0" smtClean="0">
              <a:ln w="0"/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defTabSz="685800"/>
            <a:r>
              <a:rPr lang="ru-RU" sz="2500" b="1" spc="28" dirty="0" smtClean="0">
                <a:ln w="0"/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«ИНФРАСТРУКТУРА ДЛЯ ЖИЗНИ»</a:t>
            </a:r>
            <a:endParaRPr lang="ru-RU" sz="2500" b="1" spc="28" dirty="0">
              <a:ln w="0"/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488" y="1412776"/>
            <a:ext cx="345638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200" b="1" spc="14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Федеральный проект «Региональная и местная дорожная сеть»</a:t>
            </a:r>
            <a:endParaRPr lang="ru-RU" sz="1200" b="1" spc="14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4152" y="1340768"/>
            <a:ext cx="3528392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200" b="1" spc="14" dirty="0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Федеральный проект «Формирование комфортной городской среды»</a:t>
            </a:r>
            <a:endParaRPr lang="ru-RU" sz="1200" b="1" spc="14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07768" y="1052736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760296" y="1052736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984432" y="2348880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215680" y="2348880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765398"/>
              </p:ext>
            </p:extLst>
          </p:nvPr>
        </p:nvGraphicFramePr>
        <p:xfrm>
          <a:off x="551384" y="2636912"/>
          <a:ext cx="5688632" cy="1904439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293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756"/>
              </a:tblGrid>
              <a:tr h="463670">
                <a:tc rowSpan="2">
                  <a:txBody>
                    <a:bodyPr/>
                    <a:lstStyle/>
                    <a:p>
                      <a:pPr marL="0" marR="0" indent="0" algn="l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автомобильных дорог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общего пользования местного значения и установка оборудования для безопасности дорожного движения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том числе: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24CDE4">
                            <a:shade val="30000"/>
                            <a:satMod val="115000"/>
                          </a:srgbClr>
                        </a:gs>
                        <a:gs pos="50000">
                          <a:srgbClr val="24CDE4">
                            <a:shade val="67500"/>
                            <a:satMod val="115000"/>
                          </a:srgbClr>
                        </a:gs>
                        <a:gs pos="100000">
                          <a:srgbClr val="24CDE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24CDE4">
                            <a:shade val="30000"/>
                            <a:satMod val="115000"/>
                          </a:srgbClr>
                        </a:gs>
                        <a:gs pos="50000">
                          <a:srgbClr val="24CDE4">
                            <a:shade val="67500"/>
                            <a:satMod val="115000"/>
                          </a:srgbClr>
                        </a:gs>
                        <a:gs pos="100000">
                          <a:srgbClr val="24CDE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Касса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24CDE4">
                            <a:shade val="30000"/>
                            <a:satMod val="115000"/>
                          </a:srgbClr>
                        </a:gs>
                        <a:gs pos="50000">
                          <a:srgbClr val="24CDE4">
                            <a:shade val="67500"/>
                            <a:satMod val="115000"/>
                          </a:srgbClr>
                        </a:gs>
                        <a:gs pos="100000">
                          <a:srgbClr val="24CDE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331 071,9</a:t>
                      </a: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326 745,3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</a:tr>
              <a:tr h="296796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603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300 000,0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300 000,0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700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31 071,9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26 745,3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15680" y="1988840"/>
            <a:ext cx="6912768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400" b="1" spc="14" dirty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Основные направления финансирования в </a:t>
            </a:r>
            <a:r>
              <a:rPr lang="ru-RU" sz="1400" b="1" spc="14" dirty="0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2025 году, тыс. рублей</a:t>
            </a:r>
            <a:endParaRPr lang="ru-RU" sz="1400" b="1" spc="14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765398"/>
              </p:ext>
            </p:extLst>
          </p:nvPr>
        </p:nvGraphicFramePr>
        <p:xfrm>
          <a:off x="6528048" y="2636912"/>
          <a:ext cx="5472606" cy="194421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198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939"/>
              </a:tblGrid>
              <a:tr h="570379">
                <a:tc rowSpan="2">
                  <a:txBody>
                    <a:bodyPr/>
                    <a:lstStyle/>
                    <a:p>
                      <a:pPr marL="0" marR="0" indent="0" algn="l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территорий, в том числе: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24CDE4">
                            <a:shade val="30000"/>
                            <a:satMod val="115000"/>
                          </a:srgbClr>
                        </a:gs>
                        <a:gs pos="50000">
                          <a:srgbClr val="24CDE4">
                            <a:shade val="67500"/>
                            <a:satMod val="115000"/>
                          </a:srgbClr>
                        </a:gs>
                        <a:gs pos="100000">
                          <a:srgbClr val="24CDE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24CDE4">
                            <a:shade val="30000"/>
                            <a:satMod val="115000"/>
                          </a:srgbClr>
                        </a:gs>
                        <a:gs pos="50000">
                          <a:srgbClr val="24CDE4">
                            <a:shade val="67500"/>
                            <a:satMod val="115000"/>
                          </a:srgbClr>
                        </a:gs>
                        <a:gs pos="100000">
                          <a:srgbClr val="24CDE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Касса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24CDE4">
                            <a:shade val="30000"/>
                            <a:satMod val="115000"/>
                          </a:srgbClr>
                        </a:gs>
                        <a:gs pos="50000">
                          <a:srgbClr val="24CDE4">
                            <a:shade val="67500"/>
                            <a:satMod val="115000"/>
                          </a:srgbClr>
                        </a:gs>
                        <a:gs pos="100000">
                          <a:srgbClr val="24CDE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64 627,1</a:t>
                      </a: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64 627,1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58 800,0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58 800,0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1 200,0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1 200,0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60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4 627,1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4 627,1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4" name="Рисунок 2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76" y="4581128"/>
            <a:ext cx="37444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C:\Users\Пользователь\Desktop\МОЯ РАБОТА\Бюджет для граждан_2024\ИСПОЛНЕНИЕ\картинки\ремонт дорог общего пользо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4595812"/>
            <a:ext cx="3456383" cy="2262188"/>
          </a:xfrm>
          <a:prstGeom prst="rect">
            <a:avLst/>
          </a:prstGeom>
          <a:noFill/>
        </p:spPr>
      </p:pic>
      <p:pic>
        <p:nvPicPr>
          <p:cNvPr id="19" name="Рисунок 18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Пользователь\Desktop\МОЯ РАБОТА\Бюджет для граждан_2024\ИСПОЛНЕНИЕ\картинки\инфраструктур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84" y="0"/>
            <a:ext cx="244827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Пользователь\Downloads\photo_2023-04-20_17-58-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8" y="4653136"/>
            <a:ext cx="403244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Users\Пользователь\Desktop\МОЯ РАБОТА\Бюджет для граждан_2026\АКТУАЛЬНАЯ РЕДАКЦИЯ\1. Первоначальный по окончательному бюджету от 17.12.2025\Новые картинки\бычок 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16632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95400" y="0"/>
            <a:ext cx="5472608" cy="72008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rebuchet MS" pitchFamily="34" charset="0"/>
              </a:rPr>
              <a:t>Национальный проект </a:t>
            </a:r>
            <a:r>
              <a:rPr lang="ru-RU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«СЕМЬЯ»</a:t>
            </a:r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5400" y="1052736"/>
            <a:ext cx="5472608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400" b="1" spc="14" dirty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Основные направления финансирования в </a:t>
            </a:r>
            <a:r>
              <a:rPr lang="ru-RU" sz="1400" b="1" spc="14" dirty="0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2025 году, тыс. рублей</a:t>
            </a:r>
            <a:endParaRPr lang="ru-RU" sz="1400" b="1" spc="14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84032" y="1844824"/>
            <a:ext cx="5544616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9644"/>
                </a:solidFill>
                <a:latin typeface="Trebuchet MS" pitchFamily="34" charset="0"/>
              </a:rPr>
              <a:t>Национальный проект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«ТУРИЗМ И ГОСТЕПРИИМСТВО»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6040" y="2924944"/>
            <a:ext cx="5472608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400" b="1" spc="14" dirty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Основные направления финансирования в </a:t>
            </a:r>
            <a:r>
              <a:rPr lang="ru-RU" sz="1400" b="1" spc="14" dirty="0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2025 году, тыс. рублей</a:t>
            </a:r>
            <a:endParaRPr lang="ru-RU" sz="1400" b="1" spc="14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400" y="4437112"/>
            <a:ext cx="5472608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400" b="1" spc="14" dirty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Основные направления финансирования в </a:t>
            </a:r>
            <a:r>
              <a:rPr lang="ru-RU" sz="1400" b="1" spc="14" dirty="0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2025 году, тыс. рублей</a:t>
            </a:r>
            <a:endParaRPr lang="ru-RU" sz="1400" b="1" spc="14" dirty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5400" y="3356992"/>
            <a:ext cx="5472608" cy="720080"/>
          </a:xfrm>
          <a:prstGeom prst="rect">
            <a:avLst/>
          </a:prstGeom>
          <a:solidFill>
            <a:srgbClr val="CCCCFF"/>
          </a:solidFill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CC"/>
                </a:solidFill>
                <a:latin typeface="Trebuchet MS" pitchFamily="34" charset="0"/>
              </a:rPr>
              <a:t>Национальный проект </a:t>
            </a:r>
            <a:r>
              <a:rPr lang="ru-RU" sz="25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«МОЛОДЕЖЬ И ДЕТИ»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56040" y="3272656"/>
          <a:ext cx="5544616" cy="174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08"/>
                <a:gridCol w="1094332"/>
                <a:gridCol w="1021376"/>
              </a:tblGrid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туристического маршрута «Энгельс-трек»,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становка панорамы центральной части города «Колесо истории»,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том числе: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AE1E6">
                            <a:shade val="30000"/>
                            <a:satMod val="115000"/>
                          </a:srgbClr>
                        </a:gs>
                        <a:gs pos="50000">
                          <a:srgbClr val="0AE1E6">
                            <a:shade val="67500"/>
                            <a:satMod val="115000"/>
                          </a:srgbClr>
                        </a:gs>
                        <a:gs pos="100000">
                          <a:srgbClr val="0AE1E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AE1E6">
                            <a:tint val="66000"/>
                            <a:satMod val="160000"/>
                          </a:srgbClr>
                        </a:gs>
                        <a:gs pos="50000">
                          <a:srgbClr val="0AE1E6">
                            <a:tint val="44500"/>
                            <a:satMod val="160000"/>
                          </a:srgbClr>
                        </a:gs>
                        <a:gs pos="100000">
                          <a:srgbClr val="0AE1E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Касса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AE1E6">
                            <a:tint val="66000"/>
                            <a:satMod val="160000"/>
                          </a:srgbClr>
                        </a:gs>
                        <a:gs pos="50000">
                          <a:srgbClr val="0AE1E6">
                            <a:tint val="44500"/>
                            <a:satMod val="160000"/>
                          </a:srgbClr>
                        </a:gs>
                        <a:gs pos="100000">
                          <a:srgbClr val="0AE1E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14 245,0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14 245,0</a:t>
                      </a:r>
                      <a:endParaRPr lang="ru-RU" sz="1300" b="1" i="1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13 720,0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13 720,0</a:t>
                      </a:r>
                      <a:endParaRPr lang="ru-RU" sz="13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280,0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280,0</a:t>
                      </a:r>
                      <a:endParaRPr lang="ru-RU" sz="1300" b="1" i="1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245,0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245,0</a:t>
                      </a:r>
                      <a:endParaRPr lang="ru-RU" sz="13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95400" y="4850552"/>
          <a:ext cx="5472608" cy="20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152128"/>
                <a:gridCol w="1080120"/>
              </a:tblGrid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здания МБУ «Клуб «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Энгельсская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молодежь»,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роведение праздничных мероприятий и оснащение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материально-технической базы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том числе: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AE1E6">
                            <a:shade val="30000"/>
                            <a:satMod val="115000"/>
                          </a:srgbClr>
                        </a:gs>
                        <a:gs pos="50000">
                          <a:srgbClr val="0AE1E6">
                            <a:shade val="67500"/>
                            <a:satMod val="115000"/>
                          </a:srgbClr>
                        </a:gs>
                        <a:gs pos="100000">
                          <a:srgbClr val="0AE1E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AE1E6">
                            <a:tint val="66000"/>
                            <a:satMod val="160000"/>
                          </a:srgbClr>
                        </a:gs>
                        <a:gs pos="50000">
                          <a:srgbClr val="0AE1E6">
                            <a:tint val="44500"/>
                            <a:satMod val="160000"/>
                          </a:srgbClr>
                        </a:gs>
                        <a:gs pos="100000">
                          <a:srgbClr val="0AE1E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Касса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AE1E6">
                            <a:tint val="66000"/>
                            <a:satMod val="160000"/>
                          </a:srgbClr>
                        </a:gs>
                        <a:gs pos="50000">
                          <a:srgbClr val="0AE1E6">
                            <a:tint val="44500"/>
                            <a:satMod val="160000"/>
                          </a:srgbClr>
                        </a:gs>
                        <a:gs pos="100000">
                          <a:srgbClr val="0AE1E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 smtClean="0"/>
                        <a:t>21 779,6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 smtClean="0"/>
                        <a:t>21 779,6</a:t>
                      </a:r>
                    </a:p>
                  </a:txBody>
                  <a:tcPr/>
                </a:tc>
              </a:tr>
              <a:tr h="275808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15 330,0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15 330,0</a:t>
                      </a:r>
                      <a:endParaRPr lang="ru-RU" sz="1300" b="1" i="1" dirty="0"/>
                    </a:p>
                  </a:txBody>
                  <a:tcPr/>
                </a:tc>
              </a:tr>
              <a:tr h="346288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6</a:t>
                      </a:r>
                      <a:r>
                        <a:rPr lang="ru-RU" sz="1300" b="1" i="1" baseline="0" dirty="0" smtClean="0"/>
                        <a:t> 299,8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6</a:t>
                      </a:r>
                      <a:r>
                        <a:rPr lang="ru-RU" sz="1300" b="1" i="1" baseline="0" dirty="0" smtClean="0"/>
                        <a:t> 299,8</a:t>
                      </a:r>
                      <a:endParaRPr lang="ru-RU" sz="1300" b="1" i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149,8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149,8</a:t>
                      </a:r>
                      <a:endParaRPr lang="ru-RU" sz="13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95400" y="1412776"/>
          <a:ext cx="547260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152128"/>
                <a:gridCol w="1080120"/>
              </a:tblGrid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МБУ «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Энгельсский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краеведческий музей»,установка системы видеонаблюдения,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кондиционирования и световой вывески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том числе: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AE1E6">
                            <a:shade val="30000"/>
                            <a:satMod val="115000"/>
                          </a:srgbClr>
                        </a:gs>
                        <a:gs pos="50000">
                          <a:srgbClr val="0AE1E6">
                            <a:shade val="67500"/>
                            <a:satMod val="115000"/>
                          </a:srgbClr>
                        </a:gs>
                        <a:gs pos="100000">
                          <a:srgbClr val="0AE1E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AE1E6">
                            <a:tint val="66000"/>
                            <a:satMod val="160000"/>
                          </a:srgbClr>
                        </a:gs>
                        <a:gs pos="50000">
                          <a:srgbClr val="0AE1E6">
                            <a:tint val="44500"/>
                            <a:satMod val="160000"/>
                          </a:srgbClr>
                        </a:gs>
                        <a:gs pos="100000">
                          <a:srgbClr val="0AE1E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Касса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0AE1E6">
                            <a:tint val="66000"/>
                            <a:satMod val="160000"/>
                          </a:srgbClr>
                        </a:gs>
                        <a:gs pos="50000">
                          <a:srgbClr val="0AE1E6">
                            <a:tint val="44500"/>
                            <a:satMod val="160000"/>
                          </a:srgbClr>
                        </a:gs>
                        <a:gs pos="100000">
                          <a:srgbClr val="0AE1E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44 755,0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44 755,0</a:t>
                      </a:r>
                    </a:p>
                    <a:p>
                      <a:pPr marL="0" algn="ctr" defTabSz="914400" rtl="0" eaLnBrk="1" latinLnBrk="0" hangingPunct="1"/>
                      <a:endParaRPr lang="ru-RU" sz="13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0216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25 000,0</a:t>
                      </a:r>
                      <a:endParaRPr lang="ru-RU" sz="13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25 000,0</a:t>
                      </a:r>
                      <a:endParaRPr lang="ru-RU" sz="13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8688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510,2</a:t>
                      </a:r>
                      <a:endParaRPr lang="ru-RU" sz="13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510,2</a:t>
                      </a:r>
                      <a:endParaRPr lang="ru-RU" sz="13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9384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19 244,8</a:t>
                      </a:r>
                      <a:endParaRPr lang="ru-RU" sz="13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19 244,8</a:t>
                      </a:r>
                      <a:endParaRPr lang="ru-RU" sz="13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3287688" y="764704"/>
            <a:ext cx="216024" cy="21602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120336" y="2636912"/>
            <a:ext cx="216024" cy="216024"/>
          </a:xfrm>
          <a:prstGeom prst="downArrow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359696" y="4149080"/>
            <a:ext cx="216024" cy="216024"/>
          </a:xfrm>
          <a:prstGeom prst="downArrow">
            <a:avLst/>
          </a:prstGeom>
          <a:solidFill>
            <a:srgbClr val="66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Рисунок 19" descr="https://avatars.dzeninfra.ru/get-zen_doc/271828/pub_68d845c7fe9a410665f9cd1e_68d92b3664a0d91b3f420a3f/scale_24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8" y="116632"/>
            <a:ext cx="216024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Пользователь\Desktop\Презентация и доклад по пректу бюджета 2026-2028\Музей картинки\вид с вывеской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8048" y="5157192"/>
            <a:ext cx="28083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Пользователь\Downloads\3039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6360" y="5157192"/>
            <a:ext cx="2855639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055440" y="4005064"/>
            <a:ext cx="4968552" cy="2564904"/>
          </a:xfrm>
          <a:prstGeom prst="flowChartAlternateProcess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27448" y="4077072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Century Gothic" pitchFamily="34" charset="0"/>
              </a:rPr>
              <a:t>Населенные пункты, входящие в состав муниципального образования город Энгельс:</a:t>
            </a:r>
          </a:p>
          <a:p>
            <a:pPr lvl="1"/>
            <a:r>
              <a:rPr lang="ru-RU" sz="1600" dirty="0" smtClean="0">
                <a:latin typeface="Century Gothic" pitchFamily="34" charset="0"/>
              </a:rPr>
              <a:t>город Энгельс</a:t>
            </a:r>
          </a:p>
          <a:p>
            <a:pPr lvl="1"/>
            <a:r>
              <a:rPr lang="ru-RU" sz="1600" dirty="0" smtClean="0">
                <a:latin typeface="Century Gothic" pitchFamily="34" charset="0"/>
              </a:rPr>
              <a:t>поселок Геофизик</a:t>
            </a:r>
          </a:p>
          <a:p>
            <a:pPr lvl="1"/>
            <a:r>
              <a:rPr lang="ru-RU" sz="1600" dirty="0" smtClean="0">
                <a:latin typeface="Century Gothic" pitchFamily="34" charset="0"/>
              </a:rPr>
              <a:t>село </a:t>
            </a:r>
            <a:r>
              <a:rPr lang="ru-RU" sz="1600" dirty="0" err="1" smtClean="0">
                <a:latin typeface="Century Gothic" pitchFamily="34" charset="0"/>
              </a:rPr>
              <a:t>Квасниковка</a:t>
            </a:r>
            <a:endParaRPr lang="ru-RU" sz="1600" dirty="0" smtClean="0">
              <a:latin typeface="Century Gothic" pitchFamily="34" charset="0"/>
            </a:endParaRPr>
          </a:p>
          <a:p>
            <a:pPr lvl="1"/>
            <a:r>
              <a:rPr lang="ru-RU" sz="1600" dirty="0" smtClean="0">
                <a:latin typeface="Century Gothic" pitchFamily="34" charset="0"/>
              </a:rPr>
              <a:t>поселок Новоселово</a:t>
            </a:r>
          </a:p>
          <a:p>
            <a:pPr lvl="1"/>
            <a:r>
              <a:rPr lang="ru-RU" sz="1600" dirty="0" smtClean="0">
                <a:latin typeface="Century Gothic" pitchFamily="34" charset="0"/>
              </a:rPr>
              <a:t>поселок Плодосовхоз</a:t>
            </a:r>
          </a:p>
          <a:p>
            <a:pPr lvl="1"/>
            <a:r>
              <a:rPr lang="ru-RU" sz="1600" dirty="0" smtClean="0">
                <a:latin typeface="Century Gothic" pitchFamily="34" charset="0"/>
              </a:rPr>
              <a:t>поселок Прибрежный</a:t>
            </a:r>
          </a:p>
          <a:p>
            <a:pPr lvl="1"/>
            <a:r>
              <a:rPr lang="ru-RU" sz="1600" dirty="0" smtClean="0">
                <a:latin typeface="Century Gothic" pitchFamily="34" charset="0"/>
              </a:rPr>
              <a:t>рабочий поселок Приволжский</a:t>
            </a:r>
          </a:p>
          <a:p>
            <a:endParaRPr lang="ru-RU" dirty="0"/>
          </a:p>
        </p:txBody>
      </p:sp>
      <p:pic>
        <p:nvPicPr>
          <p:cNvPr id="9" name="object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5373216"/>
            <a:ext cx="152358" cy="1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ject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5661248"/>
            <a:ext cx="152357" cy="1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ject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5877272"/>
            <a:ext cx="152358" cy="1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ject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6165304"/>
            <a:ext cx="152358" cy="1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231904" y="908720"/>
            <a:ext cx="309634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  <a:cs typeface="Aharoni" pitchFamily="2" charset="-79"/>
              </a:rPr>
              <a:t>Территория городское поселение г.Энгельс</a:t>
            </a:r>
            <a:r>
              <a:rPr lang="ru-RU" sz="1400" dirty="0" smtClean="0">
                <a:latin typeface="Century Gothic" pitchFamily="34" charset="0"/>
                <a:cs typeface="Aharoni" pitchFamily="2" charset="-79"/>
              </a:rPr>
              <a:t>       </a:t>
            </a:r>
            <a:r>
              <a:rPr lang="ru-RU" sz="1400" b="1" dirty="0" smtClean="0">
                <a:latin typeface="Century Gothic" pitchFamily="34" charset="0"/>
                <a:cs typeface="Aharoni" pitchFamily="2" charset="-79"/>
              </a:rPr>
              <a:t>184,34  </a:t>
            </a:r>
            <a:r>
              <a:rPr lang="ru-RU" sz="1600" dirty="0" smtClean="0">
                <a:latin typeface="Century Gothic" pitchFamily="34" charset="0"/>
                <a:cs typeface="Aharoni" pitchFamily="2" charset="-79"/>
              </a:rPr>
              <a:t>кв.км </a:t>
            </a:r>
            <a:endParaRPr lang="ru-RU" sz="1600" dirty="0">
              <a:latin typeface="Century Gothic" pitchFamily="34" charset="0"/>
              <a:cs typeface="Aharoni" pitchFamily="2" charset="-79"/>
            </a:endParaRPr>
          </a:p>
          <a:p>
            <a:endParaRPr lang="ru-RU" sz="1400" dirty="0">
              <a:latin typeface="Century Gothic" pitchFamily="34" charset="0"/>
              <a:cs typeface="Aharoni" pitchFamily="2" charset="-79"/>
            </a:endParaRPr>
          </a:p>
          <a:p>
            <a:r>
              <a:rPr lang="ru-RU" sz="1600" dirty="0" smtClean="0">
                <a:latin typeface="Century Gothic" pitchFamily="34" charset="0"/>
                <a:cs typeface="Aharoni" pitchFamily="2" charset="-79"/>
              </a:rPr>
              <a:t>Население</a:t>
            </a:r>
            <a:r>
              <a:rPr lang="ru-RU" sz="1400" dirty="0" smtClean="0">
                <a:latin typeface="Century Gothic" pitchFamily="34" charset="0"/>
                <a:cs typeface="Aharoni" pitchFamily="2" charset="-79"/>
              </a:rPr>
              <a:t>   (на 01.01.2025)</a:t>
            </a:r>
          </a:p>
          <a:p>
            <a:r>
              <a:rPr lang="ru-RU" sz="1400" dirty="0" smtClean="0">
                <a:latin typeface="Century Gothic" pitchFamily="34" charset="0"/>
                <a:cs typeface="Aharoni" pitchFamily="2" charset="-79"/>
              </a:rPr>
              <a:t> </a:t>
            </a:r>
            <a:r>
              <a:rPr lang="ru-RU" sz="1400" b="1" dirty="0" smtClean="0">
                <a:latin typeface="Century Gothic" pitchFamily="34" charset="0"/>
                <a:cs typeface="Aharoni" pitchFamily="2" charset="-79"/>
              </a:rPr>
              <a:t>259 371 </a:t>
            </a:r>
            <a:r>
              <a:rPr lang="ru-RU" sz="1600" dirty="0" smtClean="0">
                <a:latin typeface="Century Gothic" pitchFamily="34" charset="0"/>
                <a:cs typeface="Aharoni" pitchFamily="2" charset="-79"/>
              </a:rPr>
              <a:t>чел.</a:t>
            </a:r>
            <a:endParaRPr lang="ru-RU" sz="1600" b="1" dirty="0" smtClean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9696" y="0"/>
            <a:ext cx="6408712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spc="50" dirty="0" smtClean="0">
                <a:ln w="0"/>
                <a:solidFill>
                  <a:schemeClr val="bg1"/>
                </a:solidFill>
              </a:rPr>
              <a:t>Общие сведения.                                                                                                          Административно-территориальное деление. </a:t>
            </a:r>
          </a:p>
        </p:txBody>
      </p:sp>
      <p:pic>
        <p:nvPicPr>
          <p:cNvPr id="17" name="Рисунок 16" descr="C:\Users\Пользователь\Downloads\Karta_goroda_Enghels_skyready.ucoz.r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456" y="83671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904312" y="4221088"/>
            <a:ext cx="309634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Плодосовхоз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 в середине XX века, находится у южной окраины города Энгельс. Первоначально назывался Плодопитомник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59896" y="2474893"/>
            <a:ext cx="331236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Геофизик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площадь 0,25 км², на севере граничит с городом Энгельс. В 1959 году здесь поселились геологи с целью разведки пресной воды</a:t>
            </a:r>
          </a:p>
        </p:txBody>
      </p:sp>
      <p:pic>
        <p:nvPicPr>
          <p:cNvPr id="21" name="object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4725144"/>
            <a:ext cx="152358" cy="1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ject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4941168"/>
            <a:ext cx="152357" cy="1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ject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5157192"/>
            <a:ext cx="152358" cy="1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8832304" y="2852936"/>
            <a:ext cx="3240360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Квасниковка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в середине XVIII века, расположено в западной части района, на берегу Волги. </a:t>
            </a:r>
            <a:r>
              <a:rPr lang="ru-RU" sz="1400" dirty="0" smtClean="0"/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2013 года входило в состав Приволжского муниципального образования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23992" y="3699029"/>
            <a:ext cx="266429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расстоянии примерно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километров по прямой на юг от города Энгельс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23992" y="5085184"/>
            <a:ext cx="273630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Прибрежный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1931 году, расположен на северной окраине города Энгельса, на левом берегу реки Саратовки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5517232"/>
            <a:ext cx="2952328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поселок Приволжский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левом берегу Волги, соединён автодорогой с Энгельсом и железнодорожным мостом - с Саратовом</a:t>
            </a:r>
          </a:p>
        </p:txBody>
      </p:sp>
      <p:pic>
        <p:nvPicPr>
          <p:cNvPr id="28" name="Рисунок 3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Пользователь\Downloads\Энгельс_въезд_с_моста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8288" y="836712"/>
            <a:ext cx="35037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15480" y="119209"/>
            <a:ext cx="9649072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27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долг </a:t>
            </a:r>
          </a:p>
          <a:p>
            <a:pPr algn="ctr" defTabSz="3729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27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200" b="1" spc="27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городского поселения город Энгельс Энгельсского муниципального района Саратовской области в 2025 году</a:t>
            </a:r>
            <a:endParaRPr lang="ru-RU" sz="2200" b="1" spc="27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673638900"/>
              </p:ext>
            </p:extLst>
          </p:nvPr>
        </p:nvGraphicFramePr>
        <p:xfrm>
          <a:off x="6240016" y="1268761"/>
          <a:ext cx="57606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91703306"/>
              </p:ext>
            </p:extLst>
          </p:nvPr>
        </p:nvGraphicFramePr>
        <p:xfrm>
          <a:off x="551384" y="3212976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3" descr="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0131018"/>
              </p:ext>
            </p:extLst>
          </p:nvPr>
        </p:nvGraphicFramePr>
        <p:xfrm>
          <a:off x="6312024" y="5301208"/>
          <a:ext cx="5688631" cy="130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9207879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3142246909"/>
                    </a:ext>
                  </a:extLst>
                </a:gridCol>
              </a:tblGrid>
              <a:tr h="37735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6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2023 год (факт)</a:t>
                      </a:r>
                      <a:endParaRPr lang="ru-RU" sz="16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2024 год (факт)</a:t>
                      </a:r>
                      <a:endParaRPr lang="ru-RU" sz="16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2025 год (факт)</a:t>
                      </a:r>
                      <a:endParaRPr lang="ru-RU" sz="16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985941864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167 000,0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280 000,0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273 500,0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35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Погашение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87 000,0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230 000,0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9000">
                          <a:schemeClr val="accent1">
                            <a:lumMod val="45000"/>
                            <a:lumOff val="55000"/>
                          </a:schemeClr>
                        </a:gs>
                        <a:gs pos="72000">
                          <a:schemeClr val="accent1">
                            <a:lumMod val="45000"/>
                            <a:lumOff val="55000"/>
                          </a:schemeClr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76405629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240016" y="4437112"/>
            <a:ext cx="5760640" cy="4320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b="1" spc="35" dirty="0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Объем привлечения и погашения заемных средств:</a:t>
            </a:r>
            <a:endParaRPr lang="ru-RU" b="1" spc="35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976320" y="4869160"/>
            <a:ext cx="360040" cy="360040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1268760"/>
            <a:ext cx="52565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523968" y="500042"/>
            <a:ext cx="6429420" cy="60212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27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703040505020204" pitchFamily="18" charset="-52"/>
                <a:ea typeface="+mn-ea"/>
                <a:cs typeface="+mn-cs"/>
              </a:rPr>
              <a:t>Дополнительная информация</a:t>
            </a:r>
            <a:endParaRPr lang="ru-RU" sz="3200" b="1" spc="27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703040505020204" pitchFamily="18" charset="-52"/>
              <a:ea typeface="+mn-ea"/>
              <a:cs typeface="+mn-cs"/>
            </a:endParaRPr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9492019"/>
              </p:ext>
            </p:extLst>
          </p:nvPr>
        </p:nvGraphicFramePr>
        <p:xfrm>
          <a:off x="1055440" y="1988840"/>
          <a:ext cx="10684162" cy="368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8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N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 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за 2025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Объем доходов местного бюджета в расчете на 1 жителя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11,5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Объем расходов местного бюджета в расчете на 1 жителя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13,6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Объем расходов местного бюджета на образование в расчете на 1 жителя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0,09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0,18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Объем расходов местного бюджета на культуру и кинематографию в расчете на 1 жителя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Объем расходов местного бюджета на социальную политику в расчете на 1 жителя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тыс.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0,003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0,004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0,005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Объем расходов местного бюджета на физическую культуру и спорт в расчете на 1 жителя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0,11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0,15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МОЯ РАБОТА\Бюджет для граждан_2026\АКТУАЛЬНАЯ РЕДАКЦИЯ\0. Первоначальный по проекту бюджета от 15.11.2025\Новые картинки 2026\бюджет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216" y="116632"/>
            <a:ext cx="3168352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808372" y="476672"/>
            <a:ext cx="11192284" cy="2139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Разработчиком «Бюджета для граждан к решению об исполнении бюджета городского поселения город Энгельс Энгельсского муниципального района Саратовской области за 2025 год» является </a:t>
            </a:r>
          </a:p>
          <a:p>
            <a:pPr algn="ctr" defTabSz="372986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Комитет финансов администрации Энгельсского муниципального района </a:t>
            </a:r>
          </a:p>
          <a:p>
            <a:pPr algn="ctr" defTabSz="372986">
              <a:buNone/>
            </a:pPr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Председатель Комитета финансов  администрации  Энгельсского муниципального района</a:t>
            </a:r>
          </a:p>
          <a:p>
            <a:pPr algn="ctr" defTabSz="372986">
              <a:buNone/>
            </a:pPr>
            <a:r>
              <a:rPr lang="ru-RU" sz="2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Гайдукова</a:t>
            </a:r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Лариса Владимировна</a:t>
            </a:r>
          </a:p>
        </p:txBody>
      </p:sp>
      <p:pic>
        <p:nvPicPr>
          <p:cNvPr id="5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31704" y="2780928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Контактная информация для граждан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413100, Саратовская область, г. Энгельс,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ул. Коммунистическая, д. 55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(8 845 3) 56-86-22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      (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845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56-88-60</a:t>
            </a:r>
          </a:p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komfin_gorod@mail.ru</a:t>
            </a:r>
          </a:p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komfin-engels@mail.ru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https://www.engels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Понедельник-пятница: с 8:30 до 17:30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5840" y="6381328"/>
            <a:ext cx="4392488" cy="415498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en-US" sz="1050" b="1" dirty="0">
                <a:solidFill>
                  <a:schemeClr val="tx1"/>
                </a:solidFill>
                <a:latin typeface="Segoe Print" panose="02000600000000000000" pitchFamily="2" charset="0"/>
              </a:rPr>
              <a:t>P.S. </a:t>
            </a:r>
            <a:r>
              <a:rPr lang="ru-RU" sz="105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Любите свой родной город Энгельс! </a:t>
            </a:r>
          </a:p>
          <a:p>
            <a:pPr algn="ctr" defTabSz="372986"/>
            <a:endParaRPr lang="ru-RU" sz="1050" b="1" dirty="0">
              <a:solidFill>
                <a:srgbClr val="1F497D">
                  <a:lumMod val="50000"/>
                </a:srgbClr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45" y="2636912"/>
            <a:ext cx="29996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Пользователь\Downloads\2025-12-24_11-22-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04" y="3068960"/>
            <a:ext cx="3342714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56572458"/>
              </p:ext>
            </p:extLst>
          </p:nvPr>
        </p:nvGraphicFramePr>
        <p:xfrm>
          <a:off x="2207568" y="1760013"/>
          <a:ext cx="9481968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1919536" y="260648"/>
            <a:ext cx="6264696" cy="113300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12065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12700" algn="ctr">
              <a:spcBef>
                <a:spcPts val="95"/>
              </a:spcBef>
              <a:defRPr/>
            </a:pPr>
            <a:r>
              <a:rPr lang="ru-RU" sz="2400" b="1" dirty="0">
                <a:solidFill>
                  <a:srgbClr val="211D59"/>
                </a:solidFill>
                <a:latin typeface="Trebuchet MS" pitchFamily="34" charset="0"/>
                <a:ea typeface="+mj-ea"/>
                <a:cs typeface="+mj-cs"/>
              </a:rPr>
              <a:t>Основные задачи и приоритетные направления бюджетной политики </a:t>
            </a:r>
            <a:endParaRPr lang="ru-RU" sz="2400" b="1" dirty="0" smtClean="0">
              <a:solidFill>
                <a:srgbClr val="211D59"/>
              </a:solidFill>
              <a:latin typeface="Trebuchet MS" pitchFamily="34" charset="0"/>
              <a:ea typeface="+mj-ea"/>
              <a:cs typeface="+mj-cs"/>
            </a:endParaRPr>
          </a:p>
          <a:p>
            <a:pPr marL="12700" algn="ctr">
              <a:spcBef>
                <a:spcPts val="95"/>
              </a:spcBef>
              <a:defRPr/>
            </a:pPr>
            <a:r>
              <a:rPr lang="ru-RU" sz="2400" b="1" dirty="0" smtClean="0">
                <a:solidFill>
                  <a:srgbClr val="211D59"/>
                </a:solidFill>
                <a:latin typeface="Trebuchet MS" pitchFamily="34" charset="0"/>
                <a:ea typeface="+mj-ea"/>
                <a:cs typeface="+mj-cs"/>
              </a:rPr>
              <a:t>в 2025 году:</a:t>
            </a:r>
            <a:endParaRPr lang="ru-RU" sz="2400" b="1" kern="0" spc="135" dirty="0">
              <a:solidFill>
                <a:srgbClr val="205D66"/>
              </a:solidFill>
              <a:latin typeface="Trebuchet MS" pitchFamily="34" charset="0"/>
              <a:ea typeface="+mj-ea"/>
              <a:cs typeface="Tahoma"/>
            </a:endParaRPr>
          </a:p>
        </p:txBody>
      </p:sp>
      <p:pic>
        <p:nvPicPr>
          <p:cNvPr id="5" name="Рисунок 4" descr="02042021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84232" y="188640"/>
            <a:ext cx="2997112" cy="16433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C:\Users\Пользователь\Desktop\МОЯ РАБОТА\Бюджет для граждан 2025\Картинки\основные задачи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337" y="1844824"/>
            <a:ext cx="2016223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63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66" name="Рисунок 10" descr="1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1340768"/>
            <a:ext cx="470693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18"/>
          <p:cNvSpPr txBox="1">
            <a:spLocks noChangeArrowheads="1"/>
          </p:cNvSpPr>
          <p:nvPr/>
        </p:nvSpPr>
        <p:spPr bwMode="auto">
          <a:xfrm>
            <a:off x="9840416" y="5229200"/>
            <a:ext cx="2209800" cy="247650"/>
          </a:xfrm>
          <a:prstGeom prst="rect">
            <a:avLst/>
          </a:prstGeom>
          <a:solidFill>
            <a:srgbClr val="31319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Уровень безработицы</a:t>
            </a:r>
          </a:p>
        </p:txBody>
      </p:sp>
      <p:pic>
        <p:nvPicPr>
          <p:cNvPr id="13" name="Рисунок 12" descr="C:\Users\Пользователь\Desktop\МОЯ РАБОТА\Бюджет для граждан 2025\Картинки\фонд оплаты труд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728" y="1412776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 descr="C:\Users\Пользователь\Desktop\МОЯ РАБОТА\Бюджет для граждан 2025\Картинки\численность населе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5" y="1412776"/>
            <a:ext cx="3140657" cy="216024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43472" y="4005064"/>
          <a:ext cx="5324991" cy="2609663"/>
        </p:xfrm>
        <a:graphic>
          <a:graphicData uri="http://schemas.openxmlformats.org/drawingml/2006/table">
            <a:tbl>
              <a:tblPr/>
              <a:tblGrid>
                <a:gridCol w="2607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4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5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  показателя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2024 год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Численность постоянного населения на 1 января, чел.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260 190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259 371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259 371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Фонд оплаты труда всего, в млрд.руб.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40,9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47,1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52,6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Среднесписочная численность работающих всего, тыс.чел.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61,4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60,8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Среднемесячная заработная плата всего, тыс.руб.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64,5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71,9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52384" y="5165229"/>
            <a:ext cx="26396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latin typeface="Century Gothic" pitchFamily="34" charset="0"/>
            </a:endParaRPr>
          </a:p>
          <a:p>
            <a:pPr algn="ctr"/>
            <a:endParaRPr lang="ru-RU" sz="1200" b="1" dirty="0" smtClean="0">
              <a:latin typeface="Century Gothic" pitchFamily="34" charset="0"/>
            </a:endParaRPr>
          </a:p>
          <a:p>
            <a:pPr algn="ctr"/>
            <a:endParaRPr lang="ru-RU" sz="1200" b="1" dirty="0" smtClean="0">
              <a:latin typeface="Century Gothic" pitchFamily="34" charset="0"/>
            </a:endParaRPr>
          </a:p>
          <a:p>
            <a:pPr algn="ctr"/>
            <a:endParaRPr lang="ru-RU" sz="1200" b="1" dirty="0" smtClean="0">
              <a:latin typeface="Century Gothic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</a:p>
          <a:p>
            <a:pPr algn="ctr"/>
            <a:endParaRPr lang="ru-RU" sz="14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6" name="object 18"/>
          <p:cNvSpPr txBox="1">
            <a:spLocks noChangeArrowheads="1"/>
          </p:cNvSpPr>
          <p:nvPr/>
        </p:nvSpPr>
        <p:spPr bwMode="auto">
          <a:xfrm>
            <a:off x="9840416" y="6093296"/>
            <a:ext cx="2209800" cy="24814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МРОТ с 01.01.2026 г.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2"/>
          <p:cNvSpPr txBox="1">
            <a:spLocks/>
          </p:cNvSpPr>
          <p:nvPr/>
        </p:nvSpPr>
        <p:spPr>
          <a:xfrm>
            <a:off x="2207568" y="0"/>
            <a:ext cx="8712968" cy="13048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0" tIns="12065" rIns="0" bIns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2800" b="1" i="1" dirty="0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Социально-экономическое развитие городского поселения город Энгельс Энгельсского муниципального района Саратовской области</a:t>
            </a:r>
            <a:endParaRPr lang="ru-RU" sz="2800" b="1" i="1" dirty="0">
              <a:solidFill>
                <a:srgbClr val="211D5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9" name="object 18"/>
          <p:cNvSpPr txBox="1">
            <a:spLocks noChangeArrowheads="1"/>
          </p:cNvSpPr>
          <p:nvPr/>
        </p:nvSpPr>
        <p:spPr bwMode="auto">
          <a:xfrm>
            <a:off x="9840416" y="5589240"/>
            <a:ext cx="2232248" cy="2481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на 01.01.2026 г. – 0,2%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object 18"/>
          <p:cNvSpPr txBox="1">
            <a:spLocks noChangeArrowheads="1"/>
          </p:cNvSpPr>
          <p:nvPr/>
        </p:nvSpPr>
        <p:spPr bwMode="auto">
          <a:xfrm>
            <a:off x="9840416" y="6453336"/>
            <a:ext cx="2209800" cy="2476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23 097,0 руб. в месяц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457200" y="5638800"/>
            <a:ext cx="2371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                                            </a:t>
            </a:r>
            <a:endParaRPr lang="ru-RU" sz="1400" b="1" dirty="0"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368" y="1556792"/>
          <a:ext cx="6172200" cy="981456"/>
        </p:xfrm>
        <a:graphic>
          <a:graphicData uri="http://schemas.openxmlformats.org/drawingml/2006/table">
            <a:tbl>
              <a:tblPr/>
              <a:tblGrid>
                <a:gridCol w="222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В целом по РФ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Саратовская область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 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15 453,0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12 981,0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 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17 733,0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14 896,0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9" name="object 18"/>
          <p:cNvSpPr txBox="1">
            <a:spLocks noChangeArrowheads="1"/>
          </p:cNvSpPr>
          <p:nvPr/>
        </p:nvSpPr>
        <p:spPr bwMode="auto">
          <a:xfrm>
            <a:off x="407368" y="1268760"/>
            <a:ext cx="6172200" cy="248144"/>
          </a:xfrm>
          <a:prstGeom prst="rect">
            <a:avLst/>
          </a:prstGeom>
          <a:gradFill flip="none" rotWithShape="1">
            <a:gsLst>
              <a:gs pos="0">
                <a:srgbClr val="313193">
                  <a:shade val="30000"/>
                  <a:satMod val="115000"/>
                </a:srgbClr>
              </a:gs>
              <a:gs pos="50000">
                <a:srgbClr val="313193">
                  <a:shade val="67500"/>
                  <a:satMod val="115000"/>
                </a:srgbClr>
              </a:gs>
              <a:gs pos="100000">
                <a:srgbClr val="31319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Величина прожиточного минимума на душу населения (руб.)</a:t>
            </a:r>
          </a:p>
        </p:txBody>
      </p:sp>
      <p:pic>
        <p:nvPicPr>
          <p:cNvPr id="34843" name="Рисунок 3" descr="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7368" y="3287749"/>
          <a:ext cx="6192688" cy="3570251"/>
        </p:xfrm>
        <a:graphic>
          <a:graphicData uri="http://schemas.openxmlformats.org/drawingml/2006/table">
            <a:tbl>
              <a:tblPr/>
              <a:tblGrid>
                <a:gridCol w="2382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9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Месяц,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В целом по РФ 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Саратовская область 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CC">
                            <a:shade val="30000"/>
                            <a:satMod val="115000"/>
                          </a:srgbClr>
                        </a:gs>
                        <a:gs pos="50000">
                          <a:srgbClr val="FFCCCC">
                            <a:shade val="67500"/>
                            <a:satMod val="115000"/>
                          </a:srgbClr>
                        </a:gs>
                        <a:gs pos="100000">
                          <a:srgbClr val="FFCCCC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январь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101,23%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101,21%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февраль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100,81%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100,81%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март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100,65%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100,64%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апрель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100,76%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май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100,34%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июнь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100,20%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101,16%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июль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100,57%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август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 99,60%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  99,23%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сентябрь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100,34%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100,31%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октябрь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100,50%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101,05%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ноябрь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100,57%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декабрь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100,32%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100,53%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" name="object 18"/>
          <p:cNvSpPr txBox="1">
            <a:spLocks noChangeArrowheads="1"/>
          </p:cNvSpPr>
          <p:nvPr/>
        </p:nvSpPr>
        <p:spPr bwMode="auto">
          <a:xfrm>
            <a:off x="407368" y="2780928"/>
            <a:ext cx="6192688" cy="463587"/>
          </a:xfrm>
          <a:prstGeom prst="rect">
            <a:avLst/>
          </a:prstGeom>
          <a:gradFill flip="none" rotWithShape="1">
            <a:gsLst>
              <a:gs pos="0">
                <a:srgbClr val="313193">
                  <a:shade val="30000"/>
                  <a:satMod val="115000"/>
                </a:srgbClr>
              </a:gs>
              <a:gs pos="50000">
                <a:srgbClr val="313193">
                  <a:shade val="67500"/>
                  <a:satMod val="115000"/>
                </a:srgbClr>
              </a:gs>
              <a:gs pos="100000">
                <a:srgbClr val="31319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Индекс потребительских цен ,</a:t>
            </a: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в % к предыдущему месяцу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744072" y="5301208"/>
            <a:ext cx="5281852" cy="12926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Century Gothic" pitchFamily="34" charset="0"/>
              </a:rPr>
              <a:t>По оперативным данным территориального органа Федеральной службы государственной статистики по Саратовской области объем работ, выполненных по виду деятельности «Строительство», в Саратовской области за январь-декабрь 2025 года составил 258,6 млрд. </a:t>
            </a:r>
            <a:r>
              <a:rPr lang="ru-RU" sz="1300" b="1" smtClean="0">
                <a:latin typeface="Century Gothic" pitchFamily="34" charset="0"/>
              </a:rPr>
              <a:t>рублей, что 21,6% больше, чем в январе-декабре 2024 года.</a:t>
            </a:r>
            <a:endParaRPr lang="ru-RU" sz="1300" b="1" dirty="0" smtClean="0">
              <a:latin typeface="Century Gothic" pitchFamily="34" charset="0"/>
            </a:endParaRPr>
          </a:p>
        </p:txBody>
      </p:sp>
      <p:sp>
        <p:nvSpPr>
          <p:cNvPr id="13" name="object 18"/>
          <p:cNvSpPr txBox="1">
            <a:spLocks noChangeArrowheads="1"/>
          </p:cNvSpPr>
          <p:nvPr/>
        </p:nvSpPr>
        <p:spPr bwMode="auto">
          <a:xfrm>
            <a:off x="6888088" y="4941168"/>
            <a:ext cx="4896544" cy="248144"/>
          </a:xfrm>
          <a:prstGeom prst="rect">
            <a:avLst/>
          </a:prstGeom>
          <a:gradFill flip="none" rotWithShape="1">
            <a:gsLst>
              <a:gs pos="0">
                <a:srgbClr val="313193">
                  <a:shade val="30000"/>
                  <a:satMod val="115000"/>
                </a:srgbClr>
              </a:gs>
              <a:gs pos="50000">
                <a:srgbClr val="313193">
                  <a:shade val="67500"/>
                  <a:satMod val="115000"/>
                </a:srgbClr>
              </a:gs>
              <a:gs pos="100000">
                <a:srgbClr val="31319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Прогноз объемов жилищного строительства</a:t>
            </a: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2135560" y="116632"/>
            <a:ext cx="8640960" cy="935513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lIns="0" tIns="12065" rIns="0" bIns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3000" b="1" i="1" dirty="0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Величина прожиточного минимума на душу населения, индекс потребительских цен </a:t>
            </a:r>
          </a:p>
        </p:txBody>
      </p:sp>
      <p:pic>
        <p:nvPicPr>
          <p:cNvPr id="15" name="Рисунок 1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76" y="0"/>
            <a:ext cx="911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льзователь\Desktop\МОЯ РАБОТА\Бюджет для граждан_2026\АКТУАЛЬНАЯ РЕДАКЦИЯ\0. Первоначальный по проекту бюджета от 15.11.2025\Новые картинки 2026\величина прожиточного минимуму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80" y="1124744"/>
            <a:ext cx="2664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ользователь\Desktop\МОЯ РАБОТА\Бюджет для граждан_2026\АКТУАЛЬНАЯ РЕДАКЦИЯ\0. Первоначальный по проекту бюджета от 15.11.2025\Новые картинки 2026\индекс потребительских це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384" y="1124744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30695</TotalTime>
  <Words>12203</Words>
  <Application>Microsoft Office PowerPoint</Application>
  <PresentationFormat>Произвольный</PresentationFormat>
  <Paragraphs>1831</Paragraphs>
  <Slides>62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1_Тема Office</vt:lpstr>
      <vt:lpstr>Слайд 1</vt:lpstr>
      <vt:lpstr>Слайд 2</vt:lpstr>
      <vt:lpstr>ГЛОССАРИЙ ОСНОВНЫХ ТЕРМИНОВ И ПОНЯТИЙ</vt:lpstr>
      <vt:lpstr>ГЛОССАРИЙ ОСНОВНЫХ ТЕРМИНОВ И ПОНЯТИЙ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Безвозмездные поступления  за 2025 год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консолидированного бюджета Энгельсского муниципального района</dc:title>
  <dc:creator>Силаева</dc:creator>
  <cp:lastModifiedBy>КрасноваЕА</cp:lastModifiedBy>
  <cp:revision>3843</cp:revision>
  <cp:lastPrinted>2025-02-27T07:56:45Z</cp:lastPrinted>
  <dcterms:created xsi:type="dcterms:W3CDTF">2022-06-07T09:40:08Z</dcterms:created>
  <dcterms:modified xsi:type="dcterms:W3CDTF">2026-05-27T11:37:07Z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4142062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S11.0.1</vt:lpwstr>
  </property>
</Properties>
</file>